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732" r:id="rId3"/>
  </p:sldMasterIdLst>
  <p:notesMasterIdLst>
    <p:notesMasterId r:id="rId25"/>
  </p:notesMasterIdLst>
  <p:handoutMasterIdLst>
    <p:handoutMasterId r:id="rId26"/>
  </p:handoutMasterIdLst>
  <p:sldIdLst>
    <p:sldId id="1565" r:id="rId4"/>
    <p:sldId id="1610" r:id="rId5"/>
    <p:sldId id="1370" r:id="rId6"/>
    <p:sldId id="1411" r:id="rId7"/>
    <p:sldId id="1612" r:id="rId8"/>
    <p:sldId id="1739" r:id="rId9"/>
    <p:sldId id="1753" r:id="rId10"/>
    <p:sldId id="1614" r:id="rId11"/>
    <p:sldId id="1752" r:id="rId12"/>
    <p:sldId id="1755" r:id="rId13"/>
    <p:sldId id="1756" r:id="rId14"/>
    <p:sldId id="1769" r:id="rId15"/>
    <p:sldId id="1758" r:id="rId16"/>
    <p:sldId id="1714" r:id="rId17"/>
    <p:sldId id="1759" r:id="rId18"/>
    <p:sldId id="1760" r:id="rId19"/>
    <p:sldId id="1761" r:id="rId20"/>
    <p:sldId id="1762" r:id="rId21"/>
    <p:sldId id="1763" r:id="rId22"/>
    <p:sldId id="1764" r:id="rId23"/>
    <p:sldId id="1765" r:id="rId24"/>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00FF"/>
    <a:srgbClr val="9900CC"/>
    <a:srgbClr val="00CC00"/>
    <a:srgbClr val="FFFFFF"/>
    <a:srgbClr val="99FF99"/>
    <a:srgbClr val="FF99FF"/>
    <a:srgbClr val="FF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4660" autoAdjust="0"/>
    <p:restoredTop sz="94677" autoAdjust="0"/>
  </p:normalViewPr>
  <p:slideViewPr>
    <p:cSldViewPr>
      <p:cViewPr>
        <p:scale>
          <a:sx n="60" d="100"/>
          <a:sy n="60" d="100"/>
        </p:scale>
        <p:origin x="1044" y="120"/>
      </p:cViewPr>
      <p:guideLst>
        <p:guide orient="horz" pos="2160"/>
        <p:guide pos="2880"/>
      </p:guideLst>
    </p:cSldViewPr>
  </p:slideViewPr>
  <p:outlineViewPr>
    <p:cViewPr>
      <p:scale>
        <a:sx n="33" d="100"/>
        <a:sy n="33" d="100"/>
      </p:scale>
      <p:origin x="0" y="-56462"/>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226524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87264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9041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962199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2719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1580486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1825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239332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84066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298189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06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22403812"/>
      </p:ext>
    </p:extLst>
  </p:cSld>
  <p:clrMap bg1="lt1" tx1="dk1" bg2="lt2" tx2="dk2" accent1="accent1" accent2="accent2" accent3="accent3" accent4="accent4" accent5="accent5" accent6="accent6" hlink="hlink" folHlink="folHlink"/>
  <p:sldLayoutIdLst>
    <p:sldLayoutId id="2147489733" r:id="rId1"/>
    <p:sldLayoutId id="2147489734" r:id="rId2"/>
    <p:sldLayoutId id="2147489735" r:id="rId3"/>
    <p:sldLayoutId id="2147489736" r:id="rId4"/>
    <p:sldLayoutId id="2147489737" r:id="rId5"/>
    <p:sldLayoutId id="2147489738" r:id="rId6"/>
    <p:sldLayoutId id="2147489739" r:id="rId7"/>
    <p:sldLayoutId id="2147489740" r:id="rId8"/>
    <p:sldLayoutId id="2147489741" r:id="rId9"/>
    <p:sldLayoutId id="2147489742" r:id="rId10"/>
    <p:sldLayoutId id="21474897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常年期第三十三主日</a:t>
            </a:r>
            <a:endParaRPr lang="en-US" altLang="zh-TW" sz="3600" dirty="0">
              <a:solidFill>
                <a:srgbClr val="FFFF00"/>
              </a:solidFill>
              <a:ea typeface="華康儷中黑" panose="020B0509000000000000" pitchFamily="49" charset="-120"/>
            </a:endParaRPr>
          </a:p>
          <a:p>
            <a:pPr algn="ctr" eaLnBrk="1" hangingPunct="1">
              <a:spcBef>
                <a:spcPts val="120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11</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13</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en-US" altLang="zh-TW" sz="6000" dirty="0">
                <a:solidFill>
                  <a:schemeClr val="bg1"/>
                </a:solidFill>
                <a:ea typeface="華康儷中黑" panose="020B0509000000000000" pitchFamily="49" charset="-120"/>
              </a:rPr>
              <a:t> </a:t>
            </a:r>
            <a:r>
              <a:rPr lang="zh-TW" altLang="en-US" sz="6000" dirty="0">
                <a:solidFill>
                  <a:srgbClr val="FFFF00"/>
                </a:solidFill>
                <a:ea typeface="華康儷中黑" panose="020B0509000000000000" pitchFamily="49" charset="-120"/>
              </a:rPr>
              <a:t>白吃閒飯</a:t>
            </a:r>
            <a:r>
              <a:rPr lang="en-US" altLang="zh-TW" sz="6000" dirty="0">
                <a:solidFill>
                  <a:srgbClr val="FFFF00"/>
                </a:solidFill>
                <a:ea typeface="華康儷中黑" panose="020B0509000000000000" pitchFamily="49" charset="-120"/>
              </a:rPr>
              <a:t> </a:t>
            </a:r>
            <a:r>
              <a:rPr lang="zh-TW" altLang="en-US" sz="6000" dirty="0">
                <a:solidFill>
                  <a:srgbClr val="FFFF00"/>
                </a:solidFill>
                <a:ea typeface="華康儷中黑" panose="020B0509000000000000" pitchFamily="49" charset="-120"/>
              </a:rPr>
              <a:t>白過一生</a:t>
            </a:r>
            <a:endParaRPr lang="en-US" altLang="zh-TW" sz="4400" dirty="0">
              <a:solidFill>
                <a:schemeClr val="bg1"/>
              </a:solidFill>
              <a:ea typeface="華康儷中黑" panose="020B0509000000000000" pitchFamily="49" charset="-120"/>
            </a:endParaRPr>
          </a:p>
          <a:p>
            <a:pPr algn="ctr" eaLnBrk="1" hangingPunct="1">
              <a:spcBef>
                <a:spcPts val="1200"/>
              </a:spcBef>
              <a:spcAft>
                <a:spcPts val="0"/>
              </a:spcAft>
              <a:buFontTx/>
              <a:buNone/>
            </a:pP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拉</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3:19-20</a:t>
            </a: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得後</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3:7-12</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 </a:t>
            </a:r>
            <a:r>
              <a:rPr kumimoji="1" lang="zh-TW" altLang="en-US"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路</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21:5-19</a:t>
            </a:r>
            <a:r>
              <a:rPr lang="en-US" altLang="zh-HK" sz="2800" dirty="0">
                <a:solidFill>
                  <a:srgbClr val="FFFFFF"/>
                </a:solidFill>
                <a:highlight>
                  <a:srgbClr val="FF0000"/>
                </a:highlight>
                <a:ea typeface="華康中黑體" panose="020B0509000000000000" pitchFamily="49" charset="-120"/>
                <a:cs typeface="華康中黑體" panose="020B0509000000000000" pitchFamily="49" charset="-120"/>
              </a:rPr>
              <a:t>)</a:t>
            </a:r>
            <a:endParaRPr kumimoji="1" lang="en-US" altLang="zh-TW" sz="2800" b="0" i="0" u="none" strike="noStrike" kern="0" cap="none" spc="0" normalizeH="0" baseline="0" noProof="0" dirty="0">
              <a:ln>
                <a:noFill/>
              </a:ln>
              <a:solidFill>
                <a:srgbClr val="FFFFFF"/>
              </a:solidFill>
              <a:effectLst/>
              <a:highlight>
                <a:srgbClr val="FF0000"/>
              </a:highlight>
              <a:uLnTx/>
              <a:uFillTx/>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29915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F753E6F-8A75-4CAB-B858-1525E049AA25}"/>
              </a:ext>
            </a:extLst>
          </p:cNvPr>
          <p:cNvSpPr>
            <a:spLocks noGrp="1"/>
          </p:cNvSpPr>
          <p:nvPr>
            <p:ph type="subTitle" idx="1"/>
          </p:nvPr>
        </p:nvSpPr>
        <p:spPr>
          <a:xfrm>
            <a:off x="0" y="188640"/>
            <a:ext cx="9144000" cy="6552728"/>
          </a:xfrm>
        </p:spPr>
        <p:txBody>
          <a:bodyPr/>
          <a:lstStyle/>
          <a:p>
            <a:pPr marL="360000" indent="-457200" algn="l">
              <a:lnSpc>
                <a:spcPts val="48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那日子來臨</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必</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勢如火爐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將他們燒盡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lnSpc>
                <a:spcPts val="48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誰若不願意工作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就不應當吃飯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你們中有些人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游手好閒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什麼也不作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卻</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好管閒事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要</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安靜工作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just" eaLnBrk="1">
              <a:lnSpc>
                <a:spcPts val="4800"/>
              </a:lnSpc>
              <a:spcBef>
                <a:spcPts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沒有一塊石頭</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留在另一塊石頭上</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你們不要受欺騙</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戰爭及叛亂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關進監獄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為給你們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作見證的機會</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被父母及朋友出賣</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你們要為我的名字</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受眾人憎恨</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連你們的一根頭髮</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不會失落</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4000" dirty="0">
              <a:solidFill>
                <a:schemeClr val="bg1"/>
              </a:solidFill>
            </a:endParaRPr>
          </a:p>
        </p:txBody>
      </p:sp>
    </p:spTree>
    <p:extLst>
      <p:ext uri="{BB962C8B-B14F-4D97-AF65-F5344CB8AC3E}">
        <p14:creationId xmlns:p14="http://schemas.microsoft.com/office/powerpoint/2010/main" val="130424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F753E6F-8A75-4CAB-B858-1525E049AA25}"/>
              </a:ext>
            </a:extLst>
          </p:cNvPr>
          <p:cNvSpPr>
            <a:spLocks noGrp="1"/>
          </p:cNvSpPr>
          <p:nvPr>
            <p:ph type="subTitle" idx="1"/>
          </p:nvPr>
        </p:nvSpPr>
        <p:spPr>
          <a:xfrm>
            <a:off x="0" y="116632"/>
            <a:ext cx="9144000" cy="6741368"/>
          </a:xfrm>
        </p:spPr>
        <p:txBody>
          <a:bodyPr>
            <a:noAutofit/>
          </a:bodyPr>
          <a:lstStyle/>
          <a:p>
            <a:pPr marL="360000" indent="-457200" algn="l">
              <a:lnSpc>
                <a:spcPts val="48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那日子來臨</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必</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勢如火爐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將他們燒盡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lnSpc>
                <a:spcPts val="48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那日子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每人的死亡就是他的世界末日</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lnSpc>
                <a:spcPts val="4800"/>
              </a:lnSpc>
              <a:spcBef>
                <a:spcPts val="0"/>
              </a:spcBef>
              <a:spcAft>
                <a:spcPts val="1200"/>
              </a:spcAft>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萬民四末</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死亡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審判</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地獄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lnSpc>
                <a:spcPts val="48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勢如火爐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胡文虎的地獄圖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國內許多景點的地獄圖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誰怕</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lnSpc>
                <a:spcPts val="4800"/>
              </a:lnSpc>
              <a:spcBef>
                <a:spcPts val="0"/>
              </a:spcBef>
              <a:spcAft>
                <a:spcPts val="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新要理論地獄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HK" sz="4000" dirty="0">
                <a:solidFill>
                  <a:schemeClr val="bg1"/>
                </a:solidFill>
                <a:effectLst/>
                <a:latin typeface="Arial" panose="020B0604020202020204" pitchFamily="34" charset="0"/>
                <a:ea typeface="華康粗黑體"/>
                <a:cs typeface="Arial" panose="020B0604020202020204" pitchFamily="34" charset="0"/>
              </a:rPr>
              <a:t>直接</a:t>
            </a:r>
            <a:r>
              <a:rPr lang="zh-TW" altLang="zh-HK" sz="4000" dirty="0">
                <a:solidFill>
                  <a:srgbClr val="FFFF00"/>
                </a:solidFill>
                <a:effectLst/>
                <a:latin typeface="Arial" panose="020B0604020202020204" pitchFamily="34" charset="0"/>
                <a:ea typeface="華康粗黑體"/>
                <a:cs typeface="Arial" panose="020B0604020202020204" pitchFamily="34" charset="0"/>
              </a:rPr>
              <a:t>自我判罪</a:t>
            </a:r>
            <a:r>
              <a:rPr lang="en-US" altLang="zh-TW" sz="4000" dirty="0">
                <a:solidFill>
                  <a:schemeClr val="bg1"/>
                </a:solidFill>
                <a:latin typeface="Arial" panose="020B0604020202020204" pitchFamily="34" charset="0"/>
                <a:ea typeface="華康粗黑體"/>
                <a:cs typeface="Arial" panose="020B0604020202020204" pitchFamily="34" charset="0"/>
              </a:rPr>
              <a:t>,</a:t>
            </a:r>
            <a:r>
              <a:rPr lang="zh-TW" altLang="zh-HK" sz="4000" dirty="0">
                <a:solidFill>
                  <a:schemeClr val="bg1"/>
                </a:solidFill>
                <a:effectLst/>
                <a:latin typeface="Arial" panose="020B0604020202020204" pitchFamily="34" charset="0"/>
                <a:ea typeface="華康粗黑體"/>
                <a:cs typeface="Arial" panose="020B0604020202020204" pitchFamily="34" charset="0"/>
              </a:rPr>
              <a:t>墮入永罰</a:t>
            </a:r>
            <a:r>
              <a:rPr lang="en-US" altLang="zh-TW" sz="4000" dirty="0">
                <a:solidFill>
                  <a:schemeClr val="bg1"/>
                </a:solidFill>
                <a:effectLst/>
                <a:latin typeface="Arial" panose="020B0604020202020204" pitchFamily="34" charset="0"/>
                <a:ea typeface="華康粗黑體"/>
                <a:cs typeface="Arial" panose="020B0604020202020204" pitchFamily="34" charset="0"/>
              </a:rPr>
              <a:t>;</a:t>
            </a:r>
            <a:r>
              <a:rPr lang="zh-TW" altLang="zh-HK" sz="4000" dirty="0">
                <a:solidFill>
                  <a:srgbClr val="FFFF00"/>
                </a:solidFill>
                <a:effectLst/>
                <a:latin typeface="Arial" panose="020B0604020202020204" pitchFamily="34" charset="0"/>
                <a:ea typeface="華康粗黑體"/>
                <a:cs typeface="Arial" panose="020B0604020202020204" pitchFamily="34" charset="0"/>
              </a:rPr>
              <a:t>將自己排除</a:t>
            </a:r>
            <a:r>
              <a:rPr lang="zh-TW" altLang="zh-HK" sz="4000" dirty="0">
                <a:solidFill>
                  <a:schemeClr val="bg1"/>
                </a:solidFill>
                <a:effectLst/>
                <a:latin typeface="Arial" panose="020B0604020202020204" pitchFamily="34" charset="0"/>
                <a:ea typeface="華康粗黑體"/>
                <a:cs typeface="Arial" panose="020B0604020202020204" pitchFamily="34" charset="0"/>
              </a:rPr>
              <a:t>與天主的共融之外</a:t>
            </a:r>
            <a:r>
              <a:rPr lang="en-US" altLang="zh-TW" sz="4000" dirty="0">
                <a:solidFill>
                  <a:schemeClr val="bg1"/>
                </a:solidFill>
                <a:effectLst/>
                <a:latin typeface="Arial" panose="020B0604020202020204" pitchFamily="34" charset="0"/>
                <a:ea typeface="華康粗黑體"/>
                <a:cs typeface="Arial" panose="020B0604020202020204" pitchFamily="34" charset="0"/>
              </a:rPr>
              <a:t>,</a:t>
            </a:r>
            <a:r>
              <a:rPr lang="zh-TW" altLang="zh-HK" sz="4000" dirty="0">
                <a:solidFill>
                  <a:schemeClr val="bg1"/>
                </a:solidFill>
                <a:effectLst/>
                <a:latin typeface="Arial" panose="020B0604020202020204" pitchFamily="34" charset="0"/>
                <a:ea typeface="華康粗黑體"/>
                <a:cs typeface="Arial" panose="020B0604020202020204" pitchFamily="34" charset="0"/>
              </a:rPr>
              <a:t>這種決定性的</a:t>
            </a:r>
            <a:r>
              <a:rPr lang="en-US" altLang="zh-TW" sz="4000" dirty="0">
                <a:solidFill>
                  <a:schemeClr val="bg1"/>
                </a:solidFill>
                <a:effectLst/>
                <a:latin typeface="Arial" panose="020B0604020202020204" pitchFamily="34" charset="0"/>
                <a:ea typeface="華康粗黑體"/>
                <a:cs typeface="Arial" panose="020B0604020202020204" pitchFamily="34" charset="0"/>
              </a:rPr>
              <a:t>,</a:t>
            </a:r>
            <a:r>
              <a:rPr lang="zh-TW" altLang="zh-HK" sz="4000" dirty="0">
                <a:solidFill>
                  <a:srgbClr val="FF0000"/>
                </a:solidFill>
                <a:effectLst/>
                <a:highlight>
                  <a:srgbClr val="FFFF00"/>
                </a:highlight>
                <a:latin typeface="Arial" panose="020B0604020202020204" pitchFamily="34" charset="0"/>
                <a:ea typeface="華康粗黑體"/>
                <a:cs typeface="Arial" panose="020B0604020202020204" pitchFamily="34" charset="0"/>
              </a:rPr>
              <a:t>自我排除</a:t>
            </a:r>
            <a:r>
              <a:rPr lang="zh-TW" altLang="zh-HK" sz="4000" dirty="0">
                <a:solidFill>
                  <a:schemeClr val="bg1"/>
                </a:solidFill>
                <a:effectLst/>
                <a:latin typeface="Arial" panose="020B0604020202020204" pitchFamily="34" charset="0"/>
                <a:ea typeface="華康粗黑體"/>
                <a:cs typeface="Arial" panose="020B0604020202020204" pitchFamily="34" charset="0"/>
              </a:rPr>
              <a:t>的境況就稱為地獄</a:t>
            </a:r>
            <a:r>
              <a:rPr lang="en-US" altLang="zh-TW" sz="4000" spc="-30" dirty="0">
                <a:solidFill>
                  <a:schemeClr val="bg1"/>
                </a:solidFill>
                <a:effectLst/>
                <a:latin typeface="Arial" panose="020B0604020202020204" pitchFamily="34" charset="0"/>
                <a:ea typeface="華康粗黑體"/>
                <a:cs typeface="Arial" panose="020B0604020202020204" pitchFamily="34" charset="0"/>
              </a:rPr>
              <a:t>.</a:t>
            </a:r>
            <a:r>
              <a:rPr lang="en-US" altLang="zh-TW" sz="2800" spc="-30" dirty="0">
                <a:solidFill>
                  <a:schemeClr val="bg1"/>
                </a:solidFill>
                <a:effectLst/>
                <a:latin typeface="Arial" panose="020B0604020202020204" pitchFamily="34" charset="0"/>
                <a:ea typeface="華康粗黑體"/>
                <a:cs typeface="Arial" panose="020B0604020202020204" pitchFamily="34" charset="0"/>
              </a:rPr>
              <a:t> </a:t>
            </a:r>
          </a:p>
          <a:p>
            <a:pPr marL="360000" indent="-457200" algn="l">
              <a:lnSpc>
                <a:spcPts val="4800"/>
              </a:lnSpc>
              <a:spcBef>
                <a:spcPts val="0"/>
              </a:spcBef>
              <a:spcAft>
                <a:spcPts val="1200"/>
              </a:spcAft>
            </a:pPr>
            <a:r>
              <a:rPr lang="en-US" altLang="zh-TW" sz="2800" spc="-30" dirty="0">
                <a:solidFill>
                  <a:schemeClr val="bg1"/>
                </a:solidFill>
                <a:latin typeface="Arial" panose="020B0604020202020204" pitchFamily="34" charset="0"/>
                <a:ea typeface="華康粗黑體"/>
                <a:cs typeface="Arial" panose="020B0604020202020204" pitchFamily="34" charset="0"/>
              </a:rPr>
              <a:t>                                                        </a:t>
            </a:r>
            <a:r>
              <a:rPr lang="en-US" altLang="zh-TW" sz="2800" spc="-30" dirty="0">
                <a:solidFill>
                  <a:schemeClr val="bg1"/>
                </a:solidFill>
                <a:effectLst/>
                <a:latin typeface="Arial" panose="020B0604020202020204" pitchFamily="34" charset="0"/>
                <a:ea typeface="華康粗黑體"/>
                <a:cs typeface="Arial" panose="020B0604020202020204" pitchFamily="34" charset="0"/>
              </a:rPr>
              <a:t>(</a:t>
            </a:r>
            <a:r>
              <a:rPr lang="zh-TW" altLang="zh-HK" sz="2800" spc="-30" dirty="0">
                <a:solidFill>
                  <a:schemeClr val="bg1"/>
                </a:solidFill>
                <a:effectLst/>
                <a:latin typeface="Arial" panose="020B0604020202020204" pitchFamily="34" charset="0"/>
                <a:ea typeface="華康粗黑體"/>
                <a:cs typeface="Arial" panose="020B0604020202020204" pitchFamily="34" charset="0"/>
              </a:rPr>
              <a:t>天主教教理</a:t>
            </a:r>
            <a:r>
              <a:rPr lang="en-US" altLang="zh-HK" sz="2800" spc="-30" dirty="0">
                <a:solidFill>
                  <a:schemeClr val="bg1"/>
                </a:solidFill>
                <a:effectLst/>
                <a:latin typeface="Arial" panose="020B0604020202020204" pitchFamily="34" charset="0"/>
                <a:ea typeface="華康粗黑體"/>
                <a:cs typeface="Arial" panose="020B0604020202020204" pitchFamily="34" charset="0"/>
              </a:rPr>
              <a:t>‧1022</a:t>
            </a:r>
            <a:r>
              <a:rPr lang="en-US" altLang="zh-TW" sz="2800" spc="-30" dirty="0">
                <a:solidFill>
                  <a:schemeClr val="bg1"/>
                </a:solidFill>
                <a:effectLst/>
                <a:latin typeface="Arial" panose="020B0604020202020204" pitchFamily="34" charset="0"/>
                <a:ea typeface="華康粗黑體"/>
                <a:cs typeface="Arial" panose="020B0604020202020204" pitchFamily="34" charset="0"/>
              </a:rPr>
              <a:t>)</a:t>
            </a:r>
            <a:r>
              <a:rPr lang="en-US" altLang="zh-TW" sz="4000" spc="-30" dirty="0">
                <a:solidFill>
                  <a:schemeClr val="bg1"/>
                </a:solidFill>
                <a:effectLst/>
                <a:latin typeface="Arial" panose="020B0604020202020204" pitchFamily="34" charset="0"/>
                <a:ea typeface="華康粗黑體"/>
                <a:cs typeface="Arial" panose="020B0604020202020204" pitchFamily="34" charset="0"/>
              </a:rPr>
              <a:t> </a:t>
            </a:r>
            <a:r>
              <a:rPr lang="en-US" altLang="zh-HK" sz="3600" spc="-30" dirty="0">
                <a:effectLst/>
                <a:latin typeface="Arial" panose="020B0604020202020204" pitchFamily="34" charset="0"/>
                <a:ea typeface="華康粗黑體"/>
                <a:cs typeface="Arial" panose="020B0604020202020204" pitchFamily="34" charset="0"/>
              </a:rPr>
              <a:t>033)</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311892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F753E6F-8A75-4CAB-B858-1525E049AA25}"/>
              </a:ext>
            </a:extLst>
          </p:cNvPr>
          <p:cNvSpPr>
            <a:spLocks noGrp="1"/>
          </p:cNvSpPr>
          <p:nvPr>
            <p:ph type="subTitle" idx="1"/>
          </p:nvPr>
        </p:nvSpPr>
        <p:spPr>
          <a:xfrm>
            <a:off x="0" y="188640"/>
            <a:ext cx="9144000" cy="6552728"/>
          </a:xfrm>
        </p:spPr>
        <p:txBody>
          <a:bodyPr/>
          <a:lstStyle/>
          <a:p>
            <a:pPr marL="360000" indent="-457200" algn="l">
              <a:lnSpc>
                <a:spcPts val="4800"/>
              </a:lnSpc>
              <a:spcBef>
                <a:spcPts val="0"/>
              </a:spcBef>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誰若不願意工作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就不應當吃飯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你們中有些人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游手好閒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什麼也不作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卻</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好管閒事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要</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安靜工作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lnSpc>
                <a:spcPts val="4200"/>
              </a:lnSpc>
              <a:spcBef>
                <a:spcPts val="0"/>
              </a:spcBef>
              <a:spcAft>
                <a:spcPts val="600"/>
              </a:spcAft>
            </a:pP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百丈禪師九十高齡</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每日仍然拿鐮刀下地耕作</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是流汗流血的勞動</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不單是工作</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弟子們不忍</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便把禪師的鐮刀藏了起來</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老和尚於是說</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一日不做</a:t>
            </a:r>
            <a:r>
              <a:rPr lang="en-US" altLang="zh-TW"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一日不食</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然後真的不吃飯</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弟子們只好把鐮刀還給他</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藉工作而成聖</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工作靈修</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p>
          <a:p>
            <a:pPr marL="360000" indent="-457200" algn="l">
              <a:lnSpc>
                <a:spcPts val="4800"/>
              </a:lnSpc>
              <a:spcBef>
                <a:spcPts val="0"/>
              </a:spcBef>
              <a:spcAft>
                <a:spcPts val="1200"/>
              </a:spcAft>
            </a:pPr>
            <a:r>
              <a:rPr lang="zh-TW" altLang="en-US" sz="4000" kern="100" dirty="0">
                <a:solidFill>
                  <a:srgbClr val="FFFF00"/>
                </a:solidFill>
                <a:effectLs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熱愛工作</a:t>
            </a:r>
            <a:r>
              <a:rPr lang="en-US" altLang="zh-TW" sz="4000" kern="100" dirty="0">
                <a:solidFill>
                  <a:srgbClr val="FFFF00"/>
                </a:solidFill>
                <a:effectLs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kern="100" dirty="0">
                <a:solidFill>
                  <a:srgbClr val="FFFF00"/>
                </a:solidFill>
                <a:effectLs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努力工作</a:t>
            </a:r>
            <a:r>
              <a:rPr lang="en-US" altLang="zh-TW" sz="4000" kern="100" dirty="0">
                <a:solidFill>
                  <a:srgbClr val="FFFF00"/>
                </a:solidFill>
                <a:effectLs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kern="100" dirty="0">
                <a:solidFill>
                  <a:srgbClr val="FFFF00"/>
                </a:solidFill>
                <a:effectLs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享受工作</a:t>
            </a:r>
            <a:endParaRPr lang="en-US" altLang="zh-TW" sz="4000" kern="100" dirty="0">
              <a:solidFill>
                <a:srgbClr val="FFFF00"/>
              </a:solidFill>
              <a:effectLs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endParaRPr>
          </a:p>
          <a:p>
            <a:pPr marL="360000" indent="-457200" algn="l">
              <a:lnSpc>
                <a:spcPts val="4800"/>
              </a:lnSpc>
              <a:spcBef>
                <a:spcPts val="0"/>
              </a:spcBef>
              <a:spcAft>
                <a:spcPts val="1200"/>
              </a:spcAft>
            </a:pPr>
            <a:r>
              <a:rPr lang="zh-TW" altLang="en-US" sz="2800" kern="100" dirty="0">
                <a:solidFill>
                  <a:srgbClr val="FFFF00"/>
                </a:solidFill>
                <a:effectLst/>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耶穌</a:t>
            </a:r>
            <a:r>
              <a:rPr lang="zh-TW" altLang="en-US" kern="100" dirty="0">
                <a:solidFill>
                  <a:srgbClr val="FFFF00"/>
                </a:solidFill>
                <a:effectLst/>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忘了吃飯</a:t>
            </a:r>
            <a:r>
              <a:rPr lang="en-US" altLang="zh-TW" kern="100" dirty="0">
                <a:solidFill>
                  <a:srgbClr val="FFFF00"/>
                </a:solidFill>
                <a:effectLst/>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2800" kern="100" dirty="0">
                <a:solidFill>
                  <a:srgbClr val="FF0000"/>
                </a:solidFill>
                <a:effectLst/>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孔子</a:t>
            </a:r>
            <a:r>
              <a:rPr lang="zh-TW" altLang="en-US" kern="100" dirty="0">
                <a:solidFill>
                  <a:srgbClr val="0000FF"/>
                </a:solidFill>
                <a:effectLst/>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發憤</a:t>
            </a:r>
            <a:r>
              <a:rPr lang="zh-TW" altLang="en-US" kern="100" dirty="0">
                <a:solidFill>
                  <a:srgbClr val="0000FF"/>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忘</a:t>
            </a:r>
            <a:r>
              <a:rPr lang="zh-TW" altLang="en-US" kern="100" dirty="0">
                <a:solidFill>
                  <a:srgbClr val="0000FF"/>
                </a:solidFill>
                <a:effectLst/>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食</a:t>
            </a:r>
            <a:r>
              <a:rPr lang="zh-TW" altLang="en-US" kern="100" dirty="0">
                <a:solidFill>
                  <a:srgbClr val="FF0000"/>
                </a:solidFill>
                <a:effectLst/>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樂以忘憂</a:t>
            </a:r>
            <a:r>
              <a:rPr lang="zh-TW" altLang="en-US" kern="100" dirty="0">
                <a:effectLst/>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不知老之將至</a:t>
            </a:r>
            <a:endParaRPr lang="en-US" altLang="zh-TW" kern="100" dirty="0">
              <a:effectLst/>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endParaRPr>
          </a:p>
          <a:p>
            <a:pPr marL="360000" indent="-457200" algn="l">
              <a:lnSpc>
                <a:spcPts val="4800"/>
              </a:lnSpc>
              <a:spcBef>
                <a:spcPts val="0"/>
              </a:spcBef>
              <a:spcAft>
                <a:spcPts val="1200"/>
              </a:spcAft>
            </a:pPr>
            <a:endParaRPr lang="zh-TW" altLang="zh-TW" sz="1800" kern="100" dirty="0">
              <a:solidFill>
                <a:srgbClr val="FF0000"/>
              </a:solidFill>
              <a:effectLst/>
              <a:highlight>
                <a:srgbClr val="FFFF00"/>
              </a:highligh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89207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F753E6F-8A75-4CAB-B858-1525E049AA25}"/>
              </a:ext>
            </a:extLst>
          </p:cNvPr>
          <p:cNvSpPr>
            <a:spLocks noGrp="1"/>
          </p:cNvSpPr>
          <p:nvPr>
            <p:ph type="subTitle" idx="1"/>
          </p:nvPr>
        </p:nvSpPr>
        <p:spPr>
          <a:xfrm>
            <a:off x="0" y="188640"/>
            <a:ext cx="9144000" cy="6552728"/>
          </a:xfrm>
        </p:spPr>
        <p:txBody>
          <a:bodyPr/>
          <a:lstStyle/>
          <a:p>
            <a:pPr marL="360000" indent="-457200" algn="just" eaLnBrk="1">
              <a:lnSpc>
                <a:spcPts val="4800"/>
              </a:lnSpc>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沒有一塊石頭</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留在另一塊石頭上</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你們不要受欺騙</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戰爭及叛亂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關進監獄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為給你們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作見證的機會</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被父母及朋友出賣</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你們要為我的名字</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受眾人憎恨</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連你們的一根頭髮</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不會失落</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just" eaLnBrk="1">
              <a:lnSpc>
                <a:spcPts val="4800"/>
              </a:lnSpc>
              <a:spcBef>
                <a:spcPts val="0"/>
              </a:spcBef>
              <a:spcAft>
                <a:spcPts val="600"/>
              </a:spcAft>
              <a:buNone/>
            </a:pPr>
            <a:r>
              <a:rPr lang="zh-TW" altLang="en-US" sz="4000" dirty="0">
                <a:solidFill>
                  <a:srgbClr val="00FF00"/>
                </a:solidFill>
                <a:latin typeface="華康儷中黑" panose="020B0509000000000000" pitchFamily="49" charset="-120"/>
                <a:ea typeface="華康儷中黑" panose="020B0509000000000000" pitchFamily="49" charset="-120"/>
              </a:rPr>
              <a:t>平生不作虧心事</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2400" dirty="0">
                <a:solidFill>
                  <a:schemeClr val="bg1"/>
                </a:solidFill>
                <a:latin typeface="華康儷中黑" panose="020B0509000000000000" pitchFamily="49" charset="-120"/>
                <a:ea typeface="華康儷中黑" panose="020B0509000000000000" pitchFamily="49" charset="-120"/>
              </a:rPr>
              <a:t>夜半敲門</a:t>
            </a:r>
            <a:r>
              <a:rPr lang="en-US" altLang="zh-TW" sz="24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rPr>
              <a:t>世界末日也不驚</a:t>
            </a:r>
            <a:endParaRPr lang="en-US" altLang="zh-TW" sz="4000" dirty="0">
              <a:solidFill>
                <a:srgbClr val="00FF00"/>
              </a:solidFill>
              <a:latin typeface="華康儷中黑" panose="020B0509000000000000" pitchFamily="49" charset="-120"/>
              <a:ea typeface="華康儷中黑" panose="020B0509000000000000" pitchFamily="49" charset="-120"/>
            </a:endParaRPr>
          </a:p>
          <a:p>
            <a:pPr marL="360000" indent="-457200" algn="just" eaLnBrk="1">
              <a:lnSpc>
                <a:spcPts val="4800"/>
              </a:lnSpc>
              <a:spcBef>
                <a:spcPts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rPr>
              <a:t>無人知世末的日子</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所有預言都騙人</a:t>
            </a:r>
          </a:p>
        </p:txBody>
      </p:sp>
      <p:pic>
        <p:nvPicPr>
          <p:cNvPr id="5" name="圖片 4">
            <a:extLst>
              <a:ext uri="{FF2B5EF4-FFF2-40B4-BE49-F238E27FC236}">
                <a16:creationId xmlns:a16="http://schemas.microsoft.com/office/drawing/2014/main" id="{1D464F40-C6DF-4495-B3E5-C739572FE0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4753138"/>
            <a:ext cx="3384376" cy="1656184"/>
          </a:xfrm>
          <a:prstGeom prst="rect">
            <a:avLst/>
          </a:prstGeom>
          <a:ln w="19050">
            <a:solidFill>
              <a:schemeClr val="bg1"/>
            </a:solidFill>
          </a:ln>
        </p:spPr>
      </p:pic>
      <p:sp>
        <p:nvSpPr>
          <p:cNvPr id="2" name="文字方塊 1">
            <a:extLst>
              <a:ext uri="{FF2B5EF4-FFF2-40B4-BE49-F238E27FC236}">
                <a16:creationId xmlns:a16="http://schemas.microsoft.com/office/drawing/2014/main" id="{43B6FF2F-3B1A-48A4-BFB6-0D6EDBC6358D}"/>
              </a:ext>
            </a:extLst>
          </p:cNvPr>
          <p:cNvSpPr txBox="1"/>
          <p:nvPr/>
        </p:nvSpPr>
        <p:spPr>
          <a:xfrm>
            <a:off x="323528" y="4725144"/>
            <a:ext cx="5077072" cy="1754326"/>
          </a:xfrm>
          <a:prstGeom prst="rect">
            <a:avLst/>
          </a:prstGeom>
          <a:noFill/>
          <a:ln w="28575">
            <a:solidFill>
              <a:srgbClr val="FF00FF"/>
            </a:solidFill>
          </a:ln>
        </p:spPr>
        <p:txBody>
          <a:bodyPr wrap="square" rtlCol="0">
            <a:spAutoFit/>
          </a:bodyPr>
          <a:lstStyle/>
          <a:p>
            <a:pPr algn="ctr"/>
            <a:r>
              <a:rPr lang="zh-TW" altLang="en-US" sz="3600" dirty="0">
                <a:solidFill>
                  <a:srgbClr val="00FF00"/>
                </a:solidFill>
                <a:latin typeface="華康正顏楷體W7" panose="03000709000000000000" pitchFamily="65" charset="-120"/>
                <a:ea typeface="華康正顏楷體W7" panose="03000709000000000000" pitchFamily="65" charset="-120"/>
              </a:rPr>
              <a:t>不失落</a:t>
            </a:r>
            <a:r>
              <a:rPr lang="en-US" altLang="zh-TW" sz="3600" dirty="0">
                <a:solidFill>
                  <a:schemeClr val="bg1"/>
                </a:solidFill>
                <a:latin typeface="華康正顏楷體W7" panose="03000709000000000000" pitchFamily="65" charset="-120"/>
                <a:ea typeface="華康正顏楷體W7" panose="03000709000000000000" pitchFamily="65" charset="-120"/>
              </a:rPr>
              <a:t>=</a:t>
            </a:r>
            <a:r>
              <a:rPr lang="zh-TW" altLang="en-US" sz="3600" dirty="0">
                <a:solidFill>
                  <a:schemeClr val="bg1"/>
                </a:solidFill>
                <a:latin typeface="華康正顏楷體W7" panose="03000709000000000000" pitchFamily="65" charset="-120"/>
                <a:ea typeface="華康正顏楷體W7" panose="03000709000000000000" pitchFamily="65" charset="-120"/>
              </a:rPr>
              <a:t>永生的保證</a:t>
            </a:r>
            <a:endParaRPr lang="en-US" altLang="zh-TW" sz="3600" dirty="0">
              <a:solidFill>
                <a:schemeClr val="bg1"/>
              </a:solidFill>
              <a:latin typeface="華康正顏楷體W7" panose="03000709000000000000" pitchFamily="65" charset="-120"/>
              <a:ea typeface="華康正顏楷體W7" panose="03000709000000000000" pitchFamily="65" charset="-120"/>
            </a:endParaRPr>
          </a:p>
          <a:p>
            <a:pPr algn="ctr"/>
            <a:r>
              <a:rPr lang="zh-TW" altLang="en-US" sz="3600" dirty="0">
                <a:solidFill>
                  <a:schemeClr val="bg1"/>
                </a:solidFill>
                <a:latin typeface="華康正顏楷體W7" panose="03000709000000000000" pitchFamily="65" charset="-120"/>
                <a:ea typeface="華康正顏楷體W7" panose="03000709000000000000" pitchFamily="65" charset="-120"/>
              </a:rPr>
              <a:t>按聖經度</a:t>
            </a:r>
            <a:r>
              <a:rPr lang="zh-TW" altLang="en-US" sz="3600" dirty="0">
                <a:solidFill>
                  <a:srgbClr val="FFFF00"/>
                </a:solidFill>
                <a:latin typeface="華康正顏楷體W7" panose="03000709000000000000" pitchFamily="65" charset="-120"/>
                <a:ea typeface="華康正顏楷體W7" panose="03000709000000000000" pitchFamily="65" charset="-120"/>
              </a:rPr>
              <a:t>無上限</a:t>
            </a:r>
            <a:r>
              <a:rPr lang="zh-TW" altLang="en-US" sz="3600" dirty="0">
                <a:solidFill>
                  <a:schemeClr val="bg1"/>
                </a:solidFill>
                <a:latin typeface="華康正顏楷體W7" panose="03000709000000000000" pitchFamily="65" charset="-120"/>
                <a:ea typeface="華康正顏楷體W7" panose="03000709000000000000" pitchFamily="65" charset="-120"/>
              </a:rPr>
              <a:t>的生命</a:t>
            </a:r>
            <a:endParaRPr lang="en-US" altLang="zh-TW" sz="3600" dirty="0">
              <a:solidFill>
                <a:schemeClr val="bg1"/>
              </a:solidFill>
              <a:latin typeface="華康正顏楷體W7" panose="03000709000000000000" pitchFamily="65" charset="-120"/>
              <a:ea typeface="華康正顏楷體W7" panose="03000709000000000000" pitchFamily="65" charset="-120"/>
            </a:endParaRPr>
          </a:p>
          <a:p>
            <a:pPr algn="ctr"/>
            <a:r>
              <a:rPr lang="zh-TW" altLang="en-US" sz="3600" dirty="0">
                <a:solidFill>
                  <a:schemeClr val="bg1"/>
                </a:solidFill>
                <a:latin typeface="華康正顏楷體W7" panose="03000709000000000000" pitchFamily="65" charset="-120"/>
                <a:ea typeface="華康正顏楷體W7" panose="03000709000000000000" pitchFamily="65" charset="-120"/>
              </a:rPr>
              <a:t>靈肉兼顧</a:t>
            </a:r>
            <a:r>
              <a:rPr lang="en-US" altLang="zh-TW" sz="3600">
                <a:solidFill>
                  <a:schemeClr val="bg1"/>
                </a:solidFill>
                <a:latin typeface="+mn-lt"/>
                <a:ea typeface="華康正顏楷體W7" panose="03000709000000000000" pitchFamily="65" charset="-120"/>
              </a:rPr>
              <a:t>; </a:t>
            </a:r>
            <a:r>
              <a:rPr lang="zh-TW" altLang="en-US" sz="3600">
                <a:solidFill>
                  <a:srgbClr val="FF0000"/>
                </a:solidFill>
                <a:highlight>
                  <a:srgbClr val="FFFF00"/>
                </a:highlight>
                <a:latin typeface="華康正顏楷體W7" panose="03000709000000000000" pitchFamily="65" charset="-120"/>
                <a:ea typeface="華康正顏楷體W7" panose="03000709000000000000" pitchFamily="65" charset="-120"/>
              </a:rPr>
              <a:t>邁向</a:t>
            </a:r>
            <a:r>
              <a:rPr lang="zh-TW" altLang="en-US" sz="3600" dirty="0">
                <a:solidFill>
                  <a:srgbClr val="FF0000"/>
                </a:solidFill>
                <a:highlight>
                  <a:srgbClr val="FFFF00"/>
                </a:highlight>
                <a:latin typeface="華康正顏楷體W7" panose="03000709000000000000" pitchFamily="65" charset="-120"/>
                <a:ea typeface="華康正顏楷體W7" panose="03000709000000000000" pitchFamily="65" charset="-120"/>
              </a:rPr>
              <a:t>天地人和</a:t>
            </a:r>
          </a:p>
        </p:txBody>
      </p:sp>
    </p:spTree>
    <p:extLst>
      <p:ext uri="{BB962C8B-B14F-4D97-AF65-F5344CB8AC3E}">
        <p14:creationId xmlns:p14="http://schemas.microsoft.com/office/powerpoint/2010/main" val="292954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1000" fill="hold"/>
                                        <p:tgtEl>
                                          <p:spTgt spid="2"/>
                                        </p:tgtEl>
                                        <p:attrNameLst>
                                          <p:attrName>ppt_w</p:attrName>
                                        </p:attrNameLst>
                                      </p:cBhvr>
                                      <p:tavLst>
                                        <p:tav tm="0">
                                          <p:val>
                                            <p:fltVal val="0"/>
                                          </p:val>
                                        </p:tav>
                                        <p:tav tm="100000">
                                          <p:val>
                                            <p:strVal val="#ppt_w"/>
                                          </p:val>
                                        </p:tav>
                                      </p:tavLst>
                                    </p:anim>
                                    <p:anim calcmode="lin" valueType="num">
                                      <p:cBhvr>
                                        <p:cTn id="27" dur="1000" fill="hold"/>
                                        <p:tgtEl>
                                          <p:spTgt spid="2"/>
                                        </p:tgtEl>
                                        <p:attrNameLst>
                                          <p:attrName>ppt_h</p:attrName>
                                        </p:attrNameLst>
                                      </p:cBhvr>
                                      <p:tavLst>
                                        <p:tav tm="0">
                                          <p:val>
                                            <p:fltVal val="0"/>
                                          </p:val>
                                        </p:tav>
                                        <p:tav tm="100000">
                                          <p:val>
                                            <p:strVal val="#ppt_h"/>
                                          </p:val>
                                        </p:tav>
                                      </p:tavLst>
                                    </p:anim>
                                    <p:anim calcmode="lin" valueType="num">
                                      <p:cBhvr>
                                        <p:cTn id="28" dur="1000" fill="hold"/>
                                        <p:tgtEl>
                                          <p:spTgt spid="2"/>
                                        </p:tgtEl>
                                        <p:attrNameLst>
                                          <p:attrName>style.rotation</p:attrName>
                                        </p:attrNameLst>
                                      </p:cBhvr>
                                      <p:tavLst>
                                        <p:tav tm="0">
                                          <p:val>
                                            <p:fltVal val="90"/>
                                          </p:val>
                                        </p:tav>
                                        <p:tav tm="100000">
                                          <p:val>
                                            <p:fltVal val="0"/>
                                          </p:val>
                                        </p:tav>
                                      </p:tavLst>
                                    </p:anim>
                                    <p:animEffect transition="in" filter="fade">
                                      <p:cBhvr>
                                        <p:cTn id="2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spcBef>
                <a:spcPts val="0"/>
              </a:spcBef>
            </a:pPr>
            <a:r>
              <a:rPr lang="zh-HK" altLang="en-US" sz="4000" dirty="0">
                <a:ea typeface="華康儷中黑" panose="020B0509000000000000" pitchFamily="49" charset="-120"/>
              </a:rPr>
              <a:t>誰若</a:t>
            </a:r>
            <a:r>
              <a:rPr lang="zh-HK" altLang="en-US" sz="4000" dirty="0">
                <a:solidFill>
                  <a:srgbClr val="FF0000"/>
                </a:solidFill>
                <a:highlight>
                  <a:srgbClr val="FFFF00"/>
                </a:highlight>
                <a:ea typeface="華康儷中黑" panose="020B0509000000000000" pitchFamily="49" charset="-120"/>
              </a:rPr>
              <a:t>不願意工作</a:t>
            </a:r>
            <a:r>
              <a:rPr lang="en-US" altLang="zh-HK" sz="4000" dirty="0">
                <a:solidFill>
                  <a:srgbClr val="FF0000"/>
                </a:solidFill>
                <a:highlight>
                  <a:srgbClr val="FFFF00"/>
                </a:highlight>
                <a:ea typeface="華康儷中黑" panose="020B0509000000000000" pitchFamily="49" charset="-120"/>
              </a:rPr>
              <a:t>,</a:t>
            </a:r>
            <a:r>
              <a:rPr lang="zh-HK" altLang="en-US" sz="4000" dirty="0">
                <a:solidFill>
                  <a:srgbClr val="FF0000"/>
                </a:solidFill>
                <a:highlight>
                  <a:srgbClr val="FFFF00"/>
                </a:highlight>
                <a:ea typeface="華康儷中黑" panose="020B0509000000000000" pitchFamily="49" charset="-120"/>
              </a:rPr>
              <a:t>就不應當吃飯</a:t>
            </a:r>
            <a:r>
              <a:rPr lang="en-US" altLang="zh-HK" sz="4000" dirty="0">
                <a:ea typeface="華康儷中黑" panose="020B0509000000000000" pitchFamily="49" charset="-120"/>
              </a:rPr>
              <a:t>;</a:t>
            </a:r>
            <a:r>
              <a:rPr lang="zh-HK" altLang="en-US" sz="4000" dirty="0">
                <a:ea typeface="華康儷中黑" panose="020B0509000000000000" pitchFamily="49" charset="-120"/>
              </a:rPr>
              <a:t>你們中有些人</a:t>
            </a:r>
            <a:r>
              <a:rPr lang="en-US" altLang="zh-HK" sz="4000" dirty="0">
                <a:ea typeface="華康儷中黑" panose="020B0509000000000000" pitchFamily="49" charset="-120"/>
              </a:rPr>
              <a:t>,</a:t>
            </a:r>
            <a:r>
              <a:rPr lang="zh-HK" altLang="en-US" sz="4000" dirty="0">
                <a:ea typeface="華康儷中黑" panose="020B0509000000000000" pitchFamily="49" charset="-120"/>
              </a:rPr>
              <a:t>游手好閒</a:t>
            </a:r>
            <a:r>
              <a:rPr lang="en-US" altLang="zh-HK" sz="4000" dirty="0">
                <a:ea typeface="華康儷中黑" panose="020B0509000000000000" pitchFamily="49" charset="-120"/>
              </a:rPr>
              <a:t>,</a:t>
            </a:r>
            <a:r>
              <a:rPr lang="zh-HK" altLang="en-US" sz="4000" dirty="0">
                <a:ea typeface="華康儷中黑" panose="020B0509000000000000" pitchFamily="49" charset="-120"/>
              </a:rPr>
              <a:t>什麼也不作</a:t>
            </a:r>
            <a:r>
              <a:rPr lang="en-US" altLang="zh-HK" sz="4000" dirty="0">
                <a:ea typeface="華康儷中黑" panose="020B0509000000000000" pitchFamily="49" charset="-120"/>
              </a:rPr>
              <a:t>,</a:t>
            </a:r>
            <a:r>
              <a:rPr lang="zh-HK" altLang="en-US" sz="4000" dirty="0">
                <a:ea typeface="華康儷中黑" panose="020B0509000000000000" pitchFamily="49" charset="-120"/>
              </a:rPr>
              <a:t>却</a:t>
            </a:r>
            <a:r>
              <a:rPr lang="zh-HK" altLang="en-US" sz="4000" dirty="0">
                <a:solidFill>
                  <a:srgbClr val="FF0000"/>
                </a:solidFill>
                <a:ea typeface="華康儷中黑" panose="020B0509000000000000" pitchFamily="49" charset="-120"/>
              </a:rPr>
              <a:t>好管</a:t>
            </a:r>
            <a:r>
              <a:rPr lang="zh-TW" altLang="en-US" sz="4000" dirty="0">
                <a:solidFill>
                  <a:srgbClr val="FF0000"/>
                </a:solidFill>
                <a:ea typeface="華康儷中黑" panose="020B0509000000000000" pitchFamily="49" charset="-120"/>
              </a:rPr>
              <a:t>閒</a:t>
            </a:r>
            <a:r>
              <a:rPr lang="zh-HK" altLang="en-US" sz="4000" dirty="0">
                <a:solidFill>
                  <a:srgbClr val="FF0000"/>
                </a:solidFill>
                <a:ea typeface="華康儷中黑" panose="020B0509000000000000" pitchFamily="49" charset="-120"/>
              </a:rPr>
              <a:t>事</a:t>
            </a:r>
            <a:r>
              <a:rPr lang="en-US" altLang="zh-HK" sz="4000" dirty="0">
                <a:ea typeface="華康儷中黑" panose="020B0509000000000000" pitchFamily="49" charset="-120"/>
              </a:rPr>
              <a:t>.</a:t>
            </a:r>
            <a:r>
              <a:rPr lang="zh-HK" altLang="en-US" sz="4000" dirty="0">
                <a:ea typeface="華康儷中黑" panose="020B0509000000000000" pitchFamily="49" charset="-120"/>
              </a:rPr>
              <a:t>所以</a:t>
            </a:r>
            <a:r>
              <a:rPr lang="en-US" altLang="zh-HK" sz="4000" dirty="0">
                <a:ea typeface="華康儷中黑" panose="020B0509000000000000" pitchFamily="49" charset="-120"/>
              </a:rPr>
              <a:t>,</a:t>
            </a:r>
            <a:r>
              <a:rPr lang="zh-HK" altLang="en-US" sz="4000" dirty="0">
                <a:ea typeface="華康儷中黑" panose="020B0509000000000000" pitchFamily="49" charset="-120"/>
              </a:rPr>
              <a:t>我勸你們都要學會</a:t>
            </a:r>
            <a:r>
              <a:rPr lang="zh-HK" altLang="en-US" sz="4000" dirty="0">
                <a:highlight>
                  <a:srgbClr val="FFFF00"/>
                </a:highlight>
                <a:ea typeface="華康儷中黑" panose="020B0509000000000000" pitchFamily="49" charset="-120"/>
              </a:rPr>
              <a:t>安靜工作</a:t>
            </a:r>
            <a:r>
              <a:rPr lang="en-US" altLang="zh-HK" dirty="0">
                <a:ea typeface="華康儷中黑" panose="020B0509000000000000" pitchFamily="49" charset="-120"/>
              </a:rPr>
              <a:t>!(</a:t>
            </a:r>
            <a:r>
              <a:rPr lang="zh-HK" altLang="en-US" dirty="0">
                <a:ea typeface="華康儷中黑" panose="020B0509000000000000" pitchFamily="49" charset="-120"/>
              </a:rPr>
              <a:t>得後</a:t>
            </a:r>
            <a:r>
              <a:rPr lang="en-US" altLang="zh-HK" dirty="0">
                <a:ea typeface="華康儷中黑" panose="020B0509000000000000" pitchFamily="49" charset="-120"/>
              </a:rPr>
              <a:t>3)</a:t>
            </a:r>
          </a:p>
          <a:p>
            <a:pPr>
              <a:spcBef>
                <a:spcPts val="0"/>
              </a:spcBef>
            </a:pPr>
            <a:r>
              <a:rPr lang="en-US" altLang="zh-HK" sz="4000" spc="-90" dirty="0">
                <a:ea typeface="華康儷中黑" panose="020B0509000000000000" pitchFamily="49" charset="-120"/>
              </a:rPr>
              <a:t>If anyone is unwilling to work, neither should that one eat; some are conducting themselves among you in a disorderly way, by not keeping busy but </a:t>
            </a:r>
            <a:r>
              <a:rPr lang="en-US" altLang="zh-HK" sz="4000" spc="-90" dirty="0">
                <a:solidFill>
                  <a:srgbClr val="FF0000"/>
                </a:solidFill>
                <a:ea typeface="華康儷中黑" panose="020B0509000000000000" pitchFamily="49" charset="-120"/>
              </a:rPr>
              <a:t>minding the business of others</a:t>
            </a:r>
            <a:r>
              <a:rPr lang="en-US" altLang="zh-HK" sz="4000" spc="-90" dirty="0">
                <a:ea typeface="華康儷中黑" panose="020B0509000000000000" pitchFamily="49" charset="-120"/>
              </a:rPr>
              <a:t>. Such people we instruct and urge in the Lord Jesus Christ </a:t>
            </a:r>
            <a:r>
              <a:rPr lang="en-US" altLang="zh-HK" sz="4000" spc="-90" dirty="0">
                <a:solidFill>
                  <a:srgbClr val="FF0000"/>
                </a:solidFill>
                <a:ea typeface="華康儷中黑" panose="020B0509000000000000" pitchFamily="49" charset="-120"/>
              </a:rPr>
              <a:t>to work quietly</a:t>
            </a:r>
            <a:r>
              <a:rPr lang="en-US" altLang="zh-HK" sz="4000" spc="-90" dirty="0">
                <a:ea typeface="華康儷中黑" panose="020B0509000000000000" pitchFamily="49" charset="-120"/>
              </a:rPr>
              <a:t>. </a:t>
            </a:r>
            <a:r>
              <a:rPr lang="en-US" altLang="zh-HK" spc="-90" dirty="0">
                <a:ea typeface="華康儷中黑" panose="020B0509000000000000" pitchFamily="49" charset="-120"/>
              </a:rPr>
              <a:t>(2 Thessalonians 3)</a:t>
            </a:r>
          </a:p>
        </p:txBody>
      </p:sp>
    </p:spTree>
    <p:extLst>
      <p:ext uri="{BB962C8B-B14F-4D97-AF65-F5344CB8AC3E}">
        <p14:creationId xmlns:p14="http://schemas.microsoft.com/office/powerpoint/2010/main" val="397814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spcBef>
                <a:spcPts val="0"/>
              </a:spcBef>
            </a:pPr>
            <a:r>
              <a:rPr lang="zh-HK" altLang="en-US" sz="3900" dirty="0">
                <a:ea typeface="華康儷中黑" panose="020B0509000000000000" pitchFamily="49" charset="-120"/>
              </a:rPr>
              <a:t>保祿工作的表樣</a:t>
            </a:r>
            <a:r>
              <a:rPr lang="en-US" altLang="zh-HK" sz="3900" dirty="0">
                <a:ea typeface="華康儷中黑" panose="020B0509000000000000" pitchFamily="49" charset="-120"/>
              </a:rPr>
              <a:t>:</a:t>
            </a:r>
            <a:r>
              <a:rPr lang="zh-HK" altLang="en-US" sz="3900" dirty="0">
                <a:ea typeface="華康儷中黑" panose="020B0509000000000000" pitchFamily="49" charset="-120"/>
              </a:rPr>
              <a:t>我們在你們中</a:t>
            </a:r>
            <a:r>
              <a:rPr lang="en-US" altLang="zh-HK" sz="3900" dirty="0">
                <a:ea typeface="華康儷中黑" panose="020B0509000000000000" pitchFamily="49" charset="-120"/>
              </a:rPr>
              <a:t>,</a:t>
            </a:r>
            <a:r>
              <a:rPr lang="zh-HK" altLang="en-US" sz="3900" dirty="0">
                <a:ea typeface="華康儷中黑" panose="020B0509000000000000" pitchFamily="49" charset="-120"/>
              </a:rPr>
              <a:t>沒有閒散過</a:t>
            </a:r>
            <a:r>
              <a:rPr lang="en-US" altLang="zh-HK" sz="3900" dirty="0">
                <a:ea typeface="華康儷中黑" panose="020B0509000000000000" pitchFamily="49" charset="-120"/>
              </a:rPr>
              <a:t>,</a:t>
            </a:r>
            <a:r>
              <a:rPr lang="zh-HK" altLang="en-US" sz="3900" dirty="0">
                <a:ea typeface="華康儷中黑" panose="020B0509000000000000" pitchFamily="49" charset="-120"/>
              </a:rPr>
              <a:t>也</a:t>
            </a:r>
            <a:r>
              <a:rPr lang="zh-HK" altLang="en-US" sz="3900" dirty="0">
                <a:solidFill>
                  <a:srgbClr val="FF0000"/>
                </a:solidFill>
                <a:ea typeface="華康儷中黑" panose="020B0509000000000000" pitchFamily="49" charset="-120"/>
              </a:rPr>
              <a:t>沒有白吃過人的飯</a:t>
            </a:r>
            <a:r>
              <a:rPr lang="en-US" altLang="zh-HK" sz="3900" dirty="0">
                <a:ea typeface="華康儷中黑" panose="020B0509000000000000" pitchFamily="49" charset="-120"/>
              </a:rPr>
              <a:t>,</a:t>
            </a:r>
            <a:r>
              <a:rPr lang="zh-HK" altLang="en-US" sz="3900" dirty="0">
                <a:ea typeface="華康儷中黑" panose="020B0509000000000000" pitchFamily="49" charset="-120"/>
              </a:rPr>
              <a:t>而是黑夜白日</a:t>
            </a:r>
            <a:r>
              <a:rPr lang="en-US" altLang="zh-HK" sz="3900" dirty="0">
                <a:ea typeface="華康儷中黑" panose="020B0509000000000000" pitchFamily="49" charset="-120"/>
              </a:rPr>
              <a:t>,</a:t>
            </a:r>
            <a:r>
              <a:rPr lang="zh-HK" altLang="en-US" sz="3900" dirty="0">
                <a:ea typeface="華康儷中黑" panose="020B0509000000000000" pitchFamily="49" charset="-120"/>
              </a:rPr>
              <a:t>辛苦勤勞地工作</a:t>
            </a:r>
            <a:r>
              <a:rPr lang="en-US" altLang="zh-HK" sz="3900" dirty="0">
                <a:ea typeface="華康儷中黑" panose="020B0509000000000000" pitchFamily="49" charset="-120"/>
              </a:rPr>
              <a:t>.</a:t>
            </a:r>
            <a:r>
              <a:rPr lang="zh-HK" altLang="en-US" sz="3900" dirty="0">
                <a:ea typeface="華康儷中黑" panose="020B0509000000000000" pitchFamily="49" charset="-120"/>
              </a:rPr>
              <a:t>這不是因為我們沒有權利</a:t>
            </a:r>
            <a:r>
              <a:rPr lang="en-US" altLang="zh-HK" sz="3900" dirty="0">
                <a:ea typeface="華康儷中黑" panose="020B0509000000000000" pitchFamily="49" charset="-120"/>
              </a:rPr>
              <a:t>,</a:t>
            </a:r>
            <a:r>
              <a:rPr lang="zh-HK" altLang="en-US" sz="3900" dirty="0">
                <a:ea typeface="華康儷中黑" panose="020B0509000000000000" pitchFamily="49" charset="-120"/>
              </a:rPr>
              <a:t>而是</a:t>
            </a:r>
            <a:r>
              <a:rPr lang="zh-HK" altLang="en-US" sz="3900" dirty="0">
                <a:highlight>
                  <a:srgbClr val="FFFF00"/>
                </a:highlight>
                <a:ea typeface="華康儷中黑" panose="020B0509000000000000" pitchFamily="49" charset="-120"/>
              </a:rPr>
              <a:t>為給你們立榜樣</a:t>
            </a:r>
            <a:r>
              <a:rPr lang="en-US" altLang="zh-HK" sz="3900" dirty="0">
                <a:ea typeface="華康儷中黑" panose="020B0509000000000000" pitchFamily="49" charset="-120"/>
              </a:rPr>
              <a:t>,</a:t>
            </a:r>
            <a:r>
              <a:rPr lang="zh-HK" altLang="en-US" sz="3900" dirty="0">
                <a:ea typeface="華康儷中黑" panose="020B0509000000000000" pitchFamily="49" charset="-120"/>
              </a:rPr>
              <a:t>叫你們效法</a:t>
            </a:r>
            <a:r>
              <a:rPr lang="en-US" altLang="zh-HK" sz="2800" dirty="0">
                <a:ea typeface="華康儷中黑" panose="020B0509000000000000" pitchFamily="49" charset="-120"/>
              </a:rPr>
              <a:t>.(</a:t>
            </a:r>
            <a:r>
              <a:rPr lang="zh-TW" altLang="en-US" sz="2800" dirty="0">
                <a:ea typeface="華康儷中黑" panose="020B0509000000000000" pitchFamily="49" charset="-120"/>
              </a:rPr>
              <a:t>仝</a:t>
            </a:r>
            <a:r>
              <a:rPr lang="zh-HK" altLang="en-US" sz="2800" dirty="0">
                <a:ea typeface="華康儷中黑" panose="020B0509000000000000" pitchFamily="49" charset="-120"/>
              </a:rPr>
              <a:t>上</a:t>
            </a:r>
            <a:r>
              <a:rPr lang="en-US" altLang="zh-HK" sz="2800" dirty="0">
                <a:ea typeface="華康儷中黑" panose="020B0509000000000000" pitchFamily="49" charset="-120"/>
              </a:rPr>
              <a:t>)</a:t>
            </a:r>
          </a:p>
          <a:p>
            <a:pPr>
              <a:spcBef>
                <a:spcPts val="0"/>
              </a:spcBef>
            </a:pPr>
            <a:r>
              <a:rPr lang="en-US" altLang="zh-HK" sz="3600" dirty="0">
                <a:ea typeface="華康儷中黑" panose="020B0509000000000000" pitchFamily="49" charset="-120"/>
              </a:rPr>
              <a:t>Paul is an exemplary model of great work ethics: “nor did we eat food received free from anyone. On the contrary, </a:t>
            </a:r>
            <a:r>
              <a:rPr lang="en-US" altLang="zh-HK" sz="3600" dirty="0">
                <a:highlight>
                  <a:srgbClr val="FFFF00"/>
                </a:highlight>
                <a:ea typeface="華康儷中黑" panose="020B0509000000000000" pitchFamily="49" charset="-120"/>
              </a:rPr>
              <a:t>in toil and drudgery, night and day we worked</a:t>
            </a:r>
            <a:r>
              <a:rPr lang="en-US" altLang="zh-HK" sz="3600" dirty="0">
                <a:ea typeface="華康儷中黑" panose="020B0509000000000000" pitchFamily="49" charset="-120"/>
              </a:rPr>
              <a:t>. Not that we do not have the right. Rather, we wanted to present ourselves as a model for you, so that </a:t>
            </a:r>
            <a:r>
              <a:rPr lang="en-US" altLang="zh-HK" sz="3600" dirty="0">
                <a:solidFill>
                  <a:srgbClr val="FF0000"/>
                </a:solidFill>
                <a:ea typeface="華康儷中黑" panose="020B0509000000000000" pitchFamily="49" charset="-120"/>
              </a:rPr>
              <a:t>you might imitate us</a:t>
            </a:r>
            <a:r>
              <a:rPr lang="en-US" altLang="zh-HK" sz="3600" dirty="0">
                <a:ea typeface="華康儷中黑" panose="020B0509000000000000" pitchFamily="49" charset="-120"/>
              </a:rPr>
              <a:t>."</a:t>
            </a:r>
          </a:p>
        </p:txBody>
      </p:sp>
    </p:spTree>
    <p:extLst>
      <p:ext uri="{BB962C8B-B14F-4D97-AF65-F5344CB8AC3E}">
        <p14:creationId xmlns:p14="http://schemas.microsoft.com/office/powerpoint/2010/main" val="2453967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lnSpc>
                <a:spcPts val="4900"/>
              </a:lnSpc>
              <a:spcBef>
                <a:spcPts val="0"/>
              </a:spcBef>
            </a:pPr>
            <a:r>
              <a:rPr lang="zh-HK" altLang="en-US" sz="3900" dirty="0">
                <a:ea typeface="華康儷中黑" panose="020B0509000000000000" pitchFamily="49" charset="-120"/>
              </a:rPr>
              <a:t>教會傳統的靈修</a:t>
            </a:r>
            <a:r>
              <a:rPr lang="en-US" altLang="zh-HK" sz="3900" dirty="0">
                <a:ea typeface="華康儷中黑" panose="020B0509000000000000" pitchFamily="49" charset="-120"/>
              </a:rPr>
              <a:t>,</a:t>
            </a:r>
            <a:r>
              <a:rPr lang="zh-HK" altLang="en-US" sz="3900" dirty="0">
                <a:ea typeface="華康儷中黑" panose="020B0509000000000000" pitchFamily="49" charset="-120"/>
              </a:rPr>
              <a:t>多數都是</a:t>
            </a:r>
            <a:r>
              <a:rPr lang="zh-HK" altLang="en-US" sz="3900" dirty="0">
                <a:solidFill>
                  <a:srgbClr val="FF0000"/>
                </a:solidFill>
                <a:ea typeface="華康儷中黑" panose="020B0509000000000000" pitchFamily="49" charset="-120"/>
              </a:rPr>
              <a:t>在教堂</a:t>
            </a:r>
            <a:r>
              <a:rPr lang="en-US" altLang="zh-HK" sz="3900" dirty="0">
                <a:solidFill>
                  <a:srgbClr val="FF0000"/>
                </a:solidFill>
                <a:ea typeface="華康儷中黑" panose="020B0509000000000000" pitchFamily="49" charset="-120"/>
              </a:rPr>
              <a:t>,</a:t>
            </a:r>
            <a:r>
              <a:rPr lang="zh-HK" altLang="en-US" sz="3900" dirty="0">
                <a:solidFill>
                  <a:srgbClr val="FF0000"/>
                </a:solidFill>
                <a:ea typeface="華康儷中黑" panose="020B0509000000000000" pitchFamily="49" charset="-120"/>
              </a:rPr>
              <a:t>修會會院或靜修院進行</a:t>
            </a:r>
            <a:r>
              <a:rPr lang="en-US" altLang="zh-HK" sz="3900" dirty="0">
                <a:ea typeface="華康儷中黑" panose="020B0509000000000000" pitchFamily="49" charset="-120"/>
              </a:rPr>
              <a:t>.</a:t>
            </a:r>
            <a:r>
              <a:rPr lang="zh-HK" altLang="en-US" sz="3900" dirty="0">
                <a:ea typeface="華康儷中黑" panose="020B0509000000000000" pitchFamily="49" charset="-120"/>
              </a:rPr>
              <a:t>實際做的也多是祈禱</a:t>
            </a:r>
            <a:r>
              <a:rPr lang="en-US" altLang="zh-HK" sz="3900" dirty="0">
                <a:ea typeface="華康儷中黑" panose="020B0509000000000000" pitchFamily="49" charset="-120"/>
              </a:rPr>
              <a:t>,</a:t>
            </a:r>
            <a:r>
              <a:rPr lang="zh-HK" altLang="en-US" sz="3900" dirty="0">
                <a:ea typeface="華康儷中黑" panose="020B0509000000000000" pitchFamily="49" charset="-120"/>
              </a:rPr>
              <a:t>彌撒</a:t>
            </a:r>
            <a:r>
              <a:rPr lang="en-US" altLang="zh-HK" sz="3900" dirty="0">
                <a:ea typeface="華康儷中黑" panose="020B0509000000000000" pitchFamily="49" charset="-120"/>
              </a:rPr>
              <a:t>,</a:t>
            </a:r>
            <a:r>
              <a:rPr lang="zh-HK" altLang="en-US" sz="3900" dirty="0">
                <a:ea typeface="華康儷中黑" panose="020B0509000000000000" pitchFamily="49" charset="-120"/>
              </a:rPr>
              <a:t>告解</a:t>
            </a:r>
            <a:r>
              <a:rPr lang="en-US" altLang="zh-HK" sz="3900" dirty="0">
                <a:ea typeface="華康儷中黑" panose="020B0509000000000000" pitchFamily="49" charset="-120"/>
              </a:rPr>
              <a:t>,</a:t>
            </a:r>
            <a:r>
              <a:rPr lang="zh-HK" altLang="en-US" sz="3900" dirty="0">
                <a:ea typeface="華康儷中黑" panose="020B0509000000000000" pitchFamily="49" charset="-120"/>
              </a:rPr>
              <a:t>和神師交談</a:t>
            </a:r>
            <a:r>
              <a:rPr lang="en-US" altLang="zh-HK" sz="3900" dirty="0">
                <a:ea typeface="華康儷中黑" panose="020B0509000000000000" pitchFamily="49" charset="-120"/>
              </a:rPr>
              <a:t>,</a:t>
            </a:r>
            <a:r>
              <a:rPr lang="zh-HK" altLang="en-US" sz="3900" dirty="0">
                <a:ea typeface="華康儷中黑" panose="020B0509000000000000" pitchFamily="49" charset="-120"/>
              </a:rPr>
              <a:t>默想</a:t>
            </a:r>
            <a:r>
              <a:rPr lang="en-US" altLang="zh-HK" sz="3900" dirty="0">
                <a:ea typeface="華康儷中黑" panose="020B0509000000000000" pitchFamily="49" charset="-120"/>
              </a:rPr>
              <a:t>,</a:t>
            </a:r>
            <a:r>
              <a:rPr lang="zh-HK" altLang="en-US" sz="3900" dirty="0">
                <a:ea typeface="華康儷中黑" panose="020B0509000000000000" pitchFamily="49" charset="-120"/>
              </a:rPr>
              <a:t>默觀</a:t>
            </a:r>
            <a:r>
              <a:rPr lang="en-US" altLang="zh-HK" sz="3900" dirty="0">
                <a:ea typeface="華康儷中黑" panose="020B0509000000000000" pitchFamily="49" charset="-120"/>
              </a:rPr>
              <a:t>,</a:t>
            </a:r>
            <a:r>
              <a:rPr lang="zh-HK" altLang="en-US" sz="3900" dirty="0">
                <a:ea typeface="華康儷中黑" panose="020B0509000000000000" pitchFamily="49" charset="-120"/>
              </a:rPr>
              <a:t>靜坐</a:t>
            </a:r>
            <a:r>
              <a:rPr lang="en-US" altLang="zh-HK" sz="3900" dirty="0">
                <a:ea typeface="華康儷中黑" panose="020B0509000000000000" pitchFamily="49" charset="-120"/>
              </a:rPr>
              <a:t>,</a:t>
            </a:r>
            <a:r>
              <a:rPr lang="zh-HK" altLang="en-US" sz="3900" dirty="0">
                <a:ea typeface="華康儷中黑" panose="020B0509000000000000" pitchFamily="49" charset="-120"/>
              </a:rPr>
              <a:t>朝拜聖體</a:t>
            </a:r>
            <a:r>
              <a:rPr lang="en-US" altLang="zh-HK" sz="3900" dirty="0">
                <a:ea typeface="華康儷中黑" panose="020B0509000000000000" pitchFamily="49" charset="-120"/>
              </a:rPr>
              <a:t>,</a:t>
            </a:r>
            <a:r>
              <a:rPr lang="zh-HK" altLang="en-US" sz="3900" dirty="0">
                <a:ea typeface="華康儷中黑" panose="020B0509000000000000" pitchFamily="49" charset="-120"/>
              </a:rPr>
              <a:t>各種形式的退省</a:t>
            </a:r>
            <a:r>
              <a:rPr lang="en-US" altLang="zh-HK" sz="2800" dirty="0">
                <a:ea typeface="華康儷中黑" panose="020B0509000000000000" pitchFamily="49" charset="-120"/>
              </a:rPr>
              <a:t>(</a:t>
            </a:r>
            <a:r>
              <a:rPr lang="zh-HK" altLang="en-US" sz="2800" dirty="0">
                <a:ea typeface="華康儷中黑" panose="020B0509000000000000" pitchFamily="49" charset="-120"/>
              </a:rPr>
              <a:t>避靜</a:t>
            </a:r>
            <a:r>
              <a:rPr lang="en-US" altLang="zh-HK" sz="2800" dirty="0">
                <a:ea typeface="華康儷中黑" panose="020B0509000000000000" pitchFamily="49" charset="-120"/>
              </a:rPr>
              <a:t>)</a:t>
            </a:r>
            <a:r>
              <a:rPr lang="zh-HK" altLang="en-US" sz="3900" dirty="0">
                <a:ea typeface="華康儷中黑" panose="020B0509000000000000" pitchFamily="49" charset="-120"/>
              </a:rPr>
              <a:t>等等的</a:t>
            </a:r>
            <a:r>
              <a:rPr lang="zh-HK" altLang="en-US" sz="3900" dirty="0">
                <a:solidFill>
                  <a:srgbClr val="FF0000"/>
                </a:solidFill>
                <a:ea typeface="華康儷中黑" panose="020B0509000000000000" pitchFamily="49" charset="-120"/>
              </a:rPr>
              <a:t>神業</a:t>
            </a:r>
            <a:r>
              <a:rPr lang="en-US" altLang="zh-HK" sz="3600" dirty="0">
                <a:ea typeface="華康儷中黑" panose="020B0509000000000000" pitchFamily="49" charset="-120"/>
              </a:rPr>
              <a:t>.</a:t>
            </a:r>
          </a:p>
          <a:p>
            <a:pPr>
              <a:spcBef>
                <a:spcPts val="0"/>
              </a:spcBef>
            </a:pPr>
            <a:r>
              <a:rPr lang="en-US" altLang="zh-HK" sz="3600" dirty="0">
                <a:ea typeface="華康儷中黑" panose="020B0509000000000000" pitchFamily="49" charset="-120"/>
              </a:rPr>
              <a:t>Traditionally, spiritual formation was carried out within the church grounds, in seminaries or monasteries. In essence it includes prayer, Mass, penance, conversations with spiritual directors, meditation, contemplation, Eucharistic Adoration and various forms of </a:t>
            </a:r>
            <a:r>
              <a:rPr lang="en-US" altLang="zh-HK" sz="3600" dirty="0">
                <a:solidFill>
                  <a:srgbClr val="FF0000"/>
                </a:solidFill>
                <a:ea typeface="華康儷中黑" panose="020B0509000000000000" pitchFamily="49" charset="-120"/>
              </a:rPr>
              <a:t>retreat and spiritual work</a:t>
            </a:r>
            <a:r>
              <a:rPr lang="en-US" altLang="zh-HK" sz="3600" dirty="0">
                <a:ea typeface="華康儷中黑" panose="020B0509000000000000" pitchFamily="49" charset="-120"/>
              </a:rPr>
              <a:t>.</a:t>
            </a:r>
          </a:p>
        </p:txBody>
      </p:sp>
    </p:spTree>
    <p:extLst>
      <p:ext uri="{BB962C8B-B14F-4D97-AF65-F5344CB8AC3E}">
        <p14:creationId xmlns:p14="http://schemas.microsoft.com/office/powerpoint/2010/main" val="3531741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spcBef>
                <a:spcPts val="0"/>
              </a:spcBef>
            </a:pPr>
            <a:r>
              <a:rPr lang="zh-HK" altLang="en-US" sz="3600" dirty="0">
                <a:ea typeface="華康儷中黑" panose="020B0509000000000000" pitchFamily="49" charset="-120"/>
              </a:rPr>
              <a:t>梵二後</a:t>
            </a:r>
            <a:r>
              <a:rPr lang="en-US" altLang="zh-HK" sz="3600" dirty="0">
                <a:ea typeface="華康儷中黑" panose="020B0509000000000000" pitchFamily="49" charset="-120"/>
              </a:rPr>
              <a:t>, </a:t>
            </a:r>
            <a:r>
              <a:rPr lang="zh-HK" altLang="en-US" sz="3600" dirty="0">
                <a:ea typeface="華康儷中黑" panose="020B0509000000000000" pitchFamily="49" charset="-120"/>
              </a:rPr>
              <a:t>慢慢出現了</a:t>
            </a:r>
            <a:r>
              <a:rPr lang="zh-HK" altLang="en-US" sz="3600" dirty="0">
                <a:solidFill>
                  <a:srgbClr val="FF0000"/>
                </a:solidFill>
                <a:ea typeface="華康儷中黑" panose="020B0509000000000000" pitchFamily="49" charset="-120"/>
              </a:rPr>
              <a:t>大自然靈修</a:t>
            </a:r>
            <a:r>
              <a:rPr lang="en-US" altLang="zh-HK" sz="3600" dirty="0">
                <a:ea typeface="華康儷中黑" panose="020B0509000000000000" pitchFamily="49" charset="-120"/>
              </a:rPr>
              <a:t>,</a:t>
            </a:r>
            <a:r>
              <a:rPr lang="zh-HK" altLang="en-US" sz="3600" dirty="0">
                <a:ea typeface="華康儷中黑" panose="020B0509000000000000" pitchFamily="49" charset="-120"/>
              </a:rPr>
              <a:t> </a:t>
            </a:r>
            <a:r>
              <a:rPr lang="zh-HK" altLang="en-US" sz="3600" dirty="0">
                <a:solidFill>
                  <a:srgbClr val="FF0000"/>
                </a:solidFill>
                <a:ea typeface="華康儷中黑" panose="020B0509000000000000" pitchFamily="49" charset="-120"/>
              </a:rPr>
              <a:t>太極靈修</a:t>
            </a:r>
            <a:r>
              <a:rPr lang="en-US" altLang="zh-HK" sz="3600" dirty="0">
                <a:ea typeface="華康儷中黑" panose="020B0509000000000000" pitchFamily="49" charset="-120"/>
              </a:rPr>
              <a:t>,</a:t>
            </a:r>
            <a:r>
              <a:rPr lang="zh-HK" altLang="en-US" sz="3600" dirty="0">
                <a:ea typeface="華康儷中黑" panose="020B0509000000000000" pitchFamily="49" charset="-120"/>
              </a:rPr>
              <a:t>但也不知要到什麼時候</a:t>
            </a:r>
            <a:r>
              <a:rPr lang="en-US" altLang="zh-HK" sz="3600" dirty="0">
                <a:ea typeface="華康儷中黑" panose="020B0509000000000000" pitchFamily="49" charset="-120"/>
              </a:rPr>
              <a:t>,</a:t>
            </a:r>
            <a:r>
              <a:rPr lang="zh-HK" altLang="en-US" sz="3600" dirty="0">
                <a:ea typeface="華康儷中黑" panose="020B0509000000000000" pitchFamily="49" charset="-120"/>
              </a:rPr>
              <a:t>才能發展出</a:t>
            </a:r>
            <a:r>
              <a:rPr lang="zh-HK" altLang="en-US" sz="3600" dirty="0">
                <a:solidFill>
                  <a:srgbClr val="FF0000"/>
                </a:solidFill>
                <a:highlight>
                  <a:srgbClr val="FFFF00"/>
                </a:highlight>
                <a:ea typeface="華康儷中黑" panose="020B0509000000000000" pitchFamily="49" charset="-120"/>
              </a:rPr>
              <a:t>工作靈修</a:t>
            </a:r>
            <a:r>
              <a:rPr lang="en-US" altLang="zh-HK" sz="3600" dirty="0">
                <a:ea typeface="華康儷中黑" panose="020B0509000000000000" pitchFamily="49" charset="-120"/>
              </a:rPr>
              <a:t>,</a:t>
            </a:r>
          </a:p>
          <a:p>
            <a:pPr>
              <a:spcBef>
                <a:spcPts val="0"/>
              </a:spcBef>
            </a:pPr>
            <a:r>
              <a:rPr lang="zh-HK" altLang="en-US" sz="3600" dirty="0">
                <a:ea typeface="華康儷中黑" panose="020B0509000000000000" pitchFamily="49" charset="-120"/>
              </a:rPr>
              <a:t>讓每日的工作都能變成靈修</a:t>
            </a:r>
            <a:r>
              <a:rPr lang="en-US" altLang="zh-HK" sz="3600" dirty="0">
                <a:ea typeface="華康儷中黑" panose="020B0509000000000000" pitchFamily="49" charset="-120"/>
              </a:rPr>
              <a:t>,</a:t>
            </a:r>
            <a:r>
              <a:rPr lang="zh-HK" altLang="en-US" sz="3600" dirty="0">
                <a:ea typeface="華康儷中黑" panose="020B0509000000000000" pitchFamily="49" charset="-120"/>
              </a:rPr>
              <a:t>讓一切</a:t>
            </a:r>
            <a:endParaRPr lang="en-US" altLang="zh-HK" sz="3600" dirty="0">
              <a:ea typeface="華康儷中黑" panose="020B0509000000000000" pitchFamily="49" charset="-120"/>
            </a:endParaRPr>
          </a:p>
          <a:p>
            <a:pPr>
              <a:spcBef>
                <a:spcPts val="0"/>
              </a:spcBef>
            </a:pPr>
            <a:r>
              <a:rPr lang="zh-HK" altLang="en-US" sz="3600" dirty="0">
                <a:ea typeface="華康儷中黑" panose="020B0509000000000000" pitchFamily="49" charset="-120"/>
              </a:rPr>
              <a:t>傳統的靈修活動</a:t>
            </a:r>
            <a:r>
              <a:rPr lang="en-US" altLang="zh-HK" sz="3600" dirty="0">
                <a:ea typeface="華康儷中黑" panose="020B0509000000000000" pitchFamily="49" charset="-120"/>
              </a:rPr>
              <a:t>,</a:t>
            </a:r>
            <a:r>
              <a:rPr lang="zh-HK" altLang="en-US" sz="3600" dirty="0">
                <a:ea typeface="華康儷中黑" panose="020B0509000000000000" pitchFamily="49" charset="-120"/>
              </a:rPr>
              <a:t>都能</a:t>
            </a:r>
            <a:r>
              <a:rPr lang="zh-HK" altLang="en-US" sz="3600" dirty="0">
                <a:solidFill>
                  <a:srgbClr val="FF0000"/>
                </a:solidFill>
                <a:highlight>
                  <a:srgbClr val="FFFF00"/>
                </a:highlight>
                <a:ea typeface="華康儷中黑" panose="020B0509000000000000" pitchFamily="49" charset="-120"/>
              </a:rPr>
              <a:t>幫助人好好的工作</a:t>
            </a:r>
            <a:r>
              <a:rPr lang="en-US" altLang="zh-HK" sz="3600" dirty="0">
                <a:ea typeface="華康儷中黑" panose="020B0509000000000000" pitchFamily="49" charset="-120"/>
              </a:rPr>
              <a:t>.</a:t>
            </a:r>
          </a:p>
          <a:p>
            <a:pPr>
              <a:lnSpc>
                <a:spcPts val="4200"/>
              </a:lnSpc>
              <a:spcBef>
                <a:spcPts val="0"/>
              </a:spcBef>
            </a:pPr>
            <a:r>
              <a:rPr lang="en-US" altLang="zh-HK" sz="3600" dirty="0">
                <a:ea typeface="華康儷中黑" panose="020B0509000000000000" pitchFamily="49" charset="-120"/>
              </a:rPr>
              <a:t>After the Vatican II Council, the notion of </a:t>
            </a:r>
            <a:r>
              <a:rPr lang="en-US" altLang="zh-HK" sz="3600" dirty="0">
                <a:solidFill>
                  <a:srgbClr val="FF0000"/>
                </a:solidFill>
                <a:ea typeface="華康儷中黑" panose="020B0509000000000000" pitchFamily="49" charset="-120"/>
              </a:rPr>
              <a:t>Nature Spirituality </a:t>
            </a:r>
            <a:r>
              <a:rPr lang="en-US" altLang="zh-HK" sz="3600" dirty="0">
                <a:ea typeface="華康儷中黑" panose="020B0509000000000000" pitchFamily="49" charset="-120"/>
              </a:rPr>
              <a:t>and of </a:t>
            </a:r>
            <a:r>
              <a:rPr lang="en-US" altLang="zh-HK" sz="3600" dirty="0">
                <a:solidFill>
                  <a:srgbClr val="FF0000"/>
                </a:solidFill>
                <a:ea typeface="華康儷中黑" panose="020B0509000000000000" pitchFamily="49" charset="-120"/>
              </a:rPr>
              <a:t>Taiji Spirituality </a:t>
            </a:r>
            <a:r>
              <a:rPr lang="en-US" altLang="zh-HK" sz="3600" dirty="0">
                <a:ea typeface="華康儷中黑" panose="020B0509000000000000" pitchFamily="49" charset="-120"/>
              </a:rPr>
              <a:t>emerged. We do not know when </a:t>
            </a:r>
            <a:r>
              <a:rPr lang="en-US" altLang="zh-HK" sz="3600" dirty="0">
                <a:highlight>
                  <a:srgbClr val="FFFF00"/>
                </a:highlight>
                <a:ea typeface="華康儷中黑" panose="020B0509000000000000" pitchFamily="49" charset="-120"/>
              </a:rPr>
              <a:t>Work Spirituality </a:t>
            </a:r>
            <a:r>
              <a:rPr lang="en-US" altLang="zh-HK" sz="3600" dirty="0">
                <a:ea typeface="華康儷中黑" panose="020B0509000000000000" pitchFamily="49" charset="-120"/>
              </a:rPr>
              <a:t>will develop to turn daily work into a form of spirituality and to transform all forms of traditional spiritual activities into channels of helping people </a:t>
            </a:r>
          </a:p>
          <a:p>
            <a:pPr>
              <a:lnSpc>
                <a:spcPts val="4200"/>
              </a:lnSpc>
              <a:spcBef>
                <a:spcPts val="0"/>
              </a:spcBef>
            </a:pPr>
            <a:r>
              <a:rPr lang="en-US" altLang="zh-HK" sz="3600" dirty="0">
                <a:solidFill>
                  <a:srgbClr val="FF0000"/>
                </a:solidFill>
                <a:ea typeface="華康儷中黑" panose="020B0509000000000000" pitchFamily="49" charset="-120"/>
              </a:rPr>
              <a:t>improve their attitude to work.</a:t>
            </a:r>
          </a:p>
        </p:txBody>
      </p:sp>
    </p:spTree>
    <p:extLst>
      <p:ext uri="{BB962C8B-B14F-4D97-AF65-F5344CB8AC3E}">
        <p14:creationId xmlns:p14="http://schemas.microsoft.com/office/powerpoint/2010/main" val="2243037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noAutofit/>
          </a:bodyPr>
          <a:lstStyle/>
          <a:p>
            <a:pPr>
              <a:spcBef>
                <a:spcPts val="0"/>
              </a:spcBef>
            </a:pPr>
            <a:r>
              <a:rPr lang="en-US" altLang="zh-HK" sz="2800" dirty="0">
                <a:ea typeface="華康儷中黑" panose="020B0509000000000000" pitchFamily="49" charset="-120"/>
              </a:rPr>
              <a:t>《</a:t>
            </a:r>
            <a:r>
              <a:rPr lang="zh-HK" altLang="en-US" sz="2800" dirty="0">
                <a:ea typeface="華康儷中黑" panose="020B0509000000000000" pitchFamily="49" charset="-120"/>
              </a:rPr>
              <a:t>教會在現代世界牧職憲章</a:t>
            </a:r>
            <a:r>
              <a:rPr lang="en-US" altLang="zh-HK" sz="2800" dirty="0">
                <a:ea typeface="華康儷中黑" panose="020B0509000000000000" pitchFamily="49" charset="-120"/>
              </a:rPr>
              <a:t>》</a:t>
            </a:r>
            <a:r>
              <a:rPr lang="zh-HK" altLang="en-US" sz="3800" dirty="0">
                <a:ea typeface="華康儷中黑" panose="020B0509000000000000" pitchFamily="49" charset="-120"/>
              </a:rPr>
              <a:t>有一段十分漂亮的話</a:t>
            </a:r>
            <a:r>
              <a:rPr lang="en-US" altLang="zh-HK" sz="3800" dirty="0">
                <a:ea typeface="華康儷中黑" panose="020B0509000000000000" pitchFamily="49" charset="-120"/>
              </a:rPr>
              <a:t>:</a:t>
            </a:r>
            <a:r>
              <a:rPr lang="zh-HK" altLang="en-US" sz="3800" dirty="0">
                <a:ea typeface="華康儷中黑" panose="020B0509000000000000" pitchFamily="49" charset="-120"/>
              </a:rPr>
              <a:t>有信仰的人認為人類所有個人及團體的活動</a:t>
            </a:r>
            <a:r>
              <a:rPr lang="en-US" altLang="zh-HK" sz="3800" dirty="0">
                <a:ea typeface="華康儷中黑" panose="020B0509000000000000" pitchFamily="49" charset="-120"/>
              </a:rPr>
              <a:t>,</a:t>
            </a:r>
            <a:r>
              <a:rPr lang="zh-HK" altLang="en-US" sz="3800" dirty="0">
                <a:ea typeface="華康儷中黑" panose="020B0509000000000000" pitchFamily="49" charset="-120"/>
              </a:rPr>
              <a:t>亦即歷來人們設法改善其生活的努力</a:t>
            </a:r>
            <a:endParaRPr lang="en-US" altLang="zh-HK" sz="3800" dirty="0">
              <a:ea typeface="華康儷中黑" panose="020B0509000000000000" pitchFamily="49" charset="-120"/>
            </a:endParaRPr>
          </a:p>
          <a:p>
            <a:pPr>
              <a:spcBef>
                <a:spcPts val="0"/>
              </a:spcBef>
            </a:pPr>
            <a:r>
              <a:rPr lang="en-US" altLang="zh-HK" dirty="0">
                <a:ea typeface="華康儷中黑" panose="020B0509000000000000" pitchFamily="49" charset="-120"/>
              </a:rPr>
              <a:t>(</a:t>
            </a:r>
            <a:r>
              <a:rPr lang="zh-TW" altLang="en-US" dirty="0">
                <a:ea typeface="華康儷中黑" panose="020B0509000000000000" pitchFamily="49" charset="-120"/>
              </a:rPr>
              <a:t>亦即</a:t>
            </a:r>
            <a:r>
              <a:rPr lang="zh-HK" altLang="en-US" dirty="0">
                <a:ea typeface="華康儷中黑" panose="020B0509000000000000" pitchFamily="49" charset="-120"/>
              </a:rPr>
              <a:t>工作</a:t>
            </a:r>
            <a:r>
              <a:rPr lang="en-US" altLang="zh-HK" dirty="0">
                <a:ea typeface="華康儷中黑" panose="020B0509000000000000" pitchFamily="49" charset="-120"/>
              </a:rPr>
              <a:t>)</a:t>
            </a:r>
            <a:r>
              <a:rPr lang="en-US" altLang="zh-HK" sz="3800" dirty="0">
                <a:ea typeface="華康儷中黑" panose="020B0509000000000000" pitchFamily="49" charset="-120"/>
              </a:rPr>
              <a:t>,</a:t>
            </a:r>
            <a:r>
              <a:rPr lang="zh-HK" altLang="en-US" sz="3800" dirty="0">
                <a:solidFill>
                  <a:srgbClr val="FF0000"/>
                </a:solidFill>
                <a:ea typeface="華康儷中黑" panose="020B0509000000000000" pitchFamily="49" charset="-120"/>
              </a:rPr>
              <a:t>本身是吻合天主聖意的</a:t>
            </a:r>
            <a:r>
              <a:rPr lang="en-US" altLang="zh-HK" sz="2800" dirty="0">
                <a:ea typeface="華康儷中黑" panose="020B0509000000000000" pitchFamily="49" charset="-120"/>
              </a:rPr>
              <a:t>.(</a:t>
            </a:r>
            <a:r>
              <a:rPr lang="zh-HK" altLang="en-US" sz="2800" dirty="0">
                <a:ea typeface="華康儷中黑" panose="020B0509000000000000" pitchFamily="49" charset="-120"/>
              </a:rPr>
              <a:t>現代</a:t>
            </a:r>
            <a:r>
              <a:rPr lang="en-US" altLang="zh-HK" sz="2800" dirty="0">
                <a:ea typeface="華康儷中黑" panose="020B0509000000000000" pitchFamily="49" charset="-120"/>
              </a:rPr>
              <a:t>34)</a:t>
            </a:r>
          </a:p>
          <a:p>
            <a:pPr>
              <a:spcBef>
                <a:spcPts val="0"/>
              </a:spcBef>
            </a:pPr>
            <a:r>
              <a:rPr lang="en-US" altLang="zh-HK" sz="3600" dirty="0">
                <a:ea typeface="華康儷中黑" panose="020B0509000000000000" pitchFamily="49" charset="-120"/>
              </a:rPr>
              <a:t>There is a beautiful passage in </a:t>
            </a:r>
            <a:r>
              <a:rPr lang="en-US" altLang="zh-HK" sz="2800" dirty="0">
                <a:ea typeface="華康儷中黑" panose="020B0509000000000000" pitchFamily="49" charset="-120"/>
              </a:rPr>
              <a:t>GAUDIUM ET SPES</a:t>
            </a:r>
            <a:r>
              <a:rPr lang="en-US" altLang="zh-HK" sz="3600" dirty="0">
                <a:ea typeface="華康儷中黑" panose="020B0509000000000000" pitchFamily="49" charset="-120"/>
              </a:rPr>
              <a:t> which says: “Throughout the course of the centuries, men have labored to better the circumstances of their lives through a monumental amount of individual and collective effort </a:t>
            </a:r>
            <a:r>
              <a:rPr lang="en-US" altLang="zh-HK" dirty="0">
                <a:ea typeface="華康儷中黑" panose="020B0509000000000000" pitchFamily="49" charset="-120"/>
              </a:rPr>
              <a:t>(meaning work itself)</a:t>
            </a:r>
            <a:r>
              <a:rPr lang="en-US" altLang="zh-HK" sz="3600" dirty="0">
                <a:ea typeface="華康儷中黑" panose="020B0509000000000000" pitchFamily="49" charset="-120"/>
              </a:rPr>
              <a:t>, and this human activity </a:t>
            </a:r>
            <a:r>
              <a:rPr lang="en-US" altLang="zh-HK" sz="3600" dirty="0">
                <a:highlight>
                  <a:srgbClr val="FFFF00"/>
                </a:highlight>
                <a:ea typeface="華康儷中黑" panose="020B0509000000000000" pitchFamily="49" charset="-120"/>
              </a:rPr>
              <a:t>accords with God's will</a:t>
            </a:r>
            <a:r>
              <a:rPr lang="en-US" altLang="zh-HK" sz="3600" dirty="0">
                <a:ea typeface="華康儷中黑" panose="020B0509000000000000" pitchFamily="49" charset="-120"/>
              </a:rPr>
              <a:t>”.</a:t>
            </a:r>
          </a:p>
        </p:txBody>
      </p:sp>
    </p:spTree>
    <p:extLst>
      <p:ext uri="{BB962C8B-B14F-4D97-AF65-F5344CB8AC3E}">
        <p14:creationId xmlns:p14="http://schemas.microsoft.com/office/powerpoint/2010/main" val="348002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spcBef>
                <a:spcPts val="0"/>
              </a:spcBef>
            </a:pPr>
            <a:r>
              <a:rPr lang="zh-HK" altLang="en-US" sz="4000" dirty="0">
                <a:ea typeface="華康儷中黑" panose="020B0509000000000000" pitchFamily="49" charset="-120"/>
              </a:rPr>
              <a:t>人類在為贍養自身而活動時</a:t>
            </a:r>
            <a:r>
              <a:rPr lang="en-US" altLang="zh-HK" sz="4000" dirty="0">
                <a:ea typeface="華康儷中黑" panose="020B0509000000000000" pitchFamily="49" charset="-120"/>
              </a:rPr>
              <a:t>(</a:t>
            </a:r>
            <a:r>
              <a:rPr lang="zh-HK" altLang="en-US" sz="4000" dirty="0">
                <a:ea typeface="華康儷中黑" panose="020B0509000000000000" pitchFamily="49" charset="-120"/>
              </a:rPr>
              <a:t>亦即工作</a:t>
            </a:r>
            <a:r>
              <a:rPr lang="en-US" altLang="zh-HK" sz="4000" dirty="0">
                <a:ea typeface="華康儷中黑" panose="020B0509000000000000" pitchFamily="49" charset="-120"/>
              </a:rPr>
              <a:t>),</a:t>
            </a:r>
            <a:r>
              <a:rPr lang="zh-HK" altLang="en-US" sz="4000" dirty="0">
                <a:ea typeface="華康儷中黑" panose="020B0509000000000000" pitchFamily="49" charset="-120"/>
              </a:rPr>
              <a:t>他們可以理直氣壯地認定自身</a:t>
            </a:r>
            <a:r>
              <a:rPr lang="en-US" altLang="zh-HK" sz="4000" dirty="0">
                <a:ea typeface="華康儷中黑" panose="020B0509000000000000" pitchFamily="49" charset="-120"/>
              </a:rPr>
              <a:t>,</a:t>
            </a:r>
            <a:r>
              <a:rPr lang="zh-HK" altLang="en-US" sz="4000" dirty="0">
                <a:ea typeface="華康儷中黑" panose="020B0509000000000000" pitchFamily="49" charset="-120"/>
              </a:rPr>
              <a:t>是在</a:t>
            </a:r>
            <a:r>
              <a:rPr lang="zh-HK" altLang="en-US" sz="4000" dirty="0">
                <a:solidFill>
                  <a:srgbClr val="FF0000"/>
                </a:solidFill>
                <a:ea typeface="華康儷中黑" panose="020B0509000000000000" pitchFamily="49" charset="-120"/>
              </a:rPr>
              <a:t>以其勞動</a:t>
            </a:r>
            <a:r>
              <a:rPr lang="en-US" altLang="zh-HK" sz="4000" dirty="0">
                <a:solidFill>
                  <a:srgbClr val="FF0000"/>
                </a:solidFill>
                <a:ea typeface="華康儷中黑" panose="020B0509000000000000" pitchFamily="49" charset="-120"/>
              </a:rPr>
              <a:t>,</a:t>
            </a:r>
            <a:r>
              <a:rPr lang="zh-HK" altLang="en-US" sz="4000" dirty="0">
                <a:solidFill>
                  <a:srgbClr val="FF0000"/>
                </a:solidFill>
                <a:ea typeface="華康儷中黑" panose="020B0509000000000000" pitchFamily="49" charset="-120"/>
              </a:rPr>
              <a:t>來發展造物主的工程</a:t>
            </a:r>
            <a:r>
              <a:rPr lang="en-US" altLang="zh-HK" sz="4000" dirty="0">
                <a:ea typeface="華康儷中黑" panose="020B0509000000000000" pitchFamily="49" charset="-120"/>
              </a:rPr>
              <a:t>,</a:t>
            </a:r>
          </a:p>
          <a:p>
            <a:pPr>
              <a:spcBef>
                <a:spcPts val="0"/>
              </a:spcBef>
            </a:pPr>
            <a:r>
              <a:rPr lang="zh-HK" altLang="en-US" sz="4000" dirty="0">
                <a:ea typeface="華康儷中黑" panose="020B0509000000000000" pitchFamily="49" charset="-120"/>
              </a:rPr>
              <a:t>並助成天主對歷史所做的計劃</a:t>
            </a:r>
            <a:r>
              <a:rPr lang="en-US" altLang="zh-HK" sz="4000" dirty="0">
                <a:ea typeface="華康儷中黑" panose="020B0509000000000000" pitchFamily="49" charset="-120"/>
              </a:rPr>
              <a:t>,</a:t>
            </a:r>
          </a:p>
          <a:p>
            <a:pPr>
              <a:spcBef>
                <a:spcPts val="0"/>
              </a:spcBef>
            </a:pPr>
            <a:r>
              <a:rPr lang="en-US" altLang="zh-HK" sz="4000" dirty="0">
                <a:ea typeface="華康儷中黑" panose="020B0509000000000000" pitchFamily="49" charset="-120"/>
              </a:rPr>
              <a:t>(</a:t>
            </a:r>
            <a:r>
              <a:rPr lang="zh-HK" altLang="en-US" sz="4000" dirty="0">
                <a:ea typeface="華康儷中黑" panose="020B0509000000000000" pitchFamily="49" charset="-120"/>
              </a:rPr>
              <a:t>即</a:t>
            </a:r>
            <a:r>
              <a:rPr lang="zh-HK" altLang="en-US" sz="4000" dirty="0">
                <a:highlight>
                  <a:srgbClr val="FFFF00"/>
                </a:highlight>
                <a:ea typeface="華康儷中黑" panose="020B0509000000000000" pitchFamily="49" charset="-120"/>
              </a:rPr>
              <a:t>贊天地之化育</a:t>
            </a:r>
            <a:r>
              <a:rPr lang="en-US" altLang="zh-HK" sz="4000" dirty="0">
                <a:ea typeface="華康儷中黑" panose="020B0509000000000000" pitchFamily="49" charset="-120"/>
              </a:rPr>
              <a:t>)</a:t>
            </a:r>
            <a:r>
              <a:rPr lang="zh-HK" altLang="en-US" sz="4000" dirty="0">
                <a:ea typeface="華康儷中黑" panose="020B0509000000000000" pitchFamily="49" charset="-120"/>
              </a:rPr>
              <a:t>。</a:t>
            </a:r>
            <a:r>
              <a:rPr lang="en-US" altLang="zh-HK" dirty="0">
                <a:ea typeface="華康儷中黑" panose="020B0509000000000000" pitchFamily="49" charset="-120"/>
              </a:rPr>
              <a:t>(</a:t>
            </a:r>
            <a:r>
              <a:rPr lang="zh-TW" altLang="en-US" dirty="0">
                <a:ea typeface="華康儷中黑" panose="020B0509000000000000" pitchFamily="49" charset="-120"/>
              </a:rPr>
              <a:t>仝</a:t>
            </a:r>
            <a:r>
              <a:rPr lang="zh-HK" altLang="en-US" dirty="0">
                <a:ea typeface="華康儷中黑" panose="020B0509000000000000" pitchFamily="49" charset="-120"/>
              </a:rPr>
              <a:t>上</a:t>
            </a:r>
            <a:r>
              <a:rPr lang="en-US" altLang="zh-HK" dirty="0">
                <a:ea typeface="華康儷中黑" panose="020B0509000000000000" pitchFamily="49" charset="-120"/>
              </a:rPr>
              <a:t>)</a:t>
            </a:r>
          </a:p>
          <a:p>
            <a:pPr>
              <a:spcBef>
                <a:spcPts val="0"/>
              </a:spcBef>
            </a:pPr>
            <a:r>
              <a:rPr lang="en-US" altLang="zh-HK" sz="4000" dirty="0">
                <a:ea typeface="華康儷中黑" panose="020B0509000000000000" pitchFamily="49" charset="-120"/>
              </a:rPr>
              <a:t>Hence, man can justly consider that by their labor they are unfolding the Creator's work, and are contributing by their personal industry to the </a:t>
            </a:r>
          </a:p>
          <a:p>
            <a:pPr>
              <a:spcBef>
                <a:spcPts val="0"/>
              </a:spcBef>
            </a:pPr>
            <a:r>
              <a:rPr lang="en-US" altLang="zh-HK" sz="4000" dirty="0">
                <a:solidFill>
                  <a:srgbClr val="FF0000"/>
                </a:solidFill>
                <a:ea typeface="華康儷中黑" panose="020B0509000000000000" pitchFamily="49" charset="-120"/>
              </a:rPr>
              <a:t>realization in history of the divine plan</a:t>
            </a:r>
            <a:r>
              <a:rPr lang="en-US" altLang="zh-HK" sz="4000" dirty="0">
                <a:ea typeface="華康儷中黑" panose="020B0509000000000000" pitchFamily="49" charset="-120"/>
              </a:rPr>
              <a:t>.</a:t>
            </a:r>
          </a:p>
        </p:txBody>
      </p:sp>
    </p:spTree>
    <p:extLst>
      <p:ext uri="{BB962C8B-B14F-4D97-AF65-F5344CB8AC3E}">
        <p14:creationId xmlns:p14="http://schemas.microsoft.com/office/powerpoint/2010/main" val="305315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99392"/>
            <a:ext cx="9108504" cy="6713984"/>
          </a:xfrm>
        </p:spPr>
        <p:txBody>
          <a:bodyPr/>
          <a:lstStyle/>
          <a:p>
            <a:pPr marL="0" indent="0" eaLnBrk="1">
              <a:lnSpc>
                <a:spcPts val="4800"/>
              </a:lnSpc>
              <a:spcBef>
                <a:spcPts val="60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恭讀瑪拉基亞先知書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3:19-20</a:t>
            </a:r>
          </a:p>
          <a:p>
            <a:pPr marL="0" indent="0"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那日子來臨，必勢如冒火的火爐，所有驕傲的人，和作惡的人，都要成為禾稭；那日子一到，必要將他們燒盡</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800"/>
              </a:lnSpc>
              <a:spcBef>
                <a:spcPts val="600"/>
              </a:spcBef>
              <a:spcAft>
                <a:spcPts val="0"/>
              </a:spcAft>
              <a:buNone/>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萬軍的上主說 </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不給他們留下根和枝條。</a:t>
            </a:r>
          </a:p>
          <a:p>
            <a:pPr marL="0" indent="0"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但為你們這些敬畏我名號的人，正義的太陽，將要升起，以自己好似箭羽的光芒，普施救恩。</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17917" y="6191190"/>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1/1</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spcBef>
                <a:spcPts val="0"/>
              </a:spcBef>
            </a:pPr>
            <a:r>
              <a:rPr lang="zh-HK" altLang="en-US" sz="4000" dirty="0">
                <a:ea typeface="華康儷中黑" panose="020B0509000000000000" pitchFamily="49" charset="-120"/>
              </a:rPr>
              <a:t>凡由人的智能與美德所產生的一切</a:t>
            </a:r>
            <a:r>
              <a:rPr lang="en-US" altLang="zh-HK" sz="4000" dirty="0">
                <a:ea typeface="華康儷中黑" panose="020B0509000000000000" pitchFamily="49" charset="-120"/>
              </a:rPr>
              <a:t>,</a:t>
            </a:r>
            <a:r>
              <a:rPr lang="zh-HK" altLang="en-US" sz="4000" dirty="0">
                <a:ea typeface="華康儷中黑" panose="020B0509000000000000" pitchFamily="49" charset="-120"/>
              </a:rPr>
              <a:t>信友</a:t>
            </a:r>
            <a:r>
              <a:rPr lang="zh-HK" altLang="en-US" sz="4000" dirty="0">
                <a:solidFill>
                  <a:srgbClr val="FF0000"/>
                </a:solidFill>
                <a:ea typeface="華康儷中黑" panose="020B0509000000000000" pitchFamily="49" charset="-120"/>
              </a:rPr>
              <a:t>不獨不以為它們違反天主的全能</a:t>
            </a:r>
            <a:r>
              <a:rPr lang="en-US" altLang="zh-HK" sz="4000" dirty="0">
                <a:ea typeface="華康儷中黑" panose="020B0509000000000000" pitchFamily="49" charset="-120"/>
              </a:rPr>
              <a:t>,</a:t>
            </a:r>
          </a:p>
          <a:p>
            <a:pPr>
              <a:spcBef>
                <a:spcPts val="0"/>
              </a:spcBef>
            </a:pPr>
            <a:r>
              <a:rPr lang="zh-HK" altLang="en-US" sz="4000" dirty="0">
                <a:ea typeface="華康儷中黑" panose="020B0509000000000000" pitchFamily="49" charset="-120"/>
              </a:rPr>
              <a:t>反而深信</a:t>
            </a:r>
            <a:r>
              <a:rPr lang="zh-HK" altLang="en-US" sz="4000" dirty="0">
                <a:highlight>
                  <a:srgbClr val="FFFF00"/>
                </a:highlight>
                <a:ea typeface="華康儷中黑" panose="020B0509000000000000" pitchFamily="49" charset="-120"/>
              </a:rPr>
              <a:t>人類的勝利是天主偉大的標誌</a:t>
            </a:r>
            <a:r>
              <a:rPr lang="zh-HK" altLang="en-US" sz="4000" dirty="0">
                <a:ea typeface="華康儷中黑" panose="020B0509000000000000" pitchFamily="49" charset="-120"/>
              </a:rPr>
              <a:t>及其奇妙計劃的成果</a:t>
            </a:r>
            <a:r>
              <a:rPr lang="en-US" altLang="zh-HK" sz="4000" dirty="0">
                <a:ea typeface="華康儷中黑" panose="020B0509000000000000" pitchFamily="49" charset="-120"/>
              </a:rPr>
              <a:t>.</a:t>
            </a:r>
            <a:r>
              <a:rPr lang="en-US" altLang="zh-HK" sz="2800" dirty="0">
                <a:ea typeface="華康儷中黑" panose="020B0509000000000000" pitchFamily="49" charset="-120"/>
              </a:rPr>
              <a:t>(</a:t>
            </a:r>
            <a:r>
              <a:rPr lang="zh-TW" altLang="en-US" sz="2800" dirty="0">
                <a:ea typeface="華康儷中黑" panose="020B0509000000000000" pitchFamily="49" charset="-120"/>
              </a:rPr>
              <a:t>仝</a:t>
            </a:r>
            <a:r>
              <a:rPr lang="zh-HK" altLang="en-US" sz="2800" dirty="0">
                <a:ea typeface="華康儷中黑" panose="020B0509000000000000" pitchFamily="49" charset="-120"/>
              </a:rPr>
              <a:t>上</a:t>
            </a:r>
            <a:r>
              <a:rPr lang="en-US" altLang="zh-HK" sz="2800" dirty="0">
                <a:ea typeface="華康儷中黑" panose="020B0509000000000000" pitchFamily="49" charset="-120"/>
              </a:rPr>
              <a:t>)</a:t>
            </a:r>
          </a:p>
          <a:p>
            <a:pPr>
              <a:lnSpc>
                <a:spcPts val="4400"/>
              </a:lnSpc>
              <a:spcBef>
                <a:spcPts val="0"/>
              </a:spcBef>
            </a:pPr>
            <a:r>
              <a:rPr lang="en-US" altLang="zh-HK" sz="4000" dirty="0">
                <a:ea typeface="華康儷中黑" panose="020B0509000000000000" pitchFamily="49" charset="-120"/>
              </a:rPr>
              <a:t>Far from thinking that works produced by man's own talent and energy are in opposition to God's power, Christians are convinced that </a:t>
            </a:r>
            <a:r>
              <a:rPr lang="en-US" altLang="zh-HK" sz="4000" dirty="0">
                <a:solidFill>
                  <a:srgbClr val="FF0000"/>
                </a:solidFill>
                <a:ea typeface="華康儷中黑" panose="020B0509000000000000" pitchFamily="49" charset="-120"/>
              </a:rPr>
              <a:t>the triumphs of the human race are a sign of God's grace</a:t>
            </a:r>
            <a:r>
              <a:rPr lang="en-US" altLang="zh-HK" sz="4000" dirty="0">
                <a:ea typeface="華康儷中黑" panose="020B0509000000000000" pitchFamily="49" charset="-120"/>
              </a:rPr>
              <a:t> and the blossoming of His own mysterious design. </a:t>
            </a:r>
          </a:p>
        </p:txBody>
      </p:sp>
    </p:spTree>
    <p:extLst>
      <p:ext uri="{BB962C8B-B14F-4D97-AF65-F5344CB8AC3E}">
        <p14:creationId xmlns:p14="http://schemas.microsoft.com/office/powerpoint/2010/main" val="411282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872B186D-BA31-4521-9617-E01A18D8FE05}"/>
              </a:ext>
            </a:extLst>
          </p:cNvPr>
          <p:cNvSpPr>
            <a:spLocks noGrp="1"/>
          </p:cNvSpPr>
          <p:nvPr>
            <p:ph type="subTitle" idx="1"/>
          </p:nvPr>
        </p:nvSpPr>
        <p:spPr>
          <a:xfrm>
            <a:off x="0" y="116632"/>
            <a:ext cx="9144000" cy="6624736"/>
          </a:xfrm>
        </p:spPr>
        <p:txBody>
          <a:bodyPr/>
          <a:lstStyle/>
          <a:p>
            <a:pPr>
              <a:spcBef>
                <a:spcPts val="0"/>
              </a:spcBef>
            </a:pPr>
            <a:r>
              <a:rPr lang="zh-HK" altLang="en-US" sz="4000" dirty="0">
                <a:ea typeface="華康儷中黑" panose="020B0509000000000000" pitchFamily="49" charset="-120"/>
              </a:rPr>
              <a:t>最後這段很難明白</a:t>
            </a:r>
            <a:r>
              <a:rPr lang="en-US" altLang="zh-HK" sz="4000" dirty="0">
                <a:ea typeface="華康儷中黑" panose="020B0509000000000000" pitchFamily="49" charset="-120"/>
              </a:rPr>
              <a:t>.</a:t>
            </a:r>
            <a:r>
              <a:rPr lang="zh-HK" altLang="en-US" sz="4000" dirty="0">
                <a:ea typeface="華康儷中黑" panose="020B0509000000000000" pitchFamily="49" charset="-120"/>
              </a:rPr>
              <a:t>不過</a:t>
            </a:r>
            <a:r>
              <a:rPr lang="en-US" altLang="zh-HK" sz="4000" dirty="0">
                <a:ea typeface="華康儷中黑" panose="020B0509000000000000" pitchFamily="49" charset="-120"/>
              </a:rPr>
              <a:t>,</a:t>
            </a:r>
            <a:r>
              <a:rPr lang="zh-HK" altLang="en-US" sz="4000" dirty="0">
                <a:ea typeface="華康儷中黑" panose="020B0509000000000000" pitchFamily="49" charset="-120"/>
              </a:rPr>
              <a:t>如果孩子向父母說</a:t>
            </a:r>
            <a:r>
              <a:rPr lang="en-US" altLang="zh-HK" sz="4000" dirty="0">
                <a:ea typeface="華康儷中黑" panose="020B0509000000000000" pitchFamily="49" charset="-120"/>
              </a:rPr>
              <a:t>:</a:t>
            </a:r>
            <a:r>
              <a:rPr lang="zh-HK" altLang="en-US" sz="4000" dirty="0">
                <a:ea typeface="華康儷中黑" panose="020B0509000000000000" pitchFamily="49" charset="-120"/>
              </a:rPr>
              <a:t>「你們不用再照顧我了</a:t>
            </a:r>
            <a:r>
              <a:rPr lang="en-US" altLang="zh-HK" sz="4000" dirty="0">
                <a:ea typeface="華康儷中黑" panose="020B0509000000000000" pitchFamily="49" charset="-120"/>
              </a:rPr>
              <a:t>,</a:t>
            </a:r>
            <a:r>
              <a:rPr lang="zh-HK" altLang="en-US" sz="4000" dirty="0">
                <a:solidFill>
                  <a:srgbClr val="FF0000"/>
                </a:solidFill>
                <a:ea typeface="華康儷中黑" panose="020B0509000000000000" pitchFamily="49" charset="-120"/>
              </a:rPr>
              <a:t>我已經長大成人</a:t>
            </a:r>
            <a:r>
              <a:rPr lang="en-US" altLang="zh-HK" sz="4000" dirty="0">
                <a:solidFill>
                  <a:srgbClr val="FF0000"/>
                </a:solidFill>
                <a:ea typeface="華康儷中黑" panose="020B0509000000000000" pitchFamily="49" charset="-120"/>
              </a:rPr>
              <a:t>,</a:t>
            </a:r>
            <a:r>
              <a:rPr lang="zh-HK" altLang="en-US" sz="4000" dirty="0">
                <a:solidFill>
                  <a:srgbClr val="FF0000"/>
                </a:solidFill>
                <a:ea typeface="華康儷中黑" panose="020B0509000000000000" pitchFamily="49" charset="-120"/>
              </a:rPr>
              <a:t>可以照顧你們了</a:t>
            </a:r>
            <a:r>
              <a:rPr lang="zh-HK" altLang="en-US" sz="4000" dirty="0">
                <a:ea typeface="華康儷中黑" panose="020B0509000000000000" pitchFamily="49" charset="-120"/>
              </a:rPr>
              <a:t>」</a:t>
            </a:r>
            <a:r>
              <a:rPr lang="en-US" altLang="zh-HK" sz="4000" dirty="0">
                <a:ea typeface="華康儷中黑" panose="020B0509000000000000" pitchFamily="49" charset="-120"/>
              </a:rPr>
              <a:t>;</a:t>
            </a:r>
          </a:p>
          <a:p>
            <a:pPr>
              <a:spcBef>
                <a:spcPts val="0"/>
              </a:spcBef>
            </a:pPr>
            <a:r>
              <a:rPr lang="zh-HK" altLang="en-US" sz="4000" dirty="0">
                <a:ea typeface="華康儷中黑" panose="020B0509000000000000" pitchFamily="49" charset="-120"/>
              </a:rPr>
              <a:t>人神關係是否也可從這個角度去看</a:t>
            </a:r>
            <a:r>
              <a:rPr lang="en-US" altLang="zh-HK" sz="4000" dirty="0">
                <a:ea typeface="華康儷中黑" panose="020B0509000000000000" pitchFamily="49" charset="-120"/>
              </a:rPr>
              <a:t>?</a:t>
            </a:r>
          </a:p>
          <a:p>
            <a:pPr>
              <a:lnSpc>
                <a:spcPts val="4300"/>
              </a:lnSpc>
              <a:spcBef>
                <a:spcPts val="0"/>
              </a:spcBef>
            </a:pPr>
            <a:r>
              <a:rPr lang="en-US" altLang="zh-HK" sz="4000" dirty="0">
                <a:ea typeface="華康儷中黑" panose="020B0509000000000000" pitchFamily="49" charset="-120"/>
              </a:rPr>
              <a:t>The last passage may be difficult to grasp. However, if children say to their parents: "you no longer have to take care of me, </a:t>
            </a:r>
            <a:r>
              <a:rPr lang="en-US" altLang="zh-HK" sz="4000" dirty="0">
                <a:solidFill>
                  <a:srgbClr val="FF0000"/>
                </a:solidFill>
                <a:ea typeface="華康儷中黑" panose="020B0509000000000000" pitchFamily="49" charset="-120"/>
              </a:rPr>
              <a:t>I am already grown up. I can take care of you now</a:t>
            </a:r>
            <a:r>
              <a:rPr lang="en-US" altLang="zh-HK" sz="4000" dirty="0">
                <a:ea typeface="華康儷中黑" panose="020B0509000000000000" pitchFamily="49" charset="-120"/>
              </a:rPr>
              <a:t>", wouldn't this give us an idea of how we may view God-man relationship?</a:t>
            </a:r>
          </a:p>
        </p:txBody>
      </p:sp>
    </p:spTree>
    <p:extLst>
      <p:ext uri="{BB962C8B-B14F-4D97-AF65-F5344CB8AC3E}">
        <p14:creationId xmlns:p14="http://schemas.microsoft.com/office/powerpoint/2010/main" val="2326458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44000" cy="6741368"/>
          </a:xfrm>
        </p:spPr>
        <p:txBody>
          <a:bodyPr/>
          <a:lstStyle/>
          <a:p>
            <a:pPr marL="0" indent="0" eaLnBrk="1">
              <a:lnSpc>
                <a:spcPts val="4800"/>
              </a:lnSpc>
              <a:spcBef>
                <a:spcPts val="60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恭讀聖保祿宗徒致得撒洛尼人後書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3:7-12</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自己原來知道：該怎樣效法我們，因為我們在你們中，沒有閒散過，也沒有白吃過人的飯，而是黑夜白日，辛苦勤勞地工作，免得加重你們任何人的負擔。這不是因為我們沒有權利，而是為以身作則，給你們立下榜樣，叫你們效法我們。</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52853" y="6269310"/>
            <a:ext cx="755651" cy="40005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80089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44000" cy="6621574"/>
          </a:xfrm>
        </p:spPr>
        <p:txBody>
          <a:bodyPr/>
          <a:lstStyle/>
          <a:p>
            <a:pPr marL="0" indent="0" algn="just" eaLnBrk="1">
              <a:lnSpc>
                <a:spcPts val="20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當我們在你們那裡的時候，早已吩咐過你們：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誰若不願意工作，就不應當吃飯，因為我們聽說，你們中有些人，游手好閒，什麼也不作，卻好管閒事。</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我們因主耶穌基督，吩咐這樣的人，並勸勉他們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安靜工作</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，吃自己的飯。</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84318" y="6026570"/>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3575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4800"/>
              </a:lnSpc>
              <a:spcBef>
                <a:spcPts val="60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21:5-19</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那時候，有些人正談論聖殿是用美麗的石頭，及還願的獻禮裝飾的；耶穌說：「你們所看見的這一切，當那日子一到，</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便沒有一塊石頭，留在另一塊石頭上，</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而不被拆毀的。」</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門徒於是問：「師父，那麼，什麼時候要發生這些事？這些事要發生的時候，將有什麼先兆？」</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你們要謹慎，不要受欺騙！</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279606" y="6348760"/>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1/4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7384"/>
            <a:ext cx="9144000" cy="6885384"/>
          </a:xfrm>
        </p:spPr>
        <p:txBody>
          <a:bodyPr/>
          <a:lstStyle/>
          <a:p>
            <a:pPr marL="0" indent="0" algn="just" eaLnBrk="1">
              <a:lnSpc>
                <a:spcPts val="15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因為將有許多人，假冒我的名字而來，說：我就是（默西亞）；又說：時期近了。你們切不可跟隨他們。你們幾時聽見</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戰爭及叛亂，不要驚惶！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因為，這些事必須先要發生，但還不即刻是結局。」</a:t>
            </a:r>
          </a:p>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耶穌於是又給門徒說：「民族要起來攻擊民族，</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國家攻擊國家；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將有大地震，到處有飢荒及瘟疫；將出現可怖的異象，天上要有巨大的凶兆。</a:t>
            </a:r>
          </a:p>
          <a:p>
            <a:pPr marL="0" indent="0" algn="just" eaLnBrk="1">
              <a:lnSpc>
                <a:spcPts val="48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09631" y="6292871"/>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99870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7384"/>
            <a:ext cx="9144000" cy="6885384"/>
          </a:xfrm>
        </p:spPr>
        <p:txBody>
          <a:bodyPr/>
          <a:lstStyle/>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「但是，這一切事以前，你們為了我的名字，要被拘捕和迫害；</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人們要把你們解送到會堂，並關進監獄；且押送到君王及總督之前，為給你們一個作見證的機會。</a:t>
            </a: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「所以，你們心中要鎮定，不要事先考慮申辯，因為我要給你們口才和明智，是你們一切仇敵，所不能抵抗及辯駁的。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「你們要</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被父母、兄弟、親戚及朋友出賣；</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09631" y="6292871"/>
            <a:ext cx="1655763" cy="4000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101660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1802"/>
            <a:ext cx="9144000" cy="6621574"/>
          </a:xfrm>
        </p:spPr>
        <p:txBody>
          <a:bodyPr/>
          <a:lstStyle/>
          <a:p>
            <a:pPr marL="0" indent="0" algn="just" eaLnBrk="1">
              <a:lnSpc>
                <a:spcPts val="4800"/>
              </a:lnSpc>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你們中有一些，要被殺死。</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你們要為我的名字，受眾人憎恨；</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但是，連你們的一根頭髮，也不會失落。</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你們要憑著堅忍，保全你們的靈魂。」</a:t>
            </a:r>
            <a:r>
              <a:rPr lang="en-US" altLang="zh-HK"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基督的福音。</a:t>
            </a:r>
            <a:endParaRPr lang="en-US" altLang="zh-HK"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807463" y="6189948"/>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4/4</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236499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常年期第三十三主日</a:t>
            </a:r>
            <a:endParaRPr lang="en-US" altLang="zh-TW" sz="3600" dirty="0">
              <a:solidFill>
                <a:srgbClr val="FFFF00"/>
              </a:solidFill>
              <a:ea typeface="華康儷中黑" panose="020B0509000000000000" pitchFamily="49" charset="-120"/>
            </a:endParaRPr>
          </a:p>
          <a:p>
            <a:pPr algn="ctr" eaLnBrk="1" hangingPunct="1">
              <a:spcBef>
                <a:spcPts val="120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11</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13</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en-US" altLang="zh-TW" sz="6000" dirty="0">
                <a:solidFill>
                  <a:schemeClr val="bg1"/>
                </a:solidFill>
                <a:ea typeface="華康儷中黑" panose="020B0509000000000000" pitchFamily="49" charset="-120"/>
              </a:rPr>
              <a:t> </a:t>
            </a:r>
            <a:r>
              <a:rPr lang="zh-TW" altLang="en-US" sz="6000" dirty="0">
                <a:solidFill>
                  <a:srgbClr val="FFFF00"/>
                </a:solidFill>
                <a:ea typeface="華康儷中黑" panose="020B0509000000000000" pitchFamily="49" charset="-120"/>
              </a:rPr>
              <a:t>白吃閒飯</a:t>
            </a:r>
            <a:r>
              <a:rPr lang="en-US" altLang="zh-TW" sz="6000" dirty="0">
                <a:solidFill>
                  <a:srgbClr val="FFFF00"/>
                </a:solidFill>
                <a:ea typeface="華康儷中黑" panose="020B0509000000000000" pitchFamily="49" charset="-120"/>
              </a:rPr>
              <a:t> </a:t>
            </a:r>
            <a:r>
              <a:rPr lang="zh-TW" altLang="en-US" sz="6000" dirty="0">
                <a:solidFill>
                  <a:srgbClr val="FFFF00"/>
                </a:solidFill>
                <a:ea typeface="華康儷中黑" panose="020B0509000000000000" pitchFamily="49" charset="-120"/>
              </a:rPr>
              <a:t>白過一生</a:t>
            </a:r>
            <a:endParaRPr lang="en-US" altLang="zh-TW" sz="4400" dirty="0">
              <a:solidFill>
                <a:schemeClr val="bg1"/>
              </a:solidFill>
              <a:ea typeface="華康儷中黑" panose="020B0509000000000000" pitchFamily="49" charset="-120"/>
            </a:endParaRPr>
          </a:p>
          <a:p>
            <a:pPr algn="ctr" eaLnBrk="1" hangingPunct="1">
              <a:spcBef>
                <a:spcPts val="1200"/>
              </a:spcBef>
              <a:spcAft>
                <a:spcPts val="0"/>
              </a:spcAft>
              <a:buFontTx/>
              <a:buNone/>
            </a:pP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拉</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3:19-20</a:t>
            </a: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得後</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3:7-12</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 </a:t>
            </a:r>
            <a:r>
              <a:rPr kumimoji="1" lang="zh-TW" altLang="en-US"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路</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21:5-19</a:t>
            </a:r>
            <a:r>
              <a:rPr lang="en-US" altLang="zh-HK" sz="2800" dirty="0">
                <a:solidFill>
                  <a:srgbClr val="FFFFFF"/>
                </a:solidFill>
                <a:highlight>
                  <a:srgbClr val="FF0000"/>
                </a:highlight>
                <a:ea typeface="華康中黑體" panose="020B0509000000000000" pitchFamily="49" charset="-120"/>
                <a:cs typeface="華康中黑體" panose="020B0509000000000000" pitchFamily="49" charset="-120"/>
              </a:rPr>
              <a:t>)</a:t>
            </a:r>
            <a:endParaRPr kumimoji="1" lang="en-US" altLang="zh-TW" sz="2800" b="0" i="0" u="none" strike="noStrike" kern="0" cap="none" spc="0" normalizeH="0" baseline="0" noProof="0" dirty="0">
              <a:ln>
                <a:noFill/>
              </a:ln>
              <a:solidFill>
                <a:srgbClr val="FFFFFF"/>
              </a:solidFill>
              <a:effectLst/>
              <a:highlight>
                <a:srgbClr val="FF0000"/>
              </a:highlight>
              <a:uLnTx/>
              <a:uFillTx/>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2948027013"/>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24210</TotalTime>
  <Words>1986</Words>
  <Application>Microsoft Office PowerPoint</Application>
  <PresentationFormat>如螢幕大小 (4:3)</PresentationFormat>
  <Paragraphs>95</Paragraphs>
  <Slides>21</Slides>
  <Notes>0</Notes>
  <HiddenSlides>0</HiddenSlides>
  <MMClips>0</MMClips>
  <ScaleCrop>false</ScaleCrop>
  <HeadingPairs>
    <vt:vector size="6" baseType="variant">
      <vt:variant>
        <vt:lpstr>使用字型</vt:lpstr>
      </vt:variant>
      <vt:variant>
        <vt:i4>9</vt:i4>
      </vt:variant>
      <vt:variant>
        <vt:lpstr>佈景主題</vt:lpstr>
      </vt:variant>
      <vt:variant>
        <vt:i4>3</vt:i4>
      </vt:variant>
      <vt:variant>
        <vt:lpstr>投影片標題</vt:lpstr>
      </vt:variant>
      <vt:variant>
        <vt:i4>21</vt:i4>
      </vt:variant>
    </vt:vector>
  </HeadingPairs>
  <TitlesOfParts>
    <vt:vector size="33" baseType="lpstr">
      <vt:lpstr>華康中黑體</vt:lpstr>
      <vt:lpstr>華康正顏楷體W7</vt:lpstr>
      <vt:lpstr>華康粗黑體</vt:lpstr>
      <vt:lpstr>華康儷中黑</vt:lpstr>
      <vt:lpstr>新細明體</vt:lpstr>
      <vt:lpstr>Arial</vt:lpstr>
      <vt:lpstr>Calibri</vt:lpstr>
      <vt:lpstr>Times New Roman</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1218</cp:revision>
  <dcterms:created xsi:type="dcterms:W3CDTF">2006-09-26T01:05:23Z</dcterms:created>
  <dcterms:modified xsi:type="dcterms:W3CDTF">2022-11-07T02:42:02Z</dcterms:modified>
</cp:coreProperties>
</file>