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9"/>
  </p:notesMasterIdLst>
  <p:handoutMasterIdLst>
    <p:handoutMasterId r:id="rId30"/>
  </p:handoutMasterIdLst>
  <p:sldIdLst>
    <p:sldId id="2322" r:id="rId4"/>
    <p:sldId id="2119" r:id="rId5"/>
    <p:sldId id="2120" r:id="rId6"/>
    <p:sldId id="2122" r:id="rId7"/>
    <p:sldId id="2123" r:id="rId8"/>
    <p:sldId id="2134" r:id="rId9"/>
    <p:sldId id="2135" r:id="rId10"/>
    <p:sldId id="2306" r:id="rId11"/>
    <p:sldId id="2308" r:id="rId12"/>
    <p:sldId id="2309" r:id="rId13"/>
    <p:sldId id="2323" r:id="rId14"/>
    <p:sldId id="2324" r:id="rId15"/>
    <p:sldId id="2326" r:id="rId16"/>
    <p:sldId id="2310" r:id="rId17"/>
    <p:sldId id="2311" r:id="rId18"/>
    <p:sldId id="2312" r:id="rId19"/>
    <p:sldId id="2313" r:id="rId20"/>
    <p:sldId id="2314" r:id="rId21"/>
    <p:sldId id="2315" r:id="rId22"/>
    <p:sldId id="2316" r:id="rId23"/>
    <p:sldId id="2317" r:id="rId24"/>
    <p:sldId id="2318" r:id="rId25"/>
    <p:sldId id="2319" r:id="rId26"/>
    <p:sldId id="2320" r:id="rId27"/>
    <p:sldId id="230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FF00"/>
    <a:srgbClr val="0000FF"/>
    <a:srgbClr val="FFDDFF"/>
    <a:srgbClr val="FF99FF"/>
    <a:srgbClr val="FFFFFF"/>
    <a:srgbClr val="FF00FF"/>
    <a:srgbClr val="660066"/>
    <a:srgbClr val="00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355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HK" altLang="en-US" sz="100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活在末日之前</a:t>
            </a:r>
            <a:endParaRPr lang="en-US" altLang="zh-HK" sz="10000" spc="3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000" spc="-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未知生焉知死 未知死焉知生</a:t>
            </a:r>
            <a:r>
              <a:rPr lang="en-US" altLang="zh-TW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pc="-3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022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許多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長眠於塵土的人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要醒來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有的要進入</a:t>
            </a: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永生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有的要永遠</a:t>
            </a: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蒙羞</a:t>
            </a:r>
            <a:r>
              <a:rPr lang="zh-TW" altLang="en-US" sz="4000" dirty="0">
                <a:ea typeface="華康儷粗宋(P)" panose="02020700000000000000" pitchFamily="18" charset="-120"/>
              </a:rPr>
              <a:t>受辱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ea typeface="華康儷粗宋(P)" panose="02020700000000000000" pitchFamily="18" charset="-120"/>
              </a:rPr>
              <a:t>賢明之士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要發光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有如穹蒼的光輝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那些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引導許多人歸於正義的人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要永遠發光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如同星辰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ea typeface="華康正顏楷體W7(P)" panose="03000700000000000000" pitchFamily="66" charset="-120"/>
              </a:rPr>
              <a:t>他只藉</a:t>
            </a: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一次奉獻</a:t>
            </a:r>
            <a:r>
              <a:rPr lang="en-US" altLang="zh-TW" sz="4800" dirty="0">
                <a:ea typeface="華康正顏楷體W7(P)" panose="03000700000000000000" pitchFamily="66" charset="-120"/>
              </a:rPr>
              <a:t>,</a:t>
            </a:r>
            <a:r>
              <a:rPr lang="zh-TW" altLang="en-US" sz="4800" dirty="0">
                <a:ea typeface="華康正顏楷體W7(P)" panose="03000700000000000000" pitchFamily="66" charset="-120"/>
              </a:rPr>
              <a:t>就永遠使被聖化的人</a:t>
            </a:r>
            <a:r>
              <a:rPr lang="en-US" altLang="zh-TW" sz="4800" dirty="0">
                <a:ea typeface="華康正顏楷體W7(P)" panose="03000700000000000000" pitchFamily="66" charset="-120"/>
              </a:rPr>
              <a:t>,</a:t>
            </a:r>
            <a:r>
              <a:rPr lang="zh-TW" altLang="en-US" sz="4800" dirty="0">
                <a:ea typeface="華康正顏楷體W7(P)" panose="03000700000000000000" pitchFamily="66" charset="-120"/>
              </a:rPr>
              <a:t>得以成全</a:t>
            </a:r>
            <a:r>
              <a:rPr lang="en-US" altLang="zh-TW" sz="480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至於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那日子</a:t>
            </a:r>
            <a:r>
              <a:rPr lang="zh-TW" altLang="en-US" sz="4000" dirty="0">
                <a:ea typeface="華康儷中黑(P)" panose="020B0500000000000000" pitchFamily="34" charset="-120"/>
              </a:rPr>
              <a:t>或那時刻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除了父以外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誰也不知道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連天上的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天使和子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都不知道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endParaRPr lang="zh-TW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0760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許多</a:t>
            </a:r>
            <a:r>
              <a:rPr lang="zh-TW" altLang="en-US" sz="36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長眠於塵土的人</a:t>
            </a:r>
            <a:r>
              <a:rPr lang="en-US" altLang="zh-TW" sz="3600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要醒來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有的要進入</a:t>
            </a:r>
            <a:r>
              <a:rPr lang="zh-TW" altLang="en-US" sz="3600" spc="-150" dirty="0"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永生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有的要永遠</a:t>
            </a:r>
            <a:r>
              <a:rPr lang="zh-TW" altLang="en-US" sz="3600" spc="-150" dirty="0">
                <a:highlight>
                  <a:srgbClr val="FFFF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蒙羞受辱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賢明之士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要發光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有如穹蒼的光輝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那些</a:t>
            </a:r>
            <a:r>
              <a:rPr lang="zh-TW" altLang="en-US" sz="36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引導許多人歸於正義的人</a:t>
            </a:r>
            <a:r>
              <a:rPr lang="en-US" altLang="zh-TW" sz="3600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要永遠發光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如同星辰</a:t>
            </a:r>
            <a:r>
              <a:rPr lang="en-US" altLang="zh-TW" sz="36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墳墓不是生命終點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都要醒來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為什麼花錢辦豪華葬禮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為亡者或為生者的面子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最好最貴棺木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真能安息嗎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altLang="zh-TW" sz="2500" spc="-1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I am dead my dearest, sing no sad</a:t>
            </a:r>
          </a:p>
          <a:p>
            <a:pPr marL="360000" indent="-457200" algn="l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spc="-1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zh-TW" sz="2500" spc="-1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songs for me. Plant thou no Roses at my Head…I shall not see/feel/hear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導人向善者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要永遠發光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救人一命勝造七級浮屠</a:t>
            </a:r>
            <a:r>
              <a:rPr lang="zh-TW" altLang="en-US" sz="2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塔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萬頃良田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不如教子一經</a:t>
            </a:r>
            <a:r>
              <a:rPr lang="en-US" altLang="zh-TW" sz="24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處世之道</a:t>
            </a:r>
            <a:r>
              <a:rPr lang="en-US" altLang="zh-TW" sz="24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 </a:t>
            </a:r>
            <a:r>
              <a:rPr lang="zh-TW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錄下我最近三年</a:t>
            </a:r>
            <a:r>
              <a:rPr lang="en-US" altLang="zh-TW" sz="28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(2022-24)</a:t>
            </a:r>
            <a:r>
              <a:rPr lang="zh-TW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的主日講道作遺產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如何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82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正顏楷體W7(P)" panose="03000700000000000000" pitchFamily="66" charset="-120"/>
              </a:rPr>
              <a:t>他只藉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一次奉獻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就永遠使被聖化的人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得以成全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一次奉獻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永遠奉獻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一諾千金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一語永恆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  <a:r>
              <a:rPr lang="zh-TW" altLang="en-US" sz="4000" dirty="0">
                <a:ea typeface="華康儷中黑(P)" panose="020B0500000000000000" pitchFamily="34" charset="-120"/>
              </a:rPr>
              <a:t>一聲許諾走向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終身相守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初願即永願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不忘初心</a:t>
            </a:r>
            <a:r>
              <a:rPr lang="zh-TW" altLang="en-US" sz="4000" dirty="0">
                <a:ea typeface="華康儷中黑(P)" panose="020B0500000000000000" pitchFamily="34" charset="-120"/>
              </a:rPr>
              <a:t>的美麗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和生命力本身的自我完成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像欣欣向榮的花草樹木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像源頭活水的澆灌大地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像生機蓬勃的鳥獸蟲魚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人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條件是不受環境的控制和污染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聖人之心如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明鏡</a:t>
            </a:r>
            <a:r>
              <a:rPr lang="zh-TW" altLang="en-US" sz="4000" dirty="0">
                <a:highlight>
                  <a:srgbClr val="00FF00"/>
                </a:highlight>
                <a:ea typeface="華康儷中黑(P)" panose="020B0500000000000000" pitchFamily="34" charset="-120"/>
              </a:rPr>
              <a:t>止水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物來不亂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物去不留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836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200" spc="-150" dirty="0">
                <a:ea typeface="華康正顏楷體W7(P)" panose="03000700000000000000" pitchFamily="66" charset="-120"/>
              </a:rPr>
              <a:t>至於那日子或那時刻</a:t>
            </a:r>
            <a:r>
              <a:rPr lang="en-US" altLang="zh-TW" sz="42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spc="-150" dirty="0">
                <a:ea typeface="華康正顏楷體W7(P)" panose="03000700000000000000" pitchFamily="66" charset="-120"/>
              </a:rPr>
              <a:t>除了父以外</a:t>
            </a:r>
            <a:r>
              <a:rPr lang="en-US" altLang="zh-TW" sz="42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誰也不知道</a:t>
            </a:r>
            <a:r>
              <a:rPr lang="en-US" altLang="zh-TW" sz="42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2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連</a:t>
            </a:r>
            <a:r>
              <a:rPr lang="zh-TW" altLang="en-US" sz="4200" spc="-150" dirty="0">
                <a:ea typeface="華康正顏楷體W7(P)" panose="03000700000000000000" pitchFamily="66" charset="-120"/>
              </a:rPr>
              <a:t>天上的</a:t>
            </a:r>
            <a:r>
              <a:rPr lang="zh-TW" altLang="en-US" sz="42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天使和子</a:t>
            </a:r>
            <a:r>
              <a:rPr lang="en-US" altLang="zh-TW" sz="42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2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都不知道</a:t>
            </a:r>
            <a:r>
              <a:rPr lang="en-US" altLang="zh-TW" sz="4200" spc="-15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無人能確知世界末日的日期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亂說何時世末的人是蠱惑人心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妄圖吸金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可恥</a:t>
            </a:r>
            <a:r>
              <a:rPr lang="en-US" altLang="zh-TW" sz="4000" dirty="0">
                <a:ea typeface="華康儷中黑(P)" panose="020B0500000000000000" pitchFamily="34" charset="-120"/>
              </a:rPr>
              <a:t>!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未知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生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焉知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死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3800" dirty="0">
                <a:ea typeface="華康儷中黑(P)" panose="020B0500000000000000" pitchFamily="34" charset="-120"/>
              </a:rPr>
              <a:t>漢室求賢訪逐臣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賈生才調更無倫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可憐夜半虛前席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highlight>
                  <a:srgbClr val="FFFF00"/>
                </a:highlight>
                <a:ea typeface="華康儷中黑(P)" panose="020B0500000000000000" pitchFamily="34" charset="-120"/>
              </a:rPr>
              <a:t>不問蒼生問鬼神</a:t>
            </a:r>
            <a:endParaRPr lang="en-US" altLang="zh-TW" sz="3800" dirty="0"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未知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死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焉知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生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求善終不如求善生</a:t>
            </a:r>
            <a:r>
              <a:rPr lang="en-US" altLang="zh-TW" sz="4000" dirty="0">
                <a:ea typeface="華康儷中黑(P)" panose="020B0500000000000000" pitchFamily="34" charset="-120"/>
              </a:rPr>
              <a:t>!</a:t>
            </a:r>
            <a:r>
              <a:rPr lang="zh-TW" altLang="en-US" sz="4000" dirty="0">
                <a:ea typeface="華康儷中黑(P)" panose="020B0500000000000000" pitchFamily="34" charset="-120"/>
              </a:rPr>
              <a:t>富貴到頭皆夢幻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英雄彈指又山丘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何必霸佔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?</a:t>
            </a:r>
            <a:r>
              <a:rPr lang="zh-TW" altLang="en-US" sz="4000" dirty="0">
                <a:ea typeface="華康儷中黑(P)" panose="020B0500000000000000" pitchFamily="34" charset="-120"/>
              </a:rPr>
              <a:t>生不帶來死不帶走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何不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惜福</a:t>
            </a:r>
            <a:r>
              <a:rPr lang="zh-TW" altLang="en-US" sz="2400" dirty="0">
                <a:ea typeface="華康儷中黑(P)" panose="020B0500000000000000" pitchFamily="34" charset="-120"/>
              </a:rPr>
              <a:t>物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惜緣</a:t>
            </a:r>
            <a:r>
              <a:rPr lang="zh-TW" altLang="en-US" sz="2400" dirty="0">
                <a:ea typeface="華康儷中黑(P)" panose="020B0500000000000000" pitchFamily="34" charset="-120"/>
              </a:rPr>
              <a:t>人</a:t>
            </a:r>
            <a:r>
              <a:rPr lang="en-US" altLang="zh-TW" sz="4000" dirty="0">
                <a:ea typeface="華康儷中黑(P)" panose="020B0500000000000000" pitchFamily="34" charset="-120"/>
              </a:rPr>
              <a:t>?</a:t>
            </a:r>
            <a:endParaRPr lang="zh-TW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02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許多長眠於塵土的人</a:t>
            </a:r>
            <a:r>
              <a:rPr lang="en-US" altLang="zh-TW" sz="36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要醒來</a:t>
            </a:r>
            <a:r>
              <a:rPr lang="en-US" altLang="zh-TW" sz="3600" spc="300" dirty="0">
                <a:ea typeface="華康儷中黑(P)" panose="020B0500000000000000" pitchFamily="34" charset="-120"/>
              </a:rPr>
              <a:t>,</a:t>
            </a:r>
            <a:r>
              <a:rPr lang="zh-TW" altLang="en-US" sz="3600" spc="300" dirty="0">
                <a:ea typeface="華康儷中黑(P)" panose="020B0500000000000000" pitchFamily="34" charset="-120"/>
              </a:rPr>
              <a:t>有的要進入永生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有的要永遠蒙羞受辱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賢明之士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要發光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有如穹蒼的光輝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那些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引導許多人歸於正義的人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要永遠發光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如同星辰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達</a:t>
            </a:r>
            <a:r>
              <a:rPr lang="en-US" altLang="zh-TW" sz="2800" dirty="0">
                <a:ea typeface="華康儷中黑(P)" panose="020B0500000000000000" pitchFamily="34" charset="-120"/>
              </a:rPr>
              <a:t>12:2-3)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Many of those who sleep in the dust of the earth shall awake; </a:t>
            </a:r>
            <a:r>
              <a:rPr lang="en-US" altLang="zh-TW" sz="36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some shall live forever, others shall be in everlasting horror and disgrace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. But the wise shall shine brightly like the splendor of the firmament, and those who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lead the many to justice 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shall be like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the stars forever. </a:t>
            </a:r>
            <a:r>
              <a:rPr lang="en-US" altLang="zh-TW" sz="2800" spc="-100" dirty="0">
                <a:ea typeface="華康儷中黑(P)" panose="020B0500000000000000" pitchFamily="34" charset="-120"/>
              </a:rPr>
              <a:t>(Daniel 12:2-3)</a:t>
            </a:r>
          </a:p>
        </p:txBody>
      </p:sp>
    </p:spTree>
    <p:extLst>
      <p:ext uri="{BB962C8B-B14F-4D97-AF65-F5344CB8AC3E}">
        <p14:creationId xmlns:p14="http://schemas.microsoft.com/office/powerpoint/2010/main" val="135492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墳墓不是生命終點</a:t>
            </a:r>
            <a:r>
              <a:rPr lang="en-US" altLang="zh-TW" sz="3800" dirty="0">
                <a:ea typeface="華康儷中黑(P)" panose="020B0500000000000000" pitchFamily="34" charset="-120"/>
              </a:rPr>
              <a:t>:</a:t>
            </a:r>
            <a:r>
              <a:rPr lang="zh-TW" altLang="en-US" sz="3800" dirty="0">
                <a:ea typeface="華康儷中黑(P)" panose="020B0500000000000000" pitchFamily="34" charset="-120"/>
              </a:rPr>
              <a:t>我們都要醒來</a:t>
            </a:r>
            <a:r>
              <a:rPr lang="en-US" altLang="zh-TW" sz="3800" dirty="0">
                <a:ea typeface="華康儷中黑(P)" panose="020B0500000000000000" pitchFamily="34" charset="-120"/>
              </a:rPr>
              <a:t>!</a:t>
            </a:r>
            <a:r>
              <a:rPr lang="zh-TW" altLang="en-US" sz="3800" dirty="0">
                <a:ea typeface="華康儷中黑(P)" panose="020B0500000000000000" pitchFamily="34" charset="-120"/>
              </a:rPr>
              <a:t>為什麼花錢辦豪華葬禮</a:t>
            </a:r>
            <a:r>
              <a:rPr lang="en-US" altLang="zh-TW" sz="3800" dirty="0">
                <a:ea typeface="華康儷中黑(P)" panose="020B0500000000000000" pitchFamily="34" charset="-120"/>
              </a:rPr>
              <a:t>?</a:t>
            </a:r>
            <a:r>
              <a:rPr lang="zh-TW" altLang="en-US" sz="3800" dirty="0">
                <a:ea typeface="華康儷中黑(P)" panose="020B0500000000000000" pitchFamily="34" charset="-120"/>
              </a:rPr>
              <a:t>為亡者的靈魂或為生者的面子</a:t>
            </a:r>
            <a:r>
              <a:rPr lang="en-US" altLang="zh-TW" sz="3800" dirty="0">
                <a:ea typeface="華康儷中黑(P)" panose="020B0500000000000000" pitchFamily="34" charset="-120"/>
              </a:rPr>
              <a:t>?</a:t>
            </a:r>
            <a:r>
              <a:rPr lang="zh-TW" altLang="en-US" sz="3800" dirty="0">
                <a:ea typeface="華康儷中黑(P)" panose="020B0500000000000000" pitchFamily="34" charset="-120"/>
              </a:rPr>
              <a:t>擁有最好最貴的棺木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是</a:t>
            </a:r>
            <a:r>
              <a:rPr lang="zh-TW" altLang="en-US" sz="3800" dirty="0">
                <a:highlight>
                  <a:srgbClr val="FFFF00"/>
                </a:highlight>
                <a:ea typeface="華康儷中黑(P)" panose="020B0500000000000000" pitchFamily="34" charset="-120"/>
              </a:rPr>
              <a:t>真的安息嗎</a:t>
            </a:r>
            <a:r>
              <a:rPr lang="en-US" altLang="zh-TW" sz="3800" dirty="0">
                <a:highlight>
                  <a:srgbClr val="FFFF00"/>
                </a:highlight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(P)" panose="020B0500000000000000" pitchFamily="34" charset="-120"/>
              </a:rPr>
              <a:t>Graves do not mean the final chapter of life: We need to wake up! Why are money spent on extravagant funerals?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Is it for the souls of the deceased or for the magnificence of the living? </a:t>
            </a:r>
            <a:r>
              <a:rPr lang="en-US" altLang="zh-TW" sz="3800" dirty="0">
                <a:ea typeface="華康儷中黑(P)" panose="020B0500000000000000" pitchFamily="34" charset="-120"/>
              </a:rPr>
              <a:t>Is having the most impressive and most expensive coffin truly a way to eternal peace?</a:t>
            </a:r>
          </a:p>
        </p:txBody>
      </p:sp>
    </p:spTree>
    <p:extLst>
      <p:ext uri="{BB962C8B-B14F-4D97-AF65-F5344CB8AC3E}">
        <p14:creationId xmlns:p14="http://schemas.microsoft.com/office/powerpoint/2010/main" val="3257246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導人向善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永遠發光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達</a:t>
            </a:r>
            <a:r>
              <a:rPr lang="en-US" altLang="zh-TW" sz="2800" dirty="0">
                <a:ea typeface="華康儷中黑(P)" panose="020B0500000000000000" pitchFamily="34" charset="-120"/>
              </a:rPr>
              <a:t>12:3b):</a:t>
            </a:r>
            <a:r>
              <a:rPr lang="zh-TW" altLang="en-US" sz="3600" dirty="0">
                <a:ea typeface="華康儷中黑(P)" panose="020B0500000000000000" pitchFamily="34" charset="-120"/>
              </a:rPr>
              <a:t>救人一命勝造七級浮屠</a:t>
            </a:r>
            <a:r>
              <a:rPr lang="en-US" altLang="zh-TW" sz="2400" dirty="0"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ea typeface="華康儷中黑(P)" panose="020B0500000000000000" pitchFamily="34" charset="-120"/>
              </a:rPr>
              <a:t>佛塔</a:t>
            </a:r>
            <a:r>
              <a:rPr lang="en-US" altLang="zh-TW" sz="2400" dirty="0">
                <a:ea typeface="華康儷中黑(P)" panose="020B0500000000000000" pitchFamily="34" charset="-120"/>
              </a:rPr>
              <a:t>);</a:t>
            </a:r>
            <a:r>
              <a:rPr lang="zh-TW" altLang="en-US" sz="3600" dirty="0">
                <a:ea typeface="華康儷中黑(P)" panose="020B0500000000000000" pitchFamily="34" charset="-120"/>
              </a:rPr>
              <a:t>萬頃良田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不如教子一經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處世之道</a:t>
            </a:r>
            <a:r>
              <a:rPr lang="en-US" altLang="zh-TW" sz="2800" dirty="0">
                <a:ea typeface="華康儷中黑(P)" panose="020B0500000000000000" pitchFamily="34" charset="-120"/>
              </a:rPr>
              <a:t>);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錄下我三年的主日講道</a:t>
            </a:r>
            <a:r>
              <a:rPr lang="zh-TW" altLang="en-US" sz="3600" dirty="0">
                <a:ea typeface="華康儷中黑(P)" panose="020B0500000000000000" pitchFamily="34" charset="-120"/>
              </a:rPr>
              <a:t>去</a:t>
            </a:r>
            <a:r>
              <a:rPr lang="zh-TW" altLang="en-US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教子女</a:t>
            </a:r>
            <a:r>
              <a:rPr lang="zh-TW" altLang="en-US" sz="3600" dirty="0">
                <a:ea typeface="華康儷中黑(P)" panose="020B0500000000000000" pitchFamily="34" charset="-120"/>
              </a:rPr>
              <a:t>或</a:t>
            </a: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(P)" panose="020B0500000000000000" pitchFamily="34" charset="-120"/>
              </a:rPr>
              <a:t>作</a:t>
            </a:r>
            <a:r>
              <a:rPr lang="zh-TW" altLang="en-US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遺產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也是明智的選擇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Those who lead the many to justice shall shine. </a:t>
            </a:r>
            <a:r>
              <a:rPr lang="en-US" altLang="zh-TW" sz="2800" spc="-100" dirty="0">
                <a:ea typeface="華康儷中黑(P)" panose="020B0500000000000000" pitchFamily="34" charset="-120"/>
              </a:rPr>
              <a:t>(Pr.12:3b):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Saving a life is an act more laudable than building a seven-story pagoda; Cultivating good values in children is worth more than ten thousand acres of fertile land;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recording my three years of Sunday sermons 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and </a:t>
            </a:r>
            <a:r>
              <a:rPr lang="en-US" altLang="zh-TW" sz="36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use them to teach your children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or as an inheritance is also </a:t>
            </a:r>
            <a:r>
              <a:rPr lang="en-US" altLang="zh-TW" sz="36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a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wise choice.</a:t>
            </a:r>
          </a:p>
        </p:txBody>
      </p:sp>
    </p:spTree>
    <p:extLst>
      <p:ext uri="{BB962C8B-B14F-4D97-AF65-F5344CB8AC3E}">
        <p14:creationId xmlns:p14="http://schemas.microsoft.com/office/powerpoint/2010/main" val="3722654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耶穌只藉一次奉獻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就永遠使被聖化的人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得以成全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ea typeface="華康儷中黑(P)" panose="020B0500000000000000" pitchFamily="34" charset="-120"/>
              </a:rPr>
              <a:t>希</a:t>
            </a:r>
            <a:r>
              <a:rPr lang="en-US" altLang="zh-TW" dirty="0">
                <a:ea typeface="華康儷中黑(P)" panose="020B0500000000000000" pitchFamily="34" charset="-120"/>
              </a:rPr>
              <a:t>10:14).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因為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一次奉獻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就是永遠</a:t>
            </a:r>
            <a:r>
              <a:rPr lang="zh-TW" altLang="en-US" sz="4400" dirty="0">
                <a:ea typeface="華康儷中黑(P)" panose="020B0500000000000000" pitchFamily="34" charset="-120"/>
              </a:rPr>
              <a:t>奉獻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500" dirty="0">
                <a:ea typeface="華康儷中黑(P)" panose="020B0500000000000000" pitchFamily="34" charset="-120"/>
              </a:rPr>
              <a:t>Jesus, through a single offering, has forever perfected those who are being sanctified </a:t>
            </a:r>
            <a:r>
              <a:rPr lang="en-US" altLang="zh-TW" dirty="0">
                <a:ea typeface="華康儷中黑(P)" panose="020B0500000000000000" pitchFamily="34" charset="-120"/>
              </a:rPr>
              <a:t>(Heb10:14).</a:t>
            </a:r>
            <a:r>
              <a:rPr lang="en-US" altLang="zh-TW" sz="4400" dirty="0">
                <a:ea typeface="華康儷中黑(P)" panose="020B0500000000000000" pitchFamily="34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600" dirty="0">
                <a:ea typeface="華康儷中黑(P)" panose="020B0500000000000000" pitchFamily="34" charset="-120"/>
              </a:rPr>
              <a:t>For </a:t>
            </a:r>
            <a:r>
              <a:rPr lang="en-US" altLang="zh-TW" sz="4600" dirty="0">
                <a:solidFill>
                  <a:srgbClr val="FF0000"/>
                </a:solidFill>
                <a:ea typeface="華康儷中黑(P)" panose="020B0500000000000000" pitchFamily="34" charset="-120"/>
              </a:rPr>
              <a:t>by that one offering, Jesus </a:t>
            </a:r>
          </a:p>
          <a:p>
            <a:pPr>
              <a:spcBef>
                <a:spcPts val="0"/>
              </a:spcBef>
            </a:pPr>
            <a:r>
              <a:rPr lang="en-US" altLang="zh-TW" sz="4600" dirty="0">
                <a:solidFill>
                  <a:srgbClr val="FF0000"/>
                </a:solidFill>
                <a:ea typeface="華康儷中黑(P)" panose="020B0500000000000000" pitchFamily="34" charset="-120"/>
              </a:rPr>
              <a:t>has made a lasting atonement</a:t>
            </a:r>
            <a:r>
              <a:rPr lang="en-US" altLang="zh-TW" sz="46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5878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900" dirty="0">
                <a:ea typeface="華康儷中黑(P)" panose="020B0500000000000000" pitchFamily="34" charset="-120"/>
              </a:rPr>
              <a:t>你相信以下都是可能的嗎</a:t>
            </a:r>
            <a:r>
              <a:rPr lang="en-US" altLang="zh-TW" sz="3900" dirty="0">
                <a:ea typeface="華康儷中黑(P)" panose="020B0500000000000000" pitchFamily="34" charset="-120"/>
              </a:rPr>
              <a:t>?</a:t>
            </a:r>
            <a:r>
              <a:rPr lang="zh-TW" altLang="en-US" sz="39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一諾千金</a:t>
            </a:r>
            <a:r>
              <a:rPr lang="en-US" altLang="zh-TW" sz="3900" dirty="0">
                <a:ea typeface="華康儷中黑(P)" panose="020B0500000000000000" pitchFamily="34" charset="-120"/>
              </a:rPr>
              <a:t>;</a:t>
            </a:r>
            <a:r>
              <a:rPr lang="zh-TW" altLang="en-US" sz="3900" dirty="0">
                <a:ea typeface="華康儷中黑(P)" panose="020B0500000000000000" pitchFamily="34" charset="-120"/>
              </a:rPr>
              <a:t>一語永恆</a:t>
            </a:r>
            <a:r>
              <a:rPr lang="en-US" altLang="zh-TW" sz="3900" dirty="0">
                <a:ea typeface="華康儷中黑(P)" panose="020B0500000000000000" pitchFamily="34" charset="-120"/>
              </a:rPr>
              <a:t>;</a:t>
            </a:r>
            <a:r>
              <a:rPr lang="zh-TW" altLang="en-US" sz="3900" dirty="0">
                <a:ea typeface="華康儷中黑(P)" panose="020B0500000000000000" pitchFamily="34" charset="-120"/>
              </a:rPr>
              <a:t>一聲許諾</a:t>
            </a:r>
            <a:r>
              <a:rPr lang="en-US" altLang="zh-TW" sz="3900" dirty="0"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ea typeface="華康儷中黑(P)" panose="020B0500000000000000" pitchFamily="34" charset="-120"/>
              </a:rPr>
              <a:t>兩人走向終身相守</a:t>
            </a:r>
            <a:r>
              <a:rPr lang="en-US" altLang="zh-TW" sz="3900" dirty="0">
                <a:ea typeface="華康儷中黑(P)" panose="020B0500000000000000" pitchFamily="34" charset="-120"/>
              </a:rPr>
              <a:t>;</a:t>
            </a:r>
            <a:r>
              <a:rPr lang="zh-TW" altLang="en-US" sz="3900" dirty="0">
                <a:solidFill>
                  <a:srgbClr val="FF0000"/>
                </a:solidFill>
                <a:ea typeface="華康儷中黑(P)" panose="020B0500000000000000" pitchFamily="34" charset="-120"/>
              </a:rPr>
              <a:t>初願即永願</a:t>
            </a:r>
            <a:r>
              <a:rPr lang="en-US" altLang="zh-TW" sz="3900" dirty="0"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ea typeface="華康儷中黑(P)" panose="020B0500000000000000" pitchFamily="34" charset="-120"/>
              </a:rPr>
              <a:t>他或她必發永願</a:t>
            </a:r>
            <a:r>
              <a:rPr lang="en-US" altLang="zh-TW" sz="3900" dirty="0">
                <a:ea typeface="華康儷中黑(P)" panose="020B0500000000000000" pitchFamily="34" charset="-120"/>
              </a:rPr>
              <a:t>,</a:t>
            </a:r>
            <a:r>
              <a:rPr lang="zh-TW" altLang="en-US" sz="3900" dirty="0">
                <a:ea typeface="華康儷中黑(P)" panose="020B0500000000000000" pitchFamily="34" charset="-120"/>
              </a:rPr>
              <a:t>而且終身不渝</a:t>
            </a:r>
            <a:r>
              <a:rPr lang="en-US" altLang="zh-TW" sz="39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900" spc="-100" dirty="0">
                <a:ea typeface="華康儷中黑(P)" panose="020B0500000000000000" pitchFamily="34" charset="-120"/>
              </a:rPr>
              <a:t>Do you believe there is truth in the following? </a:t>
            </a:r>
            <a:r>
              <a:rPr lang="en-US" altLang="zh-TW" sz="39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promise is worth a thousand pieces of gold</a:t>
            </a:r>
            <a:r>
              <a:rPr lang="en-US" altLang="zh-TW" sz="3900" spc="-100" dirty="0">
                <a:ea typeface="華康儷中黑(P)" panose="020B0500000000000000" pitchFamily="34" charset="-120"/>
              </a:rPr>
              <a:t>; a pact can be eternal; a single vow can lead two people to a lifelong commitment; </a:t>
            </a:r>
            <a:r>
              <a:rPr lang="en-US" altLang="zh-TW" sz="39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first religious vow 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IS </a:t>
            </a:r>
            <a:r>
              <a:rPr lang="en-US" altLang="zh-TW" sz="39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final vow </a:t>
            </a:r>
            <a:r>
              <a:rPr lang="en-US" altLang="zh-TW" sz="3900" spc="-100" dirty="0">
                <a:ea typeface="華康儷中黑(P)" panose="020B0500000000000000" pitchFamily="34" charset="-120"/>
              </a:rPr>
              <a:t>(a commitment to eternity, and remains unwavering for life).</a:t>
            </a:r>
          </a:p>
        </p:txBody>
      </p:sp>
    </p:spTree>
    <p:extLst>
      <p:ext uri="{BB962C8B-B14F-4D97-AF65-F5344CB8AC3E}">
        <p14:creationId xmlns:p14="http://schemas.microsoft.com/office/powerpoint/2010/main" val="1081415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不忘初心</a:t>
            </a:r>
            <a:r>
              <a:rPr lang="en-US" altLang="zh-TW" sz="3700" dirty="0"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ea typeface="華康儷中黑(P)" panose="020B0500000000000000" pitchFamily="34" charset="-120"/>
              </a:rPr>
              <a:t>很美麗也很重要</a:t>
            </a:r>
            <a:r>
              <a:rPr lang="en-US" altLang="zh-TW" sz="3700" dirty="0">
                <a:ea typeface="華康儷中黑(P)" panose="020B0500000000000000" pitchFamily="34" charset="-120"/>
              </a:rPr>
              <a:t>.</a:t>
            </a:r>
            <a:r>
              <a:rPr lang="zh-TW" altLang="en-US" sz="3700" dirty="0">
                <a:ea typeface="華康儷中黑(P)" panose="020B0500000000000000" pitchFamily="34" charset="-120"/>
              </a:rPr>
              <a:t>它是能</a:t>
            </a: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自我完成的生命力</a:t>
            </a:r>
            <a:r>
              <a:rPr lang="en-US" altLang="zh-TW" sz="3700" dirty="0"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ea typeface="華康儷中黑(P)" panose="020B0500000000000000" pitchFamily="34" charset="-120"/>
              </a:rPr>
              <a:t>像欣欣向榮的花草樹木</a:t>
            </a:r>
            <a:r>
              <a:rPr lang="en-US" altLang="zh-TW" sz="3700" dirty="0"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ea typeface="華康儷中黑(P)" panose="020B0500000000000000" pitchFamily="34" charset="-120"/>
              </a:rPr>
              <a:t>像源頭活水的澆灌大地</a:t>
            </a:r>
            <a:r>
              <a:rPr lang="en-US" altLang="zh-TW" sz="3700" dirty="0"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ea typeface="華康儷中黑(P)" panose="020B0500000000000000" pitchFamily="34" charset="-120"/>
              </a:rPr>
              <a:t>像</a:t>
            </a:r>
            <a:r>
              <a:rPr lang="zh-TW" altLang="en-US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生機蓬勃</a:t>
            </a:r>
            <a:r>
              <a:rPr lang="zh-TW" altLang="en-US" sz="3700" dirty="0">
                <a:ea typeface="華康儷中黑(P)" panose="020B0500000000000000" pitchFamily="34" charset="-120"/>
              </a:rPr>
              <a:t>的鳥獸蟲魚</a:t>
            </a:r>
            <a:r>
              <a:rPr lang="en-US" altLang="zh-TW" sz="37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700" dirty="0">
                <a:ea typeface="華康儷中黑(P)" panose="020B0500000000000000" pitchFamily="34" charset="-120"/>
              </a:rPr>
              <a:t>Staying true to one's original aspiration is both beautiful and important. It can become a self-fulfilling vitality,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flourish</a:t>
            </a:r>
            <a:r>
              <a:rPr lang="en-US" altLang="zh-TW" sz="3700" dirty="0">
                <a:ea typeface="華康儷中黑(P)" panose="020B0500000000000000" pitchFamily="34" charset="-120"/>
              </a:rPr>
              <a:t> like a meadowland of flowers, grass, and trees; like the </a:t>
            </a: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running waters </a:t>
            </a:r>
            <a:r>
              <a:rPr lang="en-US" altLang="zh-TW" sz="3700" dirty="0">
                <a:ea typeface="華康儷中黑(P)" panose="020B0500000000000000" pitchFamily="34" charset="-120"/>
              </a:rPr>
              <a:t>that </a:t>
            </a: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irrigate</a:t>
            </a:r>
            <a:r>
              <a:rPr lang="en-US" altLang="zh-TW" sz="3700" dirty="0">
                <a:ea typeface="華康儷中黑(P)" panose="020B0500000000000000" pitchFamily="34" charset="-120"/>
              </a:rPr>
              <a:t> the earth; and like the birds, beasts, insects, and fish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700" dirty="0">
                <a:solidFill>
                  <a:srgbClr val="FF0000"/>
                </a:solidFill>
                <a:ea typeface="華康儷中黑(P)" panose="020B0500000000000000" pitchFamily="34" charset="-120"/>
              </a:rPr>
              <a:t>grow vibrant and full of life. </a:t>
            </a:r>
          </a:p>
        </p:txBody>
      </p:sp>
    </p:spTree>
    <p:extLst>
      <p:ext uri="{BB962C8B-B14F-4D97-AF65-F5344CB8AC3E}">
        <p14:creationId xmlns:p14="http://schemas.microsoft.com/office/powerpoint/2010/main" val="164668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08504" cy="589860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恭讀達尼爾先知書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12:1-3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我，達尼爾，聽到上主這樣說：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那時候，保佑你國家和子民的偉大護守天使彌額爾，必要起來；那將是一個災難的時期，是自開國以來，直到那時，從未有過的；那時，你的人民，凡冊上有名的，都必得救。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以上需要一個重要條件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即不受環境的污染</a:t>
            </a:r>
            <a:r>
              <a:rPr lang="en-US" altLang="zh-TW" sz="4400" dirty="0"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聖人之心如明鏡止水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物來不亂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物去不留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The above rests on an important pre-condition which is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unaffected by environment</a:t>
            </a:r>
            <a:r>
              <a:rPr lang="en-US" altLang="zh-TW" sz="4400" dirty="0">
                <a:ea typeface="華康儷中黑(P)" panose="020B0500000000000000" pitchFamily="34" charset="-120"/>
              </a:rPr>
              <a:t>: the heart of a sage is like a clear mirror or still water,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unperturbed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by the new and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unaffected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 by the old. </a:t>
            </a:r>
          </a:p>
        </p:txBody>
      </p:sp>
    </p:spTree>
    <p:extLst>
      <p:ext uri="{BB962C8B-B14F-4D97-AF65-F5344CB8AC3E}">
        <p14:creationId xmlns:p14="http://schemas.microsoft.com/office/powerpoint/2010/main" val="3313201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至於那日子或那時刻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除了父以外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誰也不知道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連天上的天使和子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都不知道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ea typeface="華康儷中黑(P)" panose="020B0500000000000000" pitchFamily="34" charset="-120"/>
              </a:rPr>
              <a:t>谷</a:t>
            </a:r>
            <a:r>
              <a:rPr lang="en-US" altLang="zh-TW" dirty="0">
                <a:ea typeface="華康儷中黑(P)" panose="020B0500000000000000" pitchFamily="34" charset="-120"/>
              </a:rPr>
              <a:t>13:32).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As for that </a:t>
            </a:r>
            <a:r>
              <a:rPr lang="en-US" altLang="zh-TW" sz="3600" i="1" dirty="0">
                <a:ea typeface="華康儷中黑(P)" panose="020B0500000000000000" pitchFamily="34" charset="-120"/>
              </a:rPr>
              <a:t>judgment </a:t>
            </a:r>
            <a:r>
              <a:rPr lang="en-US" altLang="zh-TW" sz="4800" dirty="0">
                <a:ea typeface="華康儷中黑(P)" panose="020B0500000000000000" pitchFamily="34" charset="-120"/>
              </a:rPr>
              <a:t>day or hour,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no one knows</a:t>
            </a:r>
            <a:r>
              <a:rPr lang="en-US" altLang="zh-TW" sz="4800" dirty="0">
                <a:ea typeface="華康儷中黑(P)" panose="020B0500000000000000" pitchFamily="34" charset="-120"/>
              </a:rPr>
              <a:t>, except the Father; not even the angels in heaven </a:t>
            </a:r>
            <a:r>
              <a:rPr lang="en-US" altLang="zh-TW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nor the Son</a:t>
            </a:r>
            <a:r>
              <a:rPr lang="en-US" altLang="zh-TW" sz="4800" dirty="0">
                <a:ea typeface="華康儷中黑(P)" panose="020B0500000000000000" pitchFamily="34" charset="-120"/>
              </a:rPr>
              <a:t>." </a:t>
            </a:r>
            <a:r>
              <a:rPr lang="en-US" altLang="zh-TW" dirty="0">
                <a:ea typeface="華康儷中黑(P)" panose="020B0500000000000000" pitchFamily="34" charset="-120"/>
              </a:rPr>
              <a:t>(Mark 13:32).</a:t>
            </a:r>
            <a:r>
              <a:rPr lang="en-US" altLang="zh-TW" sz="4800" dirty="0">
                <a:ea typeface="華康儷中黑(P)" panose="020B0500000000000000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0634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所以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無人能確知世界末日的日期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亂說何時世末的人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都是蠱惑人心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妄圖吸金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可恥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Therefore, no one can know the date of the end of the world.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Those who claim knowledge of that date are merely deceiving people, </a:t>
            </a:r>
            <a:r>
              <a:rPr lang="en-US" altLang="zh-TW" sz="4400" dirty="0">
                <a:ea typeface="華康儷中黑(P)" panose="020B0500000000000000" pitchFamily="34" charset="-120"/>
              </a:rPr>
              <a:t>seeking to profit by any means necessary!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It is shameful!</a:t>
            </a:r>
          </a:p>
        </p:txBody>
      </p:sp>
    </p:spTree>
    <p:extLst>
      <p:ext uri="{BB962C8B-B14F-4D97-AF65-F5344CB8AC3E}">
        <p14:creationId xmlns:p14="http://schemas.microsoft.com/office/powerpoint/2010/main" val="2988957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未知生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焉知死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請看這首詩</a:t>
            </a:r>
            <a:r>
              <a:rPr lang="en-US" altLang="zh-TW" sz="3600" dirty="0"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宣室求賢訪逐臣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賈生才調更無倫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可憐夜半虛前席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不問蒼生問鬼神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If ignorant about life, how can one understand death? </a:t>
            </a:r>
            <a:r>
              <a:rPr lang="en-US" altLang="zh-TW" sz="4000" dirty="0">
                <a:ea typeface="華康儷中黑(P)" panose="020B0500000000000000" pitchFamily="34" charset="-120"/>
              </a:rPr>
              <a:t>There is a Chinese poem: In search of talents in the Xuan Chamber, Jia Sheng's talent is found unparalleled. Yet it was not about the living but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pitifully spent on empty talks about ghosts and gods. </a:t>
            </a:r>
          </a:p>
        </p:txBody>
      </p:sp>
    </p:spTree>
    <p:extLst>
      <p:ext uri="{BB962C8B-B14F-4D97-AF65-F5344CB8AC3E}">
        <p14:creationId xmlns:p14="http://schemas.microsoft.com/office/powerpoint/2010/main" val="1227533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61ADA9E-B273-4F08-91CE-4D741E5B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未知死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焉知生</a:t>
            </a:r>
            <a:r>
              <a:rPr lang="en-US" altLang="zh-TW" sz="3600" dirty="0"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ea typeface="華康儷中黑(P)" panose="020B0500000000000000" pitchFamily="34" charset="-120"/>
              </a:rPr>
              <a:t>求善終不如求善生</a:t>
            </a:r>
            <a:r>
              <a:rPr lang="en-US" altLang="zh-TW" sz="3600" dirty="0">
                <a:ea typeface="華康儷中黑(P)" panose="020B0500000000000000" pitchFamily="34" charset="-120"/>
              </a:rPr>
              <a:t>!</a:t>
            </a:r>
            <a:r>
              <a:rPr lang="zh-TW" altLang="en-US" sz="3600" dirty="0">
                <a:ea typeface="華康儷中黑(P)" panose="020B0500000000000000" pitchFamily="34" charset="-120"/>
              </a:rPr>
              <a:t>富貴到頭皆夢幻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英雄彈指又山丘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既知一切如鏡花水</a:t>
            </a: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月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為何不善用能掌握的一切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3600" dirty="0">
                <a:ea typeface="華康儷中黑(P)" panose="020B0500000000000000" pitchFamily="34" charset="-120"/>
              </a:rPr>
              <a:t>善生必善終</a:t>
            </a:r>
            <a:r>
              <a:rPr lang="en-US" altLang="zh-TW" sz="3600" dirty="0">
                <a:ea typeface="華康儷中黑(P)" panose="020B0500000000000000" pitchFamily="34" charset="-120"/>
              </a:rPr>
              <a:t>!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400" spc="-100" dirty="0">
                <a:ea typeface="華康儷中黑(P)" panose="020B0500000000000000" pitchFamily="34" charset="-120"/>
              </a:rPr>
              <a:t>If ignorant about death, how can one understand life? Seeking a good end without remorse is not as important as seeking a good life! </a:t>
            </a:r>
            <a:r>
              <a:rPr lang="en-US" altLang="zh-TW" sz="34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Wealth and status ultimately amount to nothing </a:t>
            </a:r>
            <a:r>
              <a:rPr lang="en-US" altLang="zh-TW" sz="3400" spc="-100" dirty="0">
                <a:ea typeface="華康儷中黑(P)" panose="020B0500000000000000" pitchFamily="34" charset="-120"/>
              </a:rPr>
              <a:t>but dreams and illusions; even the legacy of heroes fades as easily as a snap of the fingers. Since we know that everything is like the reflection of flowers in a mirror or of the moon in water, why do we not make good use of what we can grasp?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A good life will surely lead to a good end!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8330F8B-4EFE-4D05-B6A0-AC913CABAC51}"/>
              </a:ext>
            </a:extLst>
          </p:cNvPr>
          <p:cNvSpPr txBox="1"/>
          <p:nvPr/>
        </p:nvSpPr>
        <p:spPr>
          <a:xfrm>
            <a:off x="7092280" y="632104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3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20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6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04262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許多長眠於塵土的人，要醒來：有的要進入永生，有的要永遠蒙羞受辱。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賢明之士，要發光，有如穹蒼的光輝；那些引導許多人歸於正義的人，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要永遠發光，如同星辰。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83568" y="4869160"/>
            <a:ext cx="756084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請</a:t>
            </a:r>
            <a:r>
              <a:rPr lang="zh-TW" altLang="en-US" sz="40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靜默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片刻</a:t>
            </a:r>
            <a:r>
              <a:rPr lang="en-US" altLang="zh-TW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默想上主今天對</a:t>
            </a:r>
            <a:r>
              <a:rPr lang="zh-TW" altLang="en-US" sz="14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我</a:t>
            </a:r>
            <a:r>
              <a:rPr lang="zh-TW" altLang="en-US" sz="14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講的話</a:t>
            </a:r>
            <a:endParaRPr lang="zh-HK" altLang="en-US" sz="3200" dirty="0">
              <a:solidFill>
                <a:schemeClr val="bg1"/>
              </a:solidFill>
              <a:latin typeface="華康少女文字W7(P)" panose="040F0700000000000000" pitchFamily="82" charset="-120"/>
              <a:ea typeface="華康少女文字W7(P)" panose="040F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08504" cy="61146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10:11-14,18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每一位司祭，都天天侍立，執行敬禮，並屢次奉獻，那些總不能除去罪惡的同樣犧牲；但是，基督只奉獻了一次贖罪的犧牲，以後便永遠坐在天主右邊，從今以後，只等待將他的仇人，變作他腳下的踏板。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他只藉一次奉獻，就永遠使被聖化的人，得以成全。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如果這些罪已經赦了，也就不再需要贖罪的祭獻了。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3568" y="4437112"/>
            <a:ext cx="756084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請</a:t>
            </a:r>
            <a:r>
              <a:rPr lang="zh-TW" altLang="en-US" sz="40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靜默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片刻</a:t>
            </a:r>
            <a:r>
              <a:rPr lang="en-US" altLang="zh-TW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默想上主今天對</a:t>
            </a:r>
            <a:r>
              <a:rPr lang="zh-TW" altLang="en-US" sz="14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我</a:t>
            </a:r>
            <a:r>
              <a:rPr lang="zh-TW" altLang="en-US" sz="14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講的話</a:t>
            </a:r>
            <a:endParaRPr lang="zh-HK" altLang="en-US" sz="3200" dirty="0">
              <a:solidFill>
                <a:schemeClr val="bg1"/>
              </a:solidFill>
              <a:latin typeface="華康少女文字W7(P)" panose="040F0700000000000000" pitchFamily="82" charset="-120"/>
              <a:ea typeface="華康少女文字W7(P)" panose="040F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44016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13:24-32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那時候，耶穌向門徒說：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「在那些日子裡，在那災難以後，太陽將要昏暗；月亮不再發光；星辰要從天上墜下；天上的萬象也要動搖。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「那時，人要看見人子，帶著大威能和光榮，乘雲降來。那時，人子要派遣天使，由四方，從地極到天邊，聚集他所召選的人。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776616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「你們應由無花果樹，取個比喻：幾時它的枝條，已經發芽，生出嫩葉，你們就知道夏天近了。同樣，你們幾時看見，這些事發生了，就該知道：人子已近在門口了。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「我實在告訴你們：非到這一切發生了，這一世代，決不會過去。天地要過去，但是，我的話決不會過去。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84368" y="624965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至於那日子或那時刻，除了父以外，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誰也不知道，連天上的天使和子，都不知道。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776616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3568" y="4509120"/>
            <a:ext cx="756084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請</a:t>
            </a:r>
            <a:r>
              <a:rPr lang="zh-TW" altLang="en-US" sz="40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靜默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片刻</a:t>
            </a:r>
            <a:r>
              <a:rPr lang="en-US" altLang="zh-TW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默想上主今天對</a:t>
            </a:r>
            <a:r>
              <a:rPr lang="zh-TW" altLang="en-US" sz="14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我</a:t>
            </a:r>
            <a:r>
              <a:rPr lang="zh-TW" altLang="en-US" sz="1400" dirty="0">
                <a:solidFill>
                  <a:srgbClr val="FFFF00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華康少女文字W7(P)" panose="040F0700000000000000" pitchFamily="82" charset="-120"/>
                <a:ea typeface="華康少女文字W7(P)" panose="040F0700000000000000" pitchFamily="82" charset="-120"/>
              </a:rPr>
              <a:t>講的話</a:t>
            </a:r>
            <a:endParaRPr lang="zh-HK" altLang="en-US" sz="3200" dirty="0">
              <a:solidFill>
                <a:schemeClr val="bg1"/>
              </a:solidFill>
              <a:latin typeface="華康少女文字W7(P)" panose="040F0700000000000000" pitchFamily="82" charset="-120"/>
              <a:ea typeface="華康少女文字W7(P)" panose="040F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52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HK" altLang="en-US" sz="10000" spc="300" dirty="0">
                <a:solidFill>
                  <a:srgbClr val="FFFF00"/>
                </a:solidFill>
                <a:ea typeface="華康粗黑體" panose="020B0709000000000000" pitchFamily="49" charset="-120"/>
              </a:rPr>
              <a:t>活在末日之前</a:t>
            </a:r>
            <a:endParaRPr lang="en-US" altLang="zh-HK" sz="10000" spc="3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000" spc="-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未知生焉知死 未知死焉知生</a:t>
            </a:r>
            <a:r>
              <a:rPr lang="en-US" altLang="zh-TW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pc="-3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8682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31474</TotalTime>
  <Words>2116</Words>
  <Application>Microsoft Office PowerPoint</Application>
  <PresentationFormat>如螢幕大小 (4:3)</PresentationFormat>
  <Paragraphs>106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40" baseType="lpstr">
      <vt:lpstr>華康中黑體</vt:lpstr>
      <vt:lpstr>華康中黑體(P)</vt:lpstr>
      <vt:lpstr>華康少女文字W7(P)</vt:lpstr>
      <vt:lpstr>華康正顏楷體W7</vt:lpstr>
      <vt:lpstr>華康正顏楷體W7(P)</vt:lpstr>
      <vt:lpstr>華康粗黑體</vt:lpstr>
      <vt:lpstr>華康儷中黑</vt:lpstr>
      <vt:lpstr>華康儷中黑(P)</vt:lpstr>
      <vt:lpstr>華康儷粗宋(P)</vt:lpstr>
      <vt:lpstr>新細明體</vt:lpstr>
      <vt:lpstr>Arial</vt:lpstr>
      <vt:lpstr>Calibri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1756</cp:revision>
  <dcterms:created xsi:type="dcterms:W3CDTF">2006-09-26T01:05:23Z</dcterms:created>
  <dcterms:modified xsi:type="dcterms:W3CDTF">2024-11-11T06:33:00Z</dcterms:modified>
</cp:coreProperties>
</file>