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36" r:id="rId2"/>
  </p:sldMasterIdLst>
  <p:notesMasterIdLst>
    <p:notesMasterId r:id="rId29"/>
  </p:notesMasterIdLst>
  <p:handoutMasterIdLst>
    <p:handoutMasterId r:id="rId30"/>
  </p:handoutMasterIdLst>
  <p:sldIdLst>
    <p:sldId id="1270" r:id="rId3"/>
    <p:sldId id="1051" r:id="rId4"/>
    <p:sldId id="1265" r:id="rId5"/>
    <p:sldId id="1053" r:id="rId6"/>
    <p:sldId id="1266" r:id="rId7"/>
    <p:sldId id="1054" r:id="rId8"/>
    <p:sldId id="1268" r:id="rId9"/>
    <p:sldId id="1276" r:id="rId10"/>
    <p:sldId id="930" r:id="rId11"/>
    <p:sldId id="1277" r:id="rId12"/>
    <p:sldId id="1278" r:id="rId13"/>
    <p:sldId id="1279" r:id="rId14"/>
    <p:sldId id="1280" r:id="rId15"/>
    <p:sldId id="1281" r:id="rId16"/>
    <p:sldId id="1282" r:id="rId17"/>
    <p:sldId id="1283" r:id="rId18"/>
    <p:sldId id="1284" r:id="rId19"/>
    <p:sldId id="1291" r:id="rId20"/>
    <p:sldId id="1285" r:id="rId21"/>
    <p:sldId id="1286" r:id="rId22"/>
    <p:sldId id="1287" r:id="rId23"/>
    <p:sldId id="1292" r:id="rId24"/>
    <p:sldId id="1293" r:id="rId25"/>
    <p:sldId id="1294" r:id="rId26"/>
    <p:sldId id="1288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5A2781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41" autoAdjust="0"/>
    <p:restoredTop sz="94690" autoAdjust="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6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1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21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3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1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40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38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9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1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7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37" r:id="rId1"/>
    <p:sldLayoutId id="2147488838" r:id="rId2"/>
    <p:sldLayoutId id="2147488839" r:id="rId3"/>
    <p:sldLayoutId id="2147488840" r:id="rId4"/>
    <p:sldLayoutId id="2147488841" r:id="rId5"/>
    <p:sldLayoutId id="2147488842" r:id="rId6"/>
    <p:sldLayoutId id="2147488843" r:id="rId7"/>
    <p:sldLayoutId id="2147488844" r:id="rId8"/>
    <p:sldLayoutId id="2147488845" r:id="rId9"/>
    <p:sldLayoutId id="2147488846" r:id="rId10"/>
    <p:sldLayoutId id="21474888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常年期第三十三主日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辨認時代的徵兆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9C2E711-18C9-4B71-8DAA-6294F0A39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392"/>
            <a:ext cx="9144000" cy="6858000"/>
          </a:xfrm>
        </p:spPr>
        <p:txBody>
          <a:bodyPr/>
          <a:lstStyle/>
          <a:p>
            <a:pPr marL="360000" indent="-457200" algn="l">
              <a:lnSpc>
                <a:spcPts val="4400"/>
              </a:lnSpc>
              <a:spcBef>
                <a:spcPts val="600"/>
              </a:spcBef>
            </a:pP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賢明之士</a:t>
            </a:r>
            <a:r>
              <a:rPr lang="en-US" altLang="zh-TW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要發光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有如穹蒼的光輝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那些引導許多人歸於正義的人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要永遠發光</a:t>
            </a:r>
            <a:r>
              <a:rPr lang="en-US" altLang="zh-TW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如同星辰</a:t>
            </a:r>
            <a:r>
              <a:rPr lang="en-US" altLang="zh-TW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400"/>
              </a:lnSpc>
              <a:spcBef>
                <a:spcPts val="600"/>
              </a:spcBef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基督只奉獻了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一次贖罪的犧牲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以後便永遠坐在天主右邊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他只藉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一次奉獻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就永遠使被聖化的人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得以成全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如果這些罪已經赦了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也就不再需要贖罪的祭獻了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400"/>
              </a:lnSpc>
              <a:spcBef>
                <a:spcPts val="600"/>
              </a:spcBef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幾時它的枝條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已經發芽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生出嫩葉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你們就知道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夏天近了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至於那日子或那時刻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除了父以外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也不知道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連天上的天使和子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都不知道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7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9C2E711-18C9-4B71-8DAA-6294F0A39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sz="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賢明之士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要發光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有如穹蒼的光輝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那些引導許多人歸於正義的人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要永遠發光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如同星辰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600"/>
              </a:spcBef>
            </a:pP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古人認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為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人間有些人是天上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星宿下凡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比如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梁山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108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好漢是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36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天罡星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加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72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地煞星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600"/>
              </a:spcBef>
            </a:pP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正氣歌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: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「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天地有正氣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 下則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為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河岳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上則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為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日星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是氣所磅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礡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凜烈萬古存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;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當其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貫日月</a:t>
            </a:r>
            <a:r>
              <a:rPr lang="en-US" altLang="zh-CN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...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」</a:t>
            </a:r>
            <a:endParaRPr lang="en-US" altLang="zh-CN" sz="3600" b="0" i="0" dirty="0">
              <a:solidFill>
                <a:schemeClr val="bg1"/>
              </a:solidFill>
              <a:effectLst/>
              <a:ea typeface="華康儷中黑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韓文公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「不待生而存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不隨死而亡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在天為星辰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在地為河嶽」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達尼爾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我喜歡一個充滿靈氣的世界！</a:t>
            </a: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4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9C2E711-18C9-4B71-8DAA-6294F0A39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sz="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基督只奉獻了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一次贖罪的犧牲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以後便永遠坐在天主右邊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他只藉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一次奉獻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就永遠使被聖化的人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得以成全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如果這些罪已經赦了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也就不再需要贖罪的祭獻了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600"/>
              </a:spcBef>
            </a:pPr>
            <a:r>
              <a:rPr lang="zh-TW" altLang="en-US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一次！有一種一次是</a:t>
            </a: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永恆的「一次」</a:t>
            </a:r>
            <a:br>
              <a:rPr lang="en-US" altLang="zh-TW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一言既出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一諾千金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一念天堂一念地獄</a:t>
            </a:r>
            <a:endParaRPr lang="en-US" altLang="zh-TW" sz="37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一次的</a:t>
            </a:r>
            <a:r>
              <a:rPr lang="zh-TW" altLang="en-US" sz="37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許諾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終身相守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一次的</a:t>
            </a:r>
            <a:r>
              <a:rPr lang="zh-TW" altLang="en-US" sz="37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永願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終身侍奉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一次的</a:t>
            </a: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定志</a:t>
            </a:r>
            <a:r>
              <a:rPr lang="en-US" altLang="zh-TW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成聖成賢</a:t>
            </a:r>
            <a:r>
              <a:rPr lang="en-US" altLang="zh-TW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地鹽世光</a:t>
            </a:r>
            <a:r>
              <a:rPr lang="en-US" altLang="zh-TW" sz="37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</a:p>
          <a:p>
            <a:pPr marL="360000" indent="-457200" algn="l">
              <a:spcBef>
                <a:spcPts val="600"/>
              </a:spcBef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基督一次的犧牲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一次的奉獻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永遠的救贖</a:t>
            </a:r>
            <a:r>
              <a:rPr lang="en-US" altLang="zh-TW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全人的救贖</a:t>
            </a:r>
            <a:r>
              <a:rPr lang="en-US" altLang="zh-TW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天地的重生！</a:t>
            </a:r>
            <a:endParaRPr lang="en-US" altLang="zh-TW" sz="37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10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9C2E711-18C9-4B71-8DAA-6294F0A39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392"/>
            <a:ext cx="9144000" cy="6858000"/>
          </a:xfrm>
        </p:spPr>
        <p:txBody>
          <a:bodyPr/>
          <a:lstStyle/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幾時它的枝條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已經發芽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生出嫩葉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你們就知道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夏天近了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至於那日子或那時刻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除了父以外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也不知道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連天上的天使和子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都不知道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激湍之下必有深潭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高邱之下必有浚谷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君侯亦知之矣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何以卜為？</a:t>
            </a:r>
            <a:r>
              <a:rPr lang="en-US" altLang="zh-TW" sz="2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劉基</a:t>
            </a:r>
            <a:r>
              <a:rPr lang="en-US" altLang="zh-TW" sz="2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2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司馬季主論卜</a:t>
            </a:r>
            <a:r>
              <a:rPr lang="en-US" altLang="zh-TW" sz="2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辨認時代徵兆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無神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個人主義</a:t>
            </a:r>
            <a:r>
              <a:rPr lang="en-US" altLang="zh-TW" sz="28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自我中心</a:t>
            </a:r>
            <a:r>
              <a:rPr lang="en-US" altLang="zh-TW" sz="28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en-US" altLang="zh-TW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 (</a:t>
            </a: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宏觀≠自私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共利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方法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: </a:t>
            </a: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深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冰山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通</a:t>
            </a:r>
            <a:r>
              <a:rPr lang="zh-TW" altLang="en-US" sz="28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一葉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廣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宏觀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遠</a:t>
            </a:r>
            <a:r>
              <a:rPr lang="zh-TW" altLang="en-US" sz="28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因果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透</a:t>
            </a:r>
            <a:r>
              <a:rPr lang="zh-TW" altLang="en-US" sz="28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潛藏</a:t>
            </a:r>
            <a:r>
              <a:rPr lang="zh-TW" altLang="en-US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</a:t>
            </a:r>
            <a:endParaRPr lang="en-US" altLang="zh-TW" sz="4000" dirty="0">
              <a:solidFill>
                <a:srgbClr val="FF0000"/>
              </a:solidFill>
              <a:effectLst/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知道未來？我不希罕</a:t>
            </a:r>
            <a:endParaRPr lang="zh-TW" altLang="en-US" sz="4000" dirty="0">
              <a:solidFill>
                <a:schemeClr val="bg1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74136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賢明之士要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發光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有如穹蒼的光輝;那些引導多人歸於正義的人,要永遠發光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如同星辰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(達12:3)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sz="4800" dirty="0"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But the wise shall shine brightly like the splendor of the firmament, and those who lead the many to justice shall be like the </a:t>
            </a:r>
            <a:r>
              <a:rPr lang="zh-TW" altLang="zh-TW" sz="48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stars</a:t>
            </a:r>
            <a:r>
              <a:rPr lang="zh-TW" altLang="zh-TW" sz="4800" dirty="0"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forever.</a:t>
            </a:r>
            <a:r>
              <a:rPr lang="zh-TW" altLang="zh-TW" sz="4400" dirty="0">
                <a:effectLst/>
                <a:ea typeface="Calibri" panose="020F0502020204030204" pitchFamily="34" charset="0"/>
              </a:rPr>
              <a:t> </a:t>
            </a:r>
            <a:endParaRPr lang="en-US" altLang="zh-TW" sz="4400" dirty="0">
              <a:effectLst/>
              <a:ea typeface="Calibri" panose="020F050202020403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dirty="0">
                <a:effectLst/>
                <a:ea typeface="Calibri" panose="020F0502020204030204" pitchFamily="34" charset="0"/>
              </a:rPr>
              <a:t>(</a:t>
            </a:r>
            <a:r>
              <a:rPr lang="zh-TW" altLang="zh-TW" dirty="0">
                <a:effectLst/>
                <a:ea typeface="Calibri" panose="020F0502020204030204" pitchFamily="34" charset="0"/>
              </a:rPr>
              <a:t>Daniel 12:3</a:t>
            </a:r>
            <a:r>
              <a:rPr lang="en-US" altLang="zh-TW" dirty="0">
                <a:effectLst/>
                <a:ea typeface="Calibri" panose="020F0502020204030204" pitchFamily="34" charset="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377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5000"/>
              </a:lnSpc>
              <a:spcAft>
                <a:spcPts val="1200"/>
              </a:spcAft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這種光,就如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北斗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的星光,千萬年來都指引著旅行者的方向.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華康儷中黑" panose="020B0509000000000000" pitchFamily="49" charset="-120"/>
              </a:rPr>
              <a:t>Such splendor is like </a:t>
            </a:r>
            <a:br>
              <a:rPr lang="en-US" altLang="zh-TW" sz="4800" dirty="0">
                <a:effectLst/>
                <a:ea typeface="華康儷中黑" panose="020B0509000000000000" pitchFamily="49" charset="-120"/>
              </a:rPr>
            </a:br>
            <a:r>
              <a:rPr lang="en-US" altLang="zh-TW" sz="4800" dirty="0">
                <a:effectLst/>
                <a:ea typeface="華康儷中黑" panose="020B0509000000000000" pitchFamily="49" charset="-120"/>
              </a:rPr>
              <a:t>the star light of the </a:t>
            </a:r>
            <a:r>
              <a:rPr lang="en-US" altLang="zh-TW" sz="48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North Star</a:t>
            </a:r>
            <a:r>
              <a:rPr lang="en-US" altLang="zh-TW" sz="4800" dirty="0">
                <a:effectLst/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華康儷中黑" panose="020B0509000000000000" pitchFamily="49" charset="-120"/>
              </a:rPr>
              <a:t>which over the centuries and even now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華康儷中黑" panose="020B0509000000000000" pitchFamily="49" charset="-120"/>
              </a:rPr>
              <a:t>continues to guide </a:t>
            </a:r>
            <a:r>
              <a:rPr lang="en-US" altLang="zh-TW" sz="4800" dirty="0" err="1">
                <a:effectLst/>
                <a:ea typeface="華康儷中黑" panose="020B0509000000000000" pitchFamily="49" charset="-120"/>
              </a:rPr>
              <a:t>travellers</a:t>
            </a:r>
            <a:r>
              <a:rPr lang="en-US" altLang="zh-TW" sz="4800" dirty="0">
                <a:effectLst/>
                <a:ea typeface="華康儷中黑" panose="020B0509000000000000" pitchFamily="49" charset="-120"/>
              </a:rPr>
              <a:t>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華康儷中黑" panose="020B0509000000000000" pitchFamily="49" charset="-120"/>
              </a:rPr>
              <a:t>in their </a:t>
            </a:r>
            <a:r>
              <a:rPr lang="en-US" altLang="zh-TW" sz="4800" b="1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journeys.</a:t>
            </a:r>
            <a:endParaRPr lang="zh-TW" altLang="zh-TW" sz="4800" dirty="0">
              <a:solidFill>
                <a:srgbClr val="FF0000"/>
              </a:solidFill>
              <a:effectLst/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326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這種光,也像人們對孔子的描述:</a:t>
            </a:r>
            <a:endParaRPr lang="en-US" altLang="zh-TW" sz="4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「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天不生仲尼,萬古如長夜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」.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sz="4800" dirty="0">
                <a:effectLst/>
                <a:ea typeface="華康儷中黑" panose="020B0509000000000000" pitchFamily="49" charset="-120"/>
              </a:rPr>
              <a:t>Such splendor is also like the Chinese people</a:t>
            </a:r>
            <a:r>
              <a:rPr lang="en-US" altLang="zh-TW" sz="48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4800" dirty="0">
                <a:effectLst/>
                <a:ea typeface="華康儷中黑" panose="020B0509000000000000" pitchFamily="49" charset="-120"/>
              </a:rPr>
              <a:t>s description of Confucius: </a:t>
            </a:r>
            <a:r>
              <a:rPr lang="en-US" altLang="zh-TW" sz="4800" dirty="0">
                <a:effectLst/>
                <a:ea typeface="華康儷中黑" panose="020B0509000000000000" pitchFamily="49" charset="-120"/>
              </a:rPr>
              <a:t>“</a:t>
            </a:r>
            <a:r>
              <a:rPr lang="zh-TW" altLang="zh-TW" sz="4800" dirty="0">
                <a:effectLst/>
                <a:ea typeface="華康儷中黑" panose="020B0509000000000000" pitchFamily="49" charset="-120"/>
              </a:rPr>
              <a:t>If Heaven hadn</a:t>
            </a:r>
            <a:r>
              <a:rPr lang="en-US" altLang="zh-TW" sz="48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4800" dirty="0">
                <a:effectLst/>
                <a:ea typeface="華康儷中黑" panose="020B0509000000000000" pitchFamily="49" charset="-120"/>
              </a:rPr>
              <a:t>t given birth to Zhong Ni 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(Confucius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s other name), </a:t>
            </a:r>
            <a:endParaRPr lang="en-US" altLang="zh-TW" sz="40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sz="48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eternity would have been </a:t>
            </a:r>
            <a:endParaRPr lang="en-US" altLang="zh-TW" sz="4800" dirty="0">
              <a:solidFill>
                <a:srgbClr val="FF0000"/>
              </a:solidFill>
              <a:effectLst/>
              <a:ea typeface="華康儷中黑" panose="020B0509000000000000" pitchFamily="49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sz="48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a long dark night</a:t>
            </a:r>
            <a:r>
              <a:rPr lang="zh-TW" altLang="zh-TW" sz="4800" dirty="0">
                <a:effectLst/>
                <a:ea typeface="華康儷中黑" panose="020B0509000000000000" pitchFamily="49" charset="-120"/>
              </a:rPr>
              <a:t>.</a:t>
            </a:r>
            <a:r>
              <a:rPr lang="en-US" altLang="zh-TW" sz="4800" dirty="0">
                <a:effectLst/>
                <a:ea typeface="華康儷中黑" panose="020B0509000000000000" pitchFamily="49" charset="-120"/>
              </a:rPr>
              <a:t>”</a:t>
            </a:r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136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9476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zh-TW" sz="4800" dirty="0">
                <a:effectLst/>
                <a:ea typeface="華康儷中黑" panose="020B0509000000000000" pitchFamily="49" charset="-120"/>
              </a:rPr>
              <a:t>但有的光卻不真實,</a:t>
            </a:r>
            <a:endParaRPr lang="en-US" altLang="zh-TW" sz="48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800" dirty="0">
                <a:effectLst/>
                <a:ea typeface="華康儷中黑" panose="020B0509000000000000" pitchFamily="49" charset="-120"/>
              </a:rPr>
              <a:t>也</a:t>
            </a:r>
            <a:r>
              <a:rPr lang="zh-TW" altLang="zh-TW" sz="48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沒有照亮生命的功能</a:t>
            </a:r>
            <a:r>
              <a:rPr lang="zh-TW" altLang="zh-TW" sz="48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zh-TW" sz="6000" dirty="0">
                <a:effectLst/>
                <a:ea typeface="華康儷中黑" panose="020B0509000000000000" pitchFamily="49" charset="-120"/>
              </a:rPr>
              <a:t>However, some lights are not true lights, </a:t>
            </a:r>
            <a:endParaRPr lang="en-US" altLang="zh-TW" sz="60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zh-TW" sz="6000" dirty="0">
                <a:solidFill>
                  <a:srgbClr val="9900CC"/>
                </a:solidFill>
                <a:effectLst/>
                <a:ea typeface="華康儷中黑" panose="020B0509000000000000" pitchFamily="49" charset="-120"/>
              </a:rPr>
              <a:t>nor are they able </a:t>
            </a:r>
            <a:endParaRPr lang="en-US" altLang="zh-TW" sz="6000" dirty="0">
              <a:solidFill>
                <a:srgbClr val="9900CC"/>
              </a:solidFill>
              <a:effectLst/>
              <a:ea typeface="華康儷中黑" panose="020B0509000000000000" pitchFamily="49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zh-TW" sz="6000" dirty="0">
                <a:solidFill>
                  <a:srgbClr val="9900CC"/>
                </a:solidFill>
                <a:effectLst/>
                <a:ea typeface="華康儷中黑" panose="020B0509000000000000" pitchFamily="49" charset="-120"/>
              </a:rPr>
              <a:t>to shine upon lives.</a:t>
            </a:r>
          </a:p>
        </p:txBody>
      </p:sp>
    </p:spTree>
    <p:extLst>
      <p:ext uri="{BB962C8B-B14F-4D97-AF65-F5344CB8AC3E}">
        <p14:creationId xmlns:p14="http://schemas.microsoft.com/office/powerpoint/2010/main" val="2646140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9476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那是「</a:t>
            </a: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草螢有耀終非火，</a:t>
            </a:r>
            <a:endParaRPr lang="en-US" altLang="zh-TW" sz="4400" dirty="0">
              <a:solidFill>
                <a:srgbClr val="0000FF"/>
              </a:solidFill>
              <a:effectLst/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荷露雖圓豈是珠?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」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(白居易).</a:t>
            </a:r>
          </a:p>
          <a:p>
            <a:pPr>
              <a:lnSpc>
                <a:spcPts val="4800"/>
              </a:lnSpc>
              <a:spcBef>
                <a:spcPts val="120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As the poet Bai Ju Yi wrote in his poem: 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“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Fireflies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, though they shine in the bush, are nevertheless not fire; 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Lotus dews 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though they are round, would they ever be pearls?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”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43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更有些,在剎那的光輝過後,</a:t>
            </a:r>
            <a:endParaRPr lang="en-US" altLang="zh-TW" sz="4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只留下無限的唏</a:t>
            </a:r>
            <a:r>
              <a:rPr lang="zh-TW" altLang="en-US" sz="4400" dirty="0">
                <a:effectLst/>
                <a:ea typeface="華康儷中黑" panose="020B0509000000000000" pitchFamily="49" charset="-120"/>
              </a:rPr>
              <a:t>噓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,真的是</a:t>
            </a:r>
            <a:endParaRPr lang="en-US" altLang="zh-TW" sz="4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300" dirty="0">
                <a:effectLst/>
                <a:ea typeface="華康儷中黑" panose="020B0509000000000000" pitchFamily="49" charset="-120"/>
              </a:rPr>
              <a:t>「</a:t>
            </a:r>
            <a:r>
              <a:rPr lang="zh-TW" altLang="zh-TW" sz="43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富貴到頭皆夢幻,煙花落幕亦荒涼</a:t>
            </a:r>
            <a:r>
              <a:rPr lang="zh-TW" altLang="zh-TW" sz="4300" dirty="0">
                <a:effectLst/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And some lights though glorious are fleeting, leaving nothing but a lasting sadness. The same holds true that 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“</a:t>
            </a: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riches are but illusions, after the fireworks </a:t>
            </a:r>
            <a:endParaRPr lang="en-US" altLang="zh-TW" sz="4400" dirty="0">
              <a:solidFill>
                <a:srgbClr val="0000FF"/>
              </a:solidFill>
              <a:effectLst/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only emptiness remains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.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”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458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336"/>
            <a:ext cx="9144000" cy="6514008"/>
          </a:xfrm>
        </p:spPr>
        <p:txBody>
          <a:bodyPr/>
          <a:lstStyle/>
          <a:p>
            <a:pPr marL="0" indent="0" algn="just" eaLnBrk="1">
              <a:lnSpc>
                <a:spcPts val="5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恭讀達尼爾先知書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12:1-3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我，達尼爾，聽到上主這樣說：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那時候，保佑你國家和子民的偉大護守天使彌額爾，必要起來；那將是一個災難的時期，是自開國以來，直到那時，從未有過的；那時，你的人民，凡冊上有名的，都必得救。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許多長眠於塵土的人，要醒來：有的要進入永生，有的要永遠蒙羞受辱。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94" y="144016"/>
            <a:ext cx="9144000" cy="6597352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不過亦有些人,在歷史長河中,不知不覺的</a:t>
            </a: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照亮了另一些人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,</a:t>
            </a:r>
            <a:endParaRPr lang="en-US" altLang="zh-TW" sz="4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因而留下了不朽的足印.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Yet there are some who became a </a:t>
            </a:r>
            <a:r>
              <a:rPr lang="zh-TW" altLang="zh-TW" sz="4400" dirty="0">
                <a:solidFill>
                  <a:srgbClr val="9900CC"/>
                </a:solidFill>
                <a:effectLst/>
                <a:ea typeface="華康儷中黑" panose="020B0509000000000000" pitchFamily="49" charset="-120"/>
              </a:rPr>
              <a:t>guiding light to others 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without knowing, and who leave behind immortal footprints </a:t>
            </a:r>
            <a:endParaRPr lang="en-US" altLang="zh-TW" sz="4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on the sands of time.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7315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像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先父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教我《三字經》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《千字文》,</a:t>
            </a:r>
            <a:endParaRPr lang="en-US" altLang="zh-TW" sz="40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《幼學詩》,</a:t>
            </a:r>
            <a:r>
              <a:rPr lang="zh-TW" altLang="zh-TW" sz="40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無意中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成就了我</a:t>
            </a:r>
            <a:r>
              <a:rPr lang="zh-TW" altLang="en-US" sz="4000" dirty="0">
                <a:ea typeface="華康儷中黑" panose="020B0509000000000000" pitchFamily="49" charset="-120"/>
              </a:rPr>
              <a:t>有機會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走遍國內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75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個大城小鎮去福傳.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Just like 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my father 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who taught me 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“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the Three-Words Classics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”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 “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the Thousand-words Discourse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”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 “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Children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s Poems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”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 (all Chinese classics), </a:t>
            </a:r>
            <a:r>
              <a:rPr lang="zh-TW" altLang="zh-TW" sz="4000" dirty="0">
                <a:solidFill>
                  <a:srgbClr val="0000FF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w</a:t>
            </a:r>
            <a:r>
              <a:rPr lang="zh-TW" altLang="zh-TW" sz="40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ithout him knowing 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and provided the groundwork for me to evangelize </a:t>
            </a:r>
            <a:endParaRPr lang="en-US" altLang="zh-TW" sz="40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through 75 cities and towns in China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570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又當我看到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狄剛總主教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敬天祭祖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時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我於是把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中國香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中國罄和中國聖像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等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都融入禮儀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慕道班和一年多以來的網上講道之中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When I saw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Mgr. Joseph </a:t>
            </a:r>
            <a:r>
              <a:rPr lang="en-US" altLang="zh-TW" sz="36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Ti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Kang</a:t>
            </a:r>
            <a:r>
              <a:rPr lang="en-US" altLang="zh-TW" sz="3600" dirty="0">
                <a:ea typeface="華康儷中黑" panose="020B0509000000000000" pitchFamily="49" charset="-120"/>
              </a:rPr>
              <a:t>,  the archbishop emeritus of Taipei, making offerings to God and the Chinese ancestors, I followed by including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Chinese incense sticks, Chinese </a:t>
            </a:r>
            <a:r>
              <a:rPr lang="en-US" altLang="zh-TW" sz="36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qing</a:t>
            </a:r>
            <a:r>
              <a:rPr lang="en-US" altLang="zh-TW" sz="3600" dirty="0">
                <a:ea typeface="華康儷中黑" panose="020B0509000000000000" pitchFamily="49" charset="-120"/>
              </a:rPr>
              <a:t> </a:t>
            </a:r>
            <a:r>
              <a:rPr lang="en-US" altLang="zh-TW" dirty="0">
                <a:ea typeface="華康儷中黑" panose="020B0509000000000000" pitchFamily="49" charset="-120"/>
              </a:rPr>
              <a:t>(a religious worship instrument)</a:t>
            </a:r>
            <a:r>
              <a:rPr lang="en-US" altLang="zh-TW" sz="3600" dirty="0">
                <a:ea typeface="華康儷中黑" panose="020B0509000000000000" pitchFamily="49" charset="-120"/>
              </a:rPr>
              <a:t> and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Chinese icons</a:t>
            </a:r>
            <a:r>
              <a:rPr lang="en-US" altLang="zh-TW" sz="3600" dirty="0">
                <a:ea typeface="華康儷中黑" panose="020B0509000000000000" pitchFamily="49" charset="-120"/>
              </a:rPr>
              <a:t> into the Catholic liturgy, catechism classes and online preaching, which I started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for more than a year now.</a:t>
            </a:r>
          </a:p>
        </p:txBody>
      </p:sp>
    </p:spTree>
    <p:extLst>
      <p:ext uri="{BB962C8B-B14F-4D97-AF65-F5344CB8AC3E}">
        <p14:creationId xmlns:p14="http://schemas.microsoft.com/office/powerpoint/2010/main" val="2949529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當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胡振中樞機</a:t>
            </a:r>
            <a:r>
              <a:rPr lang="zh-TW" altLang="en-US" sz="4000" dirty="0">
                <a:ea typeface="華康儷中黑" panose="020B0509000000000000" pitchFamily="49" charset="-120"/>
              </a:rPr>
              <a:t>在九七過渡時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說我們有三重身份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即「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香港人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中國人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基督徒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我就毫無懸念的相信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原來愛國也是第四誡的內容之一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When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Cardinal John B. Wu</a:t>
            </a:r>
            <a:r>
              <a:rPr lang="en-US" altLang="zh-TW" sz="4000" dirty="0">
                <a:ea typeface="華康儷中黑" panose="020B0509000000000000" pitchFamily="49" charset="-120"/>
              </a:rPr>
              <a:t>, the first Cardinal of H.K. Diocese, told us that we have threefold identities: 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Hongkongers, Chinese</a:t>
            </a:r>
            <a:r>
              <a:rPr lang="en-US" altLang="zh-TW" sz="4000" dirty="0">
                <a:ea typeface="華康儷中黑" panose="020B0509000000000000" pitchFamily="49" charset="-120"/>
              </a:rPr>
              <a:t>,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Christians</a:t>
            </a:r>
            <a:r>
              <a:rPr lang="en-US" altLang="zh-TW" sz="4000" dirty="0">
                <a:ea typeface="華康儷中黑" panose="020B0509000000000000" pitchFamily="49" charset="-120"/>
              </a:rPr>
              <a:t>, I believed without doubt that loving my country is an integral part of the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Fourth Commandment.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8445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我不是個有創意的人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但我似乎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很善於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繼承</a:t>
            </a:r>
            <a:r>
              <a:rPr lang="zh-TW" altLang="en-US" sz="4800" dirty="0">
                <a:ea typeface="華康儷中黑" panose="020B0509000000000000" pitchFamily="49" charset="-120"/>
              </a:rPr>
              <a:t>前人的智慧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發揚光大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I am not a creative person,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but I am quite good at developing and advancing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 wisdom of those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who went before me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058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DC3393-B132-4C09-8A47-9D9D66C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在這個角度下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聖經裡透露出來的基督之光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不單幫我</a:t>
            </a:r>
            <a:r>
              <a:rPr lang="zh-TW" altLang="en-US" sz="3600">
                <a:ea typeface="華康儷中黑" panose="020B0509000000000000" pitchFamily="49" charset="-120"/>
              </a:rPr>
              <a:t>辨認</a:t>
            </a:r>
            <a:r>
              <a:rPr lang="zh-TW" altLang="en-US" sz="3600">
                <a:solidFill>
                  <a:srgbClr val="FF0000"/>
                </a:solidFill>
                <a:ea typeface="華康儷中黑" panose="020B0509000000000000" pitchFamily="49" charset="-120"/>
              </a:rPr>
              <a:t>時代的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徵兆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更使我有能力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頂住不同的壓力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去發揚梵二的天國和世界大同的理想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From this perspective, the lights of Christ that come forth from the Bible not only help me discern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signs of our times</a:t>
            </a:r>
            <a:r>
              <a:rPr lang="en-US" altLang="zh-TW" sz="3600" dirty="0">
                <a:ea typeface="華康儷中黑" panose="020B0509000000000000" pitchFamily="49" charset="-120"/>
              </a:rPr>
              <a:t>, but also endow me with strength to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resist pressures </a:t>
            </a:r>
            <a:r>
              <a:rPr lang="en-US" altLang="zh-TW" sz="3600" dirty="0">
                <a:ea typeface="華康儷中黑" panose="020B0509000000000000" pitchFamily="49" charset="-120"/>
              </a:rPr>
              <a:t>as I </a:t>
            </a:r>
            <a:r>
              <a:rPr lang="en-US" altLang="zh-TW" sz="3600" dirty="0" err="1">
                <a:ea typeface="華康儷中黑" panose="020B0509000000000000" pitchFamily="49" charset="-120"/>
              </a:rPr>
              <a:t>endeavour</a:t>
            </a:r>
            <a:r>
              <a:rPr lang="en-US" altLang="zh-TW" sz="3600" dirty="0">
                <a:ea typeface="華康儷中黑" panose="020B0509000000000000" pitchFamily="49" charset="-120"/>
              </a:rPr>
              <a:t> to preach the Kingdom envisioned by the Vatican II Council and to pursue the ideal of a universal oneness.</a:t>
            </a:r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2383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336"/>
            <a:ext cx="9144000" cy="6514008"/>
          </a:xfrm>
        </p:spPr>
        <p:txBody>
          <a:bodyPr/>
          <a:lstStyle/>
          <a:p>
            <a:pPr marL="0" indent="0" algn="just" eaLnBrk="1">
              <a:lnSpc>
                <a:spcPts val="5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賢明之士，要發光，有如穹蒼的光輝；那些引導許多人歸於正義的人，要永遠發光，如同星辰。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236296" y="61912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9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2" y="144016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10:11-14,18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每一位司祭，都天天侍立，執行敬禮，並屢次奉獻，那些總不能除去罪惡的同樣犧牲；但是，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基督只奉獻了一次贖罪的犧牲，以後便永遠坐在天主右邊，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從今以後，只等待將他的仇人，變作他腳下的踏板。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他只藉一次奉獻，就永遠使被聖化的人，得以成全。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380312" y="6165304"/>
            <a:ext cx="17097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741368"/>
          </a:xfrm>
        </p:spPr>
        <p:txBody>
          <a:bodyPr/>
          <a:lstStyle/>
          <a:p>
            <a:pPr marL="0" indent="0" algn="just" eaLnBrk="1">
              <a:lnSpc>
                <a:spcPts val="45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如果這些罪已經赦了，也就不再需要贖罪的祭獻了。</a:t>
            </a:r>
            <a:r>
              <a:rPr lang="en-US" altLang="zh-TW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775749" y="5661248"/>
            <a:ext cx="936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87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13:24-32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那時候，耶穌向門徒說：「在那些日子裡，在那災難以後，太陽將要昏暗；月亮不再發光；星辰要從天上墜下；天上的萬象也要動搖。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「那時，人要看見人子，帶著大威能和光榮，乘雲降來。那時，人子要派遣天使，由四方，從地極到天邊，聚集他所召選的人。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3062" y="6191190"/>
            <a:ext cx="1512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「你們應由無花果樹，取個比喻：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幾時它的枝條，已經發芽，生出嫩葉，你們就知道夏天近了。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同樣，你們幾時看見，這些事發生了，就該知道：人子已近在門口了。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「我實在告訴你們：非到這一切發生了，這一世代，決不會過去。天地要過去，但是，我的話決不會過去。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949280"/>
            <a:ext cx="16568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8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至於那日子或那時刻，除了父以外，誰也不知道，連天上的天使和子，都不知道。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949280"/>
            <a:ext cx="16568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常年期第三十三主日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14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辨認時代的徵兆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達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12:1-3;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希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10:11-14,18;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13:24-32)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9898</TotalTime>
  <Words>1939</Words>
  <Application>Microsoft Office PowerPoint</Application>
  <PresentationFormat>如螢幕大小 (4:3)</PresentationFormat>
  <Paragraphs>129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Calibri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738</cp:revision>
  <dcterms:created xsi:type="dcterms:W3CDTF">2006-09-26T01:05:23Z</dcterms:created>
  <dcterms:modified xsi:type="dcterms:W3CDTF">2021-11-08T06:50:58Z</dcterms:modified>
</cp:coreProperties>
</file>