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8836" r:id="rId2"/>
  </p:sldMasterIdLst>
  <p:notesMasterIdLst>
    <p:notesMasterId r:id="rId29"/>
  </p:notesMasterIdLst>
  <p:handoutMasterIdLst>
    <p:handoutMasterId r:id="rId30"/>
  </p:handoutMasterIdLst>
  <p:sldIdLst>
    <p:sldId id="1270" r:id="rId3"/>
    <p:sldId id="1051" r:id="rId4"/>
    <p:sldId id="1265" r:id="rId5"/>
    <p:sldId id="1053" r:id="rId6"/>
    <p:sldId id="1266" r:id="rId7"/>
    <p:sldId id="1054" r:id="rId8"/>
    <p:sldId id="1268" r:id="rId9"/>
    <p:sldId id="1276" r:id="rId10"/>
    <p:sldId id="930" r:id="rId11"/>
    <p:sldId id="1277" r:id="rId12"/>
    <p:sldId id="1278" r:id="rId13"/>
    <p:sldId id="1279" r:id="rId14"/>
    <p:sldId id="1280" r:id="rId15"/>
    <p:sldId id="1281" r:id="rId16"/>
    <p:sldId id="1282" r:id="rId17"/>
    <p:sldId id="1283" r:id="rId18"/>
    <p:sldId id="1284" r:id="rId19"/>
    <p:sldId id="1291" r:id="rId20"/>
    <p:sldId id="1285" r:id="rId21"/>
    <p:sldId id="1286" r:id="rId22"/>
    <p:sldId id="1287" r:id="rId23"/>
    <p:sldId id="1292" r:id="rId24"/>
    <p:sldId id="1293" r:id="rId25"/>
    <p:sldId id="1294" r:id="rId26"/>
    <p:sldId id="1288" r:id="rId27"/>
    <p:sldId id="1045" r:id="rId28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  <a:srgbClr val="9900CC"/>
    <a:srgbClr val="5A2781"/>
    <a:srgbClr val="FF99FF"/>
    <a:srgbClr val="00CC00"/>
    <a:srgbClr val="99FF99"/>
    <a:srgbClr val="FFCCFF"/>
    <a:srgbClr val="33CC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7241" autoAdjust="0"/>
    <p:restoredTop sz="94690" autoAdjust="0"/>
  </p:normalViewPr>
  <p:slideViewPr>
    <p:cSldViewPr>
      <p:cViewPr varScale="1">
        <p:scale>
          <a:sx n="82" d="100"/>
          <a:sy n="82" d="100"/>
        </p:scale>
        <p:origin x="140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20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4CF16FE-621D-4C41-95A6-B8434BBBF70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4764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03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5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0BA08EA-6B24-4DB7-8D8E-81CA46BD8E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493072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1D6AE-033B-4B77-93E7-9B742F30FEF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81628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FE277-1F09-4785-BBAE-FC2F51A647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0331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A252C-8FBD-40BC-BE8E-B42EC7472A3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68646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74EBD-220F-47D8-8500-7C9E2063FB4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93082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0E7F3-594E-431A-934E-DAED303BC61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563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CA772-E495-4BA9-ABC1-9BB5D5EDCA4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450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95542-F898-48F4-A21A-A80883BB252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810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7A249-DD10-426B-9B14-6EACD1FF16C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1214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237EE-1CE0-45D0-9087-5172E5E08F67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3327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AB98-89D1-4293-8288-C0841480BABB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0016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2F6D8-0604-4E53-B2F1-2A37DFAA1D1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26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43C04-3D43-44C5-A649-BC3946C452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825938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E3E24-48B9-4D2C-ACC3-D70F17E10ED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4407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7A85E-BB8E-4335-9EEC-1BCBD0CFB41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3383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2DB86-11B9-48DF-8BA9-F79E7D13D08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796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0BB5D-09E1-4D96-80A6-8E8A197FA4AA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013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01196-7CDA-4AFF-B758-E55931CE50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3204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7DE8F-AD6F-4718-9C85-23A678F9970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03142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1B19D-3FCF-4FED-B254-A839F31A097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51281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F1193-6C84-4745-AFA5-434AC79F90B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04720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34DE4-85CF-4E0F-AE43-3B6C72E4095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36371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E28BD-9797-463A-889B-5F4B55A5644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8691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DD29D-2D88-4D01-A7A3-9F6AFCC8DC9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57240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F0749BE-B339-4FE8-B073-44BF61A98E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690" r:id="rId1"/>
    <p:sldLayoutId id="2147488691" r:id="rId2"/>
    <p:sldLayoutId id="2147488692" r:id="rId3"/>
    <p:sldLayoutId id="2147488693" r:id="rId4"/>
    <p:sldLayoutId id="2147488694" r:id="rId5"/>
    <p:sldLayoutId id="2147488695" r:id="rId6"/>
    <p:sldLayoutId id="2147488696" r:id="rId7"/>
    <p:sldLayoutId id="2147488697" r:id="rId8"/>
    <p:sldLayoutId id="2147488698" r:id="rId9"/>
    <p:sldLayoutId id="2147488699" r:id="rId10"/>
    <p:sldLayoutId id="2147488700" r:id="rId11"/>
    <p:sldLayoutId id="214748870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charset="-120"/>
              </a:defRPr>
            </a:lvl1pPr>
          </a:lstStyle>
          <a:p>
            <a:pPr eaLnBrk="1" hangingPunct="1"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51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charset="-120"/>
              </a:defRPr>
            </a:lvl1pPr>
          </a:lstStyle>
          <a:p>
            <a:pPr eaLnBrk="1" hangingPunct="1"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516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charset="-120"/>
              </a:defRPr>
            </a:lvl1pPr>
          </a:lstStyle>
          <a:p>
            <a:pPr eaLnBrk="1" hangingPunct="1">
              <a:defRPr/>
            </a:pPr>
            <a:fld id="{D477CC02-DBB9-4AE4-B28C-339F9F6F7922}" type="slidenum">
              <a:rPr lang="en-US" altLang="zh-TW">
                <a:solidFill>
                  <a:srgbClr val="000000"/>
                </a:solidFill>
              </a:rPr>
              <a:pPr eaLnBrk="1" hangingPunct="1"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77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837" r:id="rId1"/>
    <p:sldLayoutId id="2147488838" r:id="rId2"/>
    <p:sldLayoutId id="2147488839" r:id="rId3"/>
    <p:sldLayoutId id="2147488840" r:id="rId4"/>
    <p:sldLayoutId id="2147488841" r:id="rId5"/>
    <p:sldLayoutId id="2147488842" r:id="rId6"/>
    <p:sldLayoutId id="2147488843" r:id="rId7"/>
    <p:sldLayoutId id="2147488844" r:id="rId8"/>
    <p:sldLayoutId id="2147488845" r:id="rId9"/>
    <p:sldLayoutId id="2147488846" r:id="rId10"/>
    <p:sldLayoutId id="214748884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EF258E74-B3D2-41ED-985A-4765EB5C1F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524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itchFamily="49" charset="-120"/>
              </a:rPr>
              <a:t>常年期第三十三主日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2021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11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28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54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感 恩 祭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lnSpc>
                <a:spcPts val="4000"/>
              </a:lnSpc>
              <a:spcBef>
                <a:spcPts val="3600"/>
              </a:spcBef>
              <a:spcAft>
                <a:spcPts val="3600"/>
              </a:spcAft>
              <a:buNone/>
            </a:pPr>
            <a:r>
              <a:rPr lang="zh-TW" altLang="en-US" sz="6000" dirty="0">
                <a:solidFill>
                  <a:schemeClr val="bg1"/>
                </a:solidFill>
                <a:ea typeface="華康儷中黑" pitchFamily="49" charset="-120"/>
              </a:rPr>
              <a:t>辨認時代的徵兆</a:t>
            </a:r>
            <a:endParaRPr lang="en-US" altLang="zh-TW" sz="60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4000" dirty="0">
                <a:solidFill>
                  <a:srgbClr val="00FF00"/>
                </a:solidFill>
                <a:ea typeface="華康粗黑體" panose="020B0709000000000000" pitchFamily="49" charset="-120"/>
              </a:rPr>
              <a:t>感恩</a:t>
            </a:r>
            <a:r>
              <a:rPr lang="zh-TW" altLang="en-US" dirty="0">
                <a:solidFill>
                  <a:srgbClr val="FFFFFF"/>
                </a:solidFill>
                <a:ea typeface="華康粗黑體" panose="020B0709000000000000" pitchFamily="49" charset="-120"/>
              </a:rPr>
              <a:t>是基督徒生命的</a:t>
            </a:r>
            <a:r>
              <a:rPr lang="zh-TW" altLang="en-US" sz="3600" dirty="0">
                <a:solidFill>
                  <a:srgbClr val="FFFF00"/>
                </a:solidFill>
                <a:ea typeface="華康粗黑體" panose="020B0709000000000000" pitchFamily="49" charset="-120"/>
              </a:rPr>
              <a:t>基本心態</a:t>
            </a:r>
            <a:endParaRPr lang="zh-TW" altLang="en-US" sz="3600" dirty="0">
              <a:solidFill>
                <a:srgbClr val="FFFFFF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dirty="0">
                <a:solidFill>
                  <a:schemeClr val="bg1"/>
                </a:solidFill>
                <a:ea typeface="華康粗黑體" panose="020B0709000000000000" pitchFamily="49" charset="-120"/>
              </a:rPr>
              <a:t>我們要：</a:t>
            </a:r>
            <a:r>
              <a:rPr lang="zh-TW" altLang="en-US" dirty="0">
                <a:solidFill>
                  <a:srgbClr val="FFFF00"/>
                </a:solidFill>
                <a:ea typeface="華康粗黑體" panose="020B0709000000000000" pitchFamily="49" charset="-120"/>
              </a:rPr>
              <a:t>常常喜樂</a:t>
            </a:r>
            <a:r>
              <a:rPr lang="en-US" altLang="zh-TW" dirty="0">
                <a:solidFill>
                  <a:schemeClr val="bg1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dirty="0">
                <a:solidFill>
                  <a:schemeClr val="bg1"/>
                </a:solidFill>
                <a:ea typeface="華康粗黑體" panose="020B0709000000000000" pitchFamily="49" charset="-120"/>
              </a:rPr>
              <a:t>沒有一分鐘不快樂</a:t>
            </a:r>
            <a:endParaRPr lang="en-US" altLang="zh-TW" dirty="0">
              <a:solidFill>
                <a:schemeClr val="bg1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dirty="0">
                <a:solidFill>
                  <a:srgbClr val="FFFF00"/>
                </a:solidFill>
                <a:ea typeface="華康粗黑體" panose="020B0709000000000000" pitchFamily="49" charset="-120"/>
              </a:rPr>
              <a:t>事事感恩</a:t>
            </a:r>
            <a:r>
              <a:rPr lang="en-US" altLang="zh-TW" dirty="0">
                <a:solidFill>
                  <a:schemeClr val="bg1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dirty="0">
                <a:solidFill>
                  <a:schemeClr val="bg1"/>
                </a:solidFill>
                <a:ea typeface="華康粗黑體" panose="020B0709000000000000" pitchFamily="49" charset="-120"/>
              </a:rPr>
              <a:t>沒有任何一件事不感恩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9C2E711-18C9-4B71-8DAA-6294F0A39A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9392"/>
            <a:ext cx="9144000" cy="6858000"/>
          </a:xfrm>
        </p:spPr>
        <p:txBody>
          <a:bodyPr/>
          <a:lstStyle/>
          <a:p>
            <a:pPr marL="360000" indent="-457200" algn="l">
              <a:lnSpc>
                <a:spcPts val="4400"/>
              </a:lnSpc>
              <a:spcBef>
                <a:spcPts val="600"/>
              </a:spcBef>
            </a:pPr>
            <a:r>
              <a:rPr lang="zh-TW" altLang="en-US" sz="37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賢明之士</a:t>
            </a:r>
            <a:r>
              <a:rPr lang="en-US" altLang="zh-TW" sz="37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要發光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有如穹蒼的光輝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那些引導許多人歸於正義的人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要永遠發光</a:t>
            </a:r>
            <a:r>
              <a:rPr lang="en-US" altLang="zh-TW" sz="37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如同星辰</a:t>
            </a:r>
            <a:r>
              <a:rPr lang="en-US" altLang="zh-TW" sz="37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lnSpc>
                <a:spcPts val="4400"/>
              </a:lnSpc>
              <a:spcBef>
                <a:spcPts val="600"/>
              </a:spcBef>
            </a:pP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基督只奉獻了</a:t>
            </a:r>
            <a:r>
              <a:rPr lang="zh-TW" altLang="en-US" sz="37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一次贖罪的犧牲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以後便永遠坐在天主右邊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他只藉</a:t>
            </a:r>
            <a:r>
              <a:rPr lang="zh-TW" altLang="en-US" sz="37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一次奉獻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就永遠使被聖化的人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得以成全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如果這些罪已經赦了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也就不再需要贖罪的祭獻了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lnSpc>
                <a:spcPts val="4400"/>
              </a:lnSpc>
              <a:spcBef>
                <a:spcPts val="600"/>
              </a:spcBef>
            </a:pP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幾時它的枝條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已經發芽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生出嫩葉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你們就知道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夏天近了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至於那日子或那時刻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除了父以外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誰</a:t>
            </a:r>
            <a:r>
              <a:rPr lang="zh-TW" altLang="en-US" sz="37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也不知道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連天上的天使和子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都不知道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endParaRPr lang="zh-TW" altLang="en-US" sz="3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275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9C2E711-18C9-4B71-8DAA-6294F0A39A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360000" indent="-457200" algn="l"/>
            <a:endParaRPr lang="en-US" altLang="zh-TW" sz="8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>
              <a:spcBef>
                <a:spcPts val="600"/>
              </a:spcBef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賢明之士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要發光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有如穹蒼的光輝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那些引導許多人歸於正義的人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要永遠發光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如同星辰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spcBef>
                <a:spcPts val="600"/>
              </a:spcBef>
            </a:pPr>
            <a:r>
              <a:rPr lang="zh-CN" altLang="en-US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古人認</a:t>
            </a:r>
            <a:r>
              <a:rPr lang="zh-TW" altLang="en-US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為</a:t>
            </a:r>
            <a:r>
              <a:rPr lang="en-US" altLang="zh-CN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,</a:t>
            </a:r>
            <a:r>
              <a:rPr lang="zh-CN" altLang="en-US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人間有些人是天上</a:t>
            </a:r>
            <a:r>
              <a:rPr lang="zh-CN" altLang="en-US" sz="3600" b="0" i="0" dirty="0">
                <a:solidFill>
                  <a:srgbClr val="FFFF00"/>
                </a:solidFill>
                <a:effectLst/>
                <a:ea typeface="華康儷中黑" panose="020B0509000000000000" pitchFamily="49" charset="-120"/>
              </a:rPr>
              <a:t>星宿下凡</a:t>
            </a:r>
            <a:r>
              <a:rPr lang="en-US" altLang="zh-CN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.</a:t>
            </a:r>
            <a:r>
              <a:rPr lang="zh-CN" altLang="en-US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比如</a:t>
            </a:r>
            <a:r>
              <a:rPr lang="en-US" altLang="zh-CN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,</a:t>
            </a:r>
            <a:r>
              <a:rPr lang="zh-CN" altLang="en-US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梁山</a:t>
            </a:r>
            <a:r>
              <a:rPr lang="en-US" altLang="zh-CN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108</a:t>
            </a:r>
            <a:r>
              <a:rPr lang="zh-CN" altLang="en-US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好漢是</a:t>
            </a:r>
            <a:r>
              <a:rPr lang="en-US" altLang="zh-CN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36</a:t>
            </a:r>
            <a:r>
              <a:rPr lang="zh-CN" altLang="en-US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天罡星</a:t>
            </a:r>
            <a:r>
              <a:rPr lang="en-US" altLang="zh-CN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,</a:t>
            </a:r>
            <a:r>
              <a:rPr lang="zh-TW" altLang="en-US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加</a:t>
            </a:r>
            <a:r>
              <a:rPr lang="en-US" altLang="zh-CN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72</a:t>
            </a:r>
            <a:r>
              <a:rPr lang="zh-CN" altLang="en-US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地煞星</a:t>
            </a:r>
            <a:r>
              <a:rPr lang="en-US" altLang="zh-CN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.</a:t>
            </a:r>
          </a:p>
          <a:p>
            <a:pPr marL="360000" indent="-457200" algn="l">
              <a:spcBef>
                <a:spcPts val="600"/>
              </a:spcBef>
            </a:pPr>
            <a:r>
              <a:rPr lang="zh-TW" altLang="en-US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正氣歌</a:t>
            </a:r>
            <a:r>
              <a:rPr lang="en-US" altLang="zh-TW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:</a:t>
            </a:r>
            <a:r>
              <a:rPr lang="zh-TW" altLang="en-US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「</a:t>
            </a:r>
            <a:r>
              <a:rPr lang="zh-CN" altLang="en-US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天地有正氣</a:t>
            </a:r>
            <a:r>
              <a:rPr lang="en-US" altLang="zh-CN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,</a:t>
            </a:r>
            <a:r>
              <a:rPr lang="zh-CN" altLang="en-US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 下則</a:t>
            </a:r>
            <a:r>
              <a:rPr lang="zh-TW" altLang="en-US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為</a:t>
            </a:r>
            <a:r>
              <a:rPr lang="zh-CN" altLang="en-US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河岳</a:t>
            </a:r>
            <a:r>
              <a:rPr lang="en-US" altLang="zh-CN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,</a:t>
            </a:r>
            <a:r>
              <a:rPr lang="zh-CN" altLang="en-US" sz="3600" b="0" i="0" dirty="0">
                <a:solidFill>
                  <a:srgbClr val="FFFF00"/>
                </a:solidFill>
                <a:effectLst/>
                <a:ea typeface="華康儷中黑" panose="020B0509000000000000" pitchFamily="49" charset="-120"/>
              </a:rPr>
              <a:t>上則</a:t>
            </a:r>
            <a:r>
              <a:rPr lang="zh-TW" altLang="en-US" sz="3600" b="0" i="0" dirty="0">
                <a:solidFill>
                  <a:srgbClr val="FFFF00"/>
                </a:solidFill>
                <a:effectLst/>
                <a:ea typeface="華康儷中黑" panose="020B0509000000000000" pitchFamily="49" charset="-120"/>
              </a:rPr>
              <a:t>為</a:t>
            </a:r>
            <a:r>
              <a:rPr lang="zh-CN" altLang="en-US" sz="3600" b="0" i="0" dirty="0">
                <a:solidFill>
                  <a:srgbClr val="FFFF00"/>
                </a:solidFill>
                <a:effectLst/>
                <a:ea typeface="華康儷中黑" panose="020B0509000000000000" pitchFamily="49" charset="-120"/>
              </a:rPr>
              <a:t>日星</a:t>
            </a:r>
            <a:r>
              <a:rPr lang="en-US" altLang="zh-CN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.</a:t>
            </a:r>
            <a:r>
              <a:rPr lang="zh-CN" altLang="en-US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是氣所磅</a:t>
            </a:r>
            <a:r>
              <a:rPr lang="zh-TW" altLang="en-US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礡</a:t>
            </a:r>
            <a:r>
              <a:rPr lang="en-US" altLang="zh-CN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,</a:t>
            </a:r>
            <a:r>
              <a:rPr lang="zh-CN" altLang="en-US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凜烈萬古存</a:t>
            </a:r>
            <a:r>
              <a:rPr lang="en-US" altLang="zh-CN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;</a:t>
            </a:r>
            <a:r>
              <a:rPr lang="zh-CN" altLang="en-US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當其</a:t>
            </a:r>
            <a:r>
              <a:rPr lang="zh-CN" altLang="en-US" sz="3600" b="0" i="0" dirty="0">
                <a:solidFill>
                  <a:srgbClr val="FFFF00"/>
                </a:solidFill>
                <a:effectLst/>
                <a:ea typeface="華康儷中黑" panose="020B0509000000000000" pitchFamily="49" charset="-120"/>
              </a:rPr>
              <a:t>貫日月</a:t>
            </a:r>
            <a:r>
              <a:rPr lang="en-US" altLang="zh-CN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...</a:t>
            </a:r>
            <a:r>
              <a:rPr lang="zh-TW" altLang="en-US" sz="3600" b="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」</a:t>
            </a:r>
            <a:endParaRPr lang="en-US" altLang="zh-CN" sz="3600" b="0" i="0" dirty="0">
              <a:solidFill>
                <a:schemeClr val="bg1"/>
              </a:solidFill>
              <a:effectLst/>
              <a:ea typeface="華康儷中黑" panose="020B0509000000000000" pitchFamily="49" charset="-120"/>
            </a:endParaRPr>
          </a:p>
          <a:p>
            <a:pPr marL="360000" indent="-457200" algn="l">
              <a:spcBef>
                <a:spcPts val="600"/>
              </a:spcBef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韓文公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「不待生而存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不隨死而亡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在天為星辰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在地為河嶽」</a:t>
            </a:r>
            <a:endParaRPr lang="en-US" altLang="zh-TW" sz="36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>
              <a:spcBef>
                <a:spcPts val="600"/>
              </a:spcBef>
            </a:pPr>
            <a:r>
              <a:rPr lang="zh-TW" altLang="en-US" sz="3600" dirty="0"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達尼爾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我喜歡一個充滿靈氣的世界！</a:t>
            </a:r>
            <a:endParaRPr lang="en-US" altLang="zh-TW" sz="3600" dirty="0">
              <a:solidFill>
                <a:srgbClr val="FF0000"/>
              </a:solidFill>
              <a:highlight>
                <a:srgbClr val="FFFF00"/>
              </a:highlight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54458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9C2E711-18C9-4B71-8DAA-6294F0A39A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360000" indent="-457200" algn="l"/>
            <a:endParaRPr lang="en-US" altLang="zh-TW" sz="8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>
              <a:spcBef>
                <a:spcPts val="600"/>
              </a:spcBef>
            </a:pP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基督只奉獻了</a:t>
            </a:r>
            <a:r>
              <a:rPr lang="zh-TW" altLang="en-US" sz="37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一次贖罪的犧牲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以後便永遠坐在天主右邊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他只藉</a:t>
            </a:r>
            <a:r>
              <a:rPr lang="zh-TW" altLang="en-US" sz="37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一次奉獻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就永遠使被聖化的人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得以成全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如果這些罪已經赦了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也就不再需要贖罪的祭獻了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spcBef>
                <a:spcPts val="600"/>
              </a:spcBef>
            </a:pPr>
            <a:r>
              <a:rPr lang="zh-TW" altLang="en-US" sz="3700" dirty="0">
                <a:solidFill>
                  <a:srgbClr val="0000FF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一次！有一種一次是</a:t>
            </a:r>
            <a:r>
              <a:rPr lang="zh-TW" altLang="en-US" sz="37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永恆的「一次」</a:t>
            </a:r>
            <a:br>
              <a:rPr lang="en-US" altLang="zh-TW" sz="37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一言既出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一諾千金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一念天堂一念地獄</a:t>
            </a:r>
            <a:endParaRPr lang="en-US" altLang="zh-TW" sz="37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>
              <a:spcBef>
                <a:spcPts val="600"/>
              </a:spcBef>
            </a:pP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一次的</a:t>
            </a:r>
            <a:r>
              <a:rPr lang="zh-TW" altLang="en-US" sz="37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許諾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終身相守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一次的</a:t>
            </a:r>
            <a:r>
              <a:rPr lang="zh-TW" altLang="en-US" sz="37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永願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終身侍奉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700" dirty="0">
                <a:solidFill>
                  <a:srgbClr val="0000FF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一次的</a:t>
            </a:r>
            <a:r>
              <a:rPr lang="zh-TW" altLang="en-US" sz="37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定志</a:t>
            </a:r>
            <a:r>
              <a:rPr lang="en-US" altLang="zh-TW" sz="3700" dirty="0">
                <a:solidFill>
                  <a:srgbClr val="0000FF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rgbClr val="0000FF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成聖成賢</a:t>
            </a:r>
            <a:r>
              <a:rPr lang="en-US" altLang="zh-TW" sz="3700" dirty="0">
                <a:solidFill>
                  <a:srgbClr val="0000FF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rgbClr val="0000FF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地鹽世光</a:t>
            </a:r>
            <a:r>
              <a:rPr lang="en-US" altLang="zh-TW" sz="3700" dirty="0">
                <a:solidFill>
                  <a:srgbClr val="0000FF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……</a:t>
            </a:r>
          </a:p>
          <a:p>
            <a:pPr marL="360000" indent="-457200" algn="l">
              <a:spcBef>
                <a:spcPts val="600"/>
              </a:spcBef>
            </a:pP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基督一次的犧牲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一次的奉獻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b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zh-TW" altLang="en-US" sz="37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永遠的救贖</a:t>
            </a:r>
            <a:r>
              <a:rPr lang="en-US" altLang="zh-TW" sz="37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全人的救贖</a:t>
            </a:r>
            <a:r>
              <a:rPr lang="en-US" altLang="zh-TW" sz="37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天地的重生！</a:t>
            </a:r>
            <a:endParaRPr lang="en-US" altLang="zh-TW" sz="3700" dirty="0">
              <a:solidFill>
                <a:srgbClr val="FF0000"/>
              </a:solidFill>
              <a:highlight>
                <a:srgbClr val="FFFF00"/>
              </a:highlight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84109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9C2E711-18C9-4B71-8DAA-6294F0A39A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9392"/>
            <a:ext cx="9144000" cy="6858000"/>
          </a:xfrm>
        </p:spPr>
        <p:txBody>
          <a:bodyPr/>
          <a:lstStyle/>
          <a:p>
            <a:pPr marL="360000" indent="-457200" algn="l">
              <a:lnSpc>
                <a:spcPts val="4500"/>
              </a:lnSpc>
              <a:spcBef>
                <a:spcPts val="600"/>
              </a:spcBef>
            </a:pP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幾時它的枝條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已經發芽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生出嫩葉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你們就知道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夏天近了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至於那日子或那時刻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除了父以外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誰</a:t>
            </a:r>
            <a:r>
              <a:rPr lang="zh-TW" altLang="en-US" sz="37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也不知道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連天上的天使和子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都不知道</a:t>
            </a:r>
            <a:r>
              <a:rPr lang="en-US" altLang="zh-TW" sz="37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lnSpc>
                <a:spcPts val="4500"/>
              </a:lnSpc>
              <a:spcBef>
                <a:spcPts val="600"/>
              </a:spcBef>
            </a:pPr>
            <a:r>
              <a:rPr lang="zh-TW" altLang="en-US" sz="4000" dirty="0">
                <a:solidFill>
                  <a:schemeClr val="bg1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激湍之下必有深潭</a:t>
            </a:r>
            <a:r>
              <a:rPr lang="en-US" altLang="zh-TW" sz="4000" dirty="0">
                <a:solidFill>
                  <a:schemeClr val="bg1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高邱之下必有浚谷</a:t>
            </a:r>
            <a:r>
              <a:rPr lang="en-US" altLang="zh-TW" sz="4000" dirty="0">
                <a:solidFill>
                  <a:schemeClr val="bg1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君侯亦知之矣</a:t>
            </a:r>
            <a:r>
              <a:rPr lang="en-US" altLang="zh-TW" sz="4000" dirty="0">
                <a:solidFill>
                  <a:schemeClr val="bg1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何以卜為？</a:t>
            </a:r>
            <a:r>
              <a:rPr lang="en-US" altLang="zh-TW" sz="2000" dirty="0">
                <a:solidFill>
                  <a:schemeClr val="bg1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(</a:t>
            </a:r>
            <a:r>
              <a:rPr lang="zh-TW" altLang="en-US" sz="2000" dirty="0">
                <a:solidFill>
                  <a:schemeClr val="bg1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劉基</a:t>
            </a:r>
            <a:r>
              <a:rPr lang="en-US" altLang="zh-TW" sz="2000" dirty="0">
                <a:solidFill>
                  <a:schemeClr val="bg1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:</a:t>
            </a:r>
            <a:r>
              <a:rPr lang="zh-TW" altLang="en-US" sz="2000" dirty="0">
                <a:solidFill>
                  <a:schemeClr val="bg1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司馬季主論卜</a:t>
            </a:r>
            <a:r>
              <a:rPr lang="en-US" altLang="zh-TW" sz="2000" dirty="0">
                <a:solidFill>
                  <a:schemeClr val="bg1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)</a:t>
            </a:r>
          </a:p>
          <a:p>
            <a:pPr marL="360000" indent="-457200" algn="l">
              <a:lnSpc>
                <a:spcPts val="4500"/>
              </a:lnSpc>
              <a:spcBef>
                <a:spcPts val="600"/>
              </a:spcBef>
            </a:pPr>
            <a:r>
              <a:rPr lang="zh-TW" altLang="en-US" sz="4000" dirty="0">
                <a:solidFill>
                  <a:schemeClr val="bg1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辨認時代徵兆</a:t>
            </a:r>
            <a:r>
              <a:rPr lang="en-US" altLang="zh-TW" sz="4000" dirty="0">
                <a:solidFill>
                  <a:schemeClr val="bg1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solidFill>
                  <a:srgbClr val="FFFF00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無神</a:t>
            </a:r>
            <a:r>
              <a:rPr lang="en-US" altLang="zh-TW" sz="4000" dirty="0">
                <a:solidFill>
                  <a:schemeClr val="bg1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/</a:t>
            </a:r>
            <a:r>
              <a:rPr lang="zh-TW" altLang="en-US" sz="4000" dirty="0">
                <a:solidFill>
                  <a:srgbClr val="FFFF00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個人主義</a:t>
            </a:r>
            <a:r>
              <a:rPr lang="en-US" altLang="zh-TW" sz="2800" dirty="0">
                <a:solidFill>
                  <a:schemeClr val="bg1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(</a:t>
            </a:r>
            <a:r>
              <a:rPr lang="zh-TW" altLang="en-US" sz="2800" dirty="0">
                <a:solidFill>
                  <a:schemeClr val="bg1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自我中心</a:t>
            </a:r>
            <a:r>
              <a:rPr lang="en-US" altLang="zh-TW" sz="2800" dirty="0">
                <a:solidFill>
                  <a:schemeClr val="bg1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)</a:t>
            </a:r>
            <a:endParaRPr lang="en-US" altLang="zh-TW" sz="28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sym typeface="Wingdings" panose="05000000000000000000" pitchFamily="2" charset="2"/>
            </a:endParaRPr>
          </a:p>
          <a:p>
            <a:pPr marL="360000" indent="-457200" algn="l">
              <a:lnSpc>
                <a:spcPts val="4500"/>
              </a:lnSpc>
              <a:spcBef>
                <a:spcPts val="600"/>
              </a:spcBef>
            </a:pPr>
            <a:r>
              <a:rPr lang="en-US" altLang="zh-TW" sz="4000" dirty="0">
                <a:solidFill>
                  <a:schemeClr val="bg1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  <a:sym typeface="Wingdings" panose="05000000000000000000" pitchFamily="2" charset="2"/>
              </a:rPr>
              <a:t>  (</a:t>
            </a:r>
            <a:r>
              <a:rPr lang="zh-TW" altLang="en-US" sz="4000" dirty="0">
                <a:solidFill>
                  <a:schemeClr val="bg1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  <a:sym typeface="Wingdings" panose="05000000000000000000" pitchFamily="2" charset="2"/>
              </a:rPr>
              <a:t>宏觀≠自私</a:t>
            </a:r>
            <a:r>
              <a:rPr lang="en-US" altLang="zh-TW" sz="4000" dirty="0">
                <a:solidFill>
                  <a:schemeClr val="bg1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solidFill>
                  <a:schemeClr val="bg1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  <a:sym typeface="Wingdings" panose="05000000000000000000" pitchFamily="2" charset="2"/>
              </a:rPr>
              <a:t>共利</a:t>
            </a:r>
            <a:r>
              <a:rPr lang="en-US" altLang="zh-TW" sz="4000" dirty="0">
                <a:solidFill>
                  <a:schemeClr val="bg1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  <a:sym typeface="Wingdings" panose="05000000000000000000" pitchFamily="2" charset="2"/>
              </a:rPr>
              <a:t>)</a:t>
            </a:r>
          </a:p>
          <a:p>
            <a:pPr marL="360000" indent="-457200" algn="l">
              <a:lnSpc>
                <a:spcPts val="4500"/>
              </a:lnSpc>
              <a:spcBef>
                <a:spcPts val="600"/>
              </a:spcBef>
            </a:pPr>
            <a:r>
              <a:rPr lang="zh-TW" altLang="en-US" sz="40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sym typeface="Wingdings" panose="05000000000000000000" pitchFamily="2" charset="2"/>
              </a:rPr>
              <a:t>方法</a:t>
            </a:r>
            <a:r>
              <a:rPr lang="en-US" altLang="zh-TW" sz="40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sym typeface="Wingdings" panose="05000000000000000000" pitchFamily="2" charset="2"/>
              </a:rPr>
              <a:t>: </a:t>
            </a:r>
            <a:r>
              <a:rPr lang="zh-TW" altLang="en-US" sz="40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sym typeface="Wingdings" panose="05000000000000000000" pitchFamily="2" charset="2"/>
              </a:rPr>
              <a:t>深</a:t>
            </a:r>
            <a:r>
              <a:rPr lang="zh-TW" altLang="en-US" sz="2800" dirty="0">
                <a:solidFill>
                  <a:srgbClr val="0000FF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sym typeface="Wingdings" panose="05000000000000000000" pitchFamily="2" charset="2"/>
              </a:rPr>
              <a:t>冰山</a:t>
            </a:r>
            <a:r>
              <a:rPr lang="en-US" altLang="zh-TW" sz="40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sym typeface="Wingdings" panose="05000000000000000000" pitchFamily="2" charset="2"/>
              </a:rPr>
              <a:t>通</a:t>
            </a:r>
            <a:r>
              <a:rPr lang="zh-TW" altLang="en-US" sz="2800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sym typeface="Wingdings" panose="05000000000000000000" pitchFamily="2" charset="2"/>
              </a:rPr>
              <a:t>一葉</a:t>
            </a:r>
            <a:r>
              <a:rPr lang="en-US" altLang="zh-TW" sz="40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sym typeface="Wingdings" panose="05000000000000000000" pitchFamily="2" charset="2"/>
              </a:rPr>
              <a:t>廣</a:t>
            </a:r>
            <a:r>
              <a:rPr lang="zh-TW" altLang="en-US" sz="2800" dirty="0">
                <a:solidFill>
                  <a:srgbClr val="0000FF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sym typeface="Wingdings" panose="05000000000000000000" pitchFamily="2" charset="2"/>
              </a:rPr>
              <a:t>宏觀</a:t>
            </a:r>
            <a:r>
              <a:rPr lang="en-US" altLang="zh-TW" sz="40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sym typeface="Wingdings" panose="05000000000000000000" pitchFamily="2" charset="2"/>
              </a:rPr>
              <a:t>遠</a:t>
            </a:r>
            <a:r>
              <a:rPr lang="zh-TW" altLang="en-US" sz="2800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sym typeface="Wingdings" panose="05000000000000000000" pitchFamily="2" charset="2"/>
              </a:rPr>
              <a:t>因果</a:t>
            </a:r>
            <a:r>
              <a:rPr lang="en-US" altLang="zh-TW" sz="40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sym typeface="Wingdings" panose="05000000000000000000" pitchFamily="2" charset="2"/>
              </a:rPr>
              <a:t>透</a:t>
            </a:r>
            <a:r>
              <a:rPr lang="zh-TW" altLang="en-US" sz="2800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sym typeface="Wingdings" panose="05000000000000000000" pitchFamily="2" charset="2"/>
              </a:rPr>
              <a:t>潛藏</a:t>
            </a:r>
            <a:r>
              <a:rPr lang="zh-TW" altLang="en-US" sz="40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sym typeface="Wingdings" panose="05000000000000000000" pitchFamily="2" charset="2"/>
              </a:rPr>
              <a:t> </a:t>
            </a:r>
            <a:endParaRPr lang="en-US" altLang="zh-TW" sz="4000" dirty="0">
              <a:solidFill>
                <a:srgbClr val="FF0000"/>
              </a:solidFill>
              <a:effectLst/>
              <a:highlight>
                <a:srgbClr val="FFFF00"/>
              </a:highlight>
              <a:latin typeface="華康儷中黑" panose="020B0509000000000000" pitchFamily="49" charset="-120"/>
              <a:ea typeface="華康儷中黑" panose="020B0509000000000000" pitchFamily="49" charset="-120"/>
              <a:sym typeface="Wingdings" panose="05000000000000000000" pitchFamily="2" charset="2"/>
            </a:endParaRPr>
          </a:p>
          <a:p>
            <a:pPr marL="360000" indent="-457200" algn="l">
              <a:lnSpc>
                <a:spcPts val="4500"/>
              </a:lnSpc>
              <a:spcBef>
                <a:spcPts val="600"/>
              </a:spcBef>
            </a:pPr>
            <a:r>
              <a:rPr lang="zh-TW" altLang="en-US" sz="4000" dirty="0">
                <a:solidFill>
                  <a:schemeClr val="bg1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  <a:sym typeface="Wingdings" panose="05000000000000000000" pitchFamily="2" charset="2"/>
              </a:rPr>
              <a:t>知道未來？我不希罕</a:t>
            </a:r>
            <a:endParaRPr lang="zh-TW" altLang="en-US" sz="4000" dirty="0">
              <a:solidFill>
                <a:schemeClr val="bg1"/>
              </a:solidFill>
              <a:effectLst/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80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7DC3393-B132-4C09-8A47-9D9D66C51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72008"/>
            <a:ext cx="9144000" cy="6741368"/>
          </a:xfrm>
        </p:spPr>
        <p:txBody>
          <a:bodyPr/>
          <a:lstStyle/>
          <a:p>
            <a:pPr>
              <a:lnSpc>
                <a:spcPts val="50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zh-TW" sz="4400" dirty="0">
                <a:effectLst/>
                <a:ea typeface="華康儷中黑" panose="020B0509000000000000" pitchFamily="49" charset="-120"/>
              </a:rPr>
              <a:t>賢明之士要</a:t>
            </a:r>
            <a:r>
              <a:rPr lang="zh-TW" altLang="zh-TW" sz="44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發光</a:t>
            </a:r>
            <a:r>
              <a:rPr lang="zh-TW" altLang="zh-TW" sz="4400" dirty="0">
                <a:effectLst/>
                <a:ea typeface="華康儷中黑" panose="020B0509000000000000" pitchFamily="49" charset="-120"/>
              </a:rPr>
              <a:t>有如穹蒼的光輝;那些引導多人歸於正義的人,要永遠發光</a:t>
            </a:r>
            <a:r>
              <a:rPr lang="zh-TW" altLang="zh-TW" sz="44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如同星辰</a:t>
            </a:r>
            <a:r>
              <a:rPr lang="zh-TW" altLang="zh-TW" dirty="0">
                <a:effectLst/>
                <a:ea typeface="華康儷中黑" panose="020B0509000000000000" pitchFamily="49" charset="-120"/>
              </a:rPr>
              <a:t>(達12:3)</a:t>
            </a:r>
            <a:r>
              <a:rPr lang="zh-TW" altLang="zh-TW" sz="4400" dirty="0">
                <a:effectLst/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zh-TW" altLang="zh-TW" sz="4800" dirty="0"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But the wise shall shine brightly like the splendor of the firmament, and those who lead the many to justice shall be like the </a:t>
            </a:r>
            <a:r>
              <a:rPr lang="zh-TW" altLang="zh-TW" sz="4800" dirty="0">
                <a:solidFill>
                  <a:srgbClr val="FF0000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stars</a:t>
            </a:r>
            <a:r>
              <a:rPr lang="zh-TW" altLang="zh-TW" sz="4800" dirty="0"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 forever.</a:t>
            </a:r>
            <a:r>
              <a:rPr lang="zh-TW" altLang="zh-TW" sz="4400" dirty="0">
                <a:effectLst/>
                <a:ea typeface="Calibri" panose="020F0502020204030204" pitchFamily="34" charset="0"/>
              </a:rPr>
              <a:t> </a:t>
            </a:r>
            <a:endParaRPr lang="en-US" altLang="zh-TW" sz="4400" dirty="0">
              <a:effectLst/>
              <a:ea typeface="Calibri" panose="020F0502020204030204" pitchFamily="34" charset="0"/>
            </a:endParaRPr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en-US" altLang="zh-TW" dirty="0">
                <a:effectLst/>
                <a:ea typeface="Calibri" panose="020F0502020204030204" pitchFamily="34" charset="0"/>
              </a:rPr>
              <a:t>(</a:t>
            </a:r>
            <a:r>
              <a:rPr lang="zh-TW" altLang="zh-TW" dirty="0">
                <a:effectLst/>
                <a:ea typeface="Calibri" panose="020F0502020204030204" pitchFamily="34" charset="0"/>
              </a:rPr>
              <a:t>Daniel 12:3</a:t>
            </a:r>
            <a:r>
              <a:rPr lang="en-US" altLang="zh-TW" dirty="0">
                <a:effectLst/>
                <a:ea typeface="Calibri" panose="020F0502020204030204" pitchFamily="34" charset="0"/>
              </a:rPr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73772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7DC3393-B132-4C09-8A47-9D9D66C51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lnSpc>
                <a:spcPts val="5000"/>
              </a:lnSpc>
              <a:spcAft>
                <a:spcPts val="1200"/>
              </a:spcAft>
            </a:pPr>
            <a:r>
              <a:rPr lang="zh-TW" altLang="zh-TW" sz="4400" dirty="0">
                <a:effectLst/>
                <a:ea typeface="華康儷中黑" panose="020B0509000000000000" pitchFamily="49" charset="-120"/>
              </a:rPr>
              <a:t>這種光,就如</a:t>
            </a:r>
            <a:r>
              <a:rPr lang="zh-TW" altLang="zh-TW" sz="44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北斗</a:t>
            </a:r>
            <a:r>
              <a:rPr lang="zh-TW" altLang="zh-TW" sz="4400" dirty="0">
                <a:effectLst/>
                <a:ea typeface="華康儷中黑" panose="020B0509000000000000" pitchFamily="49" charset="-120"/>
              </a:rPr>
              <a:t>的星光,千萬年來都指引著旅行者的方向.</a:t>
            </a:r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en-US" altLang="zh-TW" sz="4800" dirty="0">
                <a:effectLst/>
                <a:ea typeface="華康儷中黑" panose="020B0509000000000000" pitchFamily="49" charset="-120"/>
              </a:rPr>
              <a:t>Such splendor is like </a:t>
            </a:r>
            <a:br>
              <a:rPr lang="en-US" altLang="zh-TW" sz="4800" dirty="0">
                <a:effectLst/>
                <a:ea typeface="華康儷中黑" panose="020B0509000000000000" pitchFamily="49" charset="-120"/>
              </a:rPr>
            </a:br>
            <a:r>
              <a:rPr lang="en-US" altLang="zh-TW" sz="4800" dirty="0">
                <a:effectLst/>
                <a:ea typeface="華康儷中黑" panose="020B0509000000000000" pitchFamily="49" charset="-120"/>
              </a:rPr>
              <a:t>the star light of the </a:t>
            </a:r>
            <a:r>
              <a:rPr lang="en-US" altLang="zh-TW" sz="48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North Star</a:t>
            </a:r>
            <a:r>
              <a:rPr lang="en-US" altLang="zh-TW" sz="4800" dirty="0">
                <a:effectLst/>
                <a:ea typeface="華康儷中黑" panose="020B0509000000000000" pitchFamily="49" charset="-120"/>
              </a:rPr>
              <a:t>, </a:t>
            </a:r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en-US" altLang="zh-TW" sz="4800" dirty="0">
                <a:effectLst/>
                <a:ea typeface="華康儷中黑" panose="020B0509000000000000" pitchFamily="49" charset="-120"/>
              </a:rPr>
              <a:t>which over the centuries and even now </a:t>
            </a:r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en-US" altLang="zh-TW" sz="4800" dirty="0">
                <a:effectLst/>
                <a:ea typeface="華康儷中黑" panose="020B0509000000000000" pitchFamily="49" charset="-120"/>
              </a:rPr>
              <a:t>continues to guide </a:t>
            </a:r>
            <a:r>
              <a:rPr lang="en-US" altLang="zh-TW" sz="4800" dirty="0" err="1">
                <a:effectLst/>
                <a:ea typeface="華康儷中黑" panose="020B0509000000000000" pitchFamily="49" charset="-120"/>
              </a:rPr>
              <a:t>travellers</a:t>
            </a:r>
            <a:r>
              <a:rPr lang="en-US" altLang="zh-TW" sz="4800" dirty="0">
                <a:effectLst/>
                <a:ea typeface="華康儷中黑" panose="020B0509000000000000" pitchFamily="49" charset="-120"/>
              </a:rPr>
              <a:t> </a:t>
            </a:r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en-US" altLang="zh-TW" sz="4800" dirty="0">
                <a:effectLst/>
                <a:ea typeface="華康儷中黑" panose="020B0509000000000000" pitchFamily="49" charset="-120"/>
              </a:rPr>
              <a:t>in their </a:t>
            </a:r>
            <a:r>
              <a:rPr lang="en-US" altLang="zh-TW" sz="4800" b="1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journeys.</a:t>
            </a:r>
            <a:endParaRPr lang="zh-TW" altLang="zh-TW" sz="4800" dirty="0">
              <a:solidFill>
                <a:srgbClr val="FF0000"/>
              </a:solidFill>
              <a:effectLst/>
              <a:ea typeface="華康儷中黑" panose="020B0509000000000000" pitchFamily="49" charset="-120"/>
            </a:endParaRPr>
          </a:p>
          <a:p>
            <a:endParaRPr lang="zh-TW" altLang="en-US" sz="44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73269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7DC3393-B132-4C09-8A47-9D9D66C51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zh-TW" altLang="zh-TW" sz="4400" dirty="0">
                <a:effectLst/>
                <a:ea typeface="華康儷中黑" panose="020B0509000000000000" pitchFamily="49" charset="-120"/>
              </a:rPr>
              <a:t>這種光,也像人們對孔子的描述:</a:t>
            </a:r>
            <a:endParaRPr lang="en-US" altLang="zh-TW" sz="4400" dirty="0">
              <a:effectLst/>
              <a:ea typeface="華康儷中黑" panose="020B0509000000000000" pitchFamily="49" charset="-12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zh-TW" sz="4400" dirty="0">
                <a:effectLst/>
                <a:ea typeface="華康儷中黑" panose="020B0509000000000000" pitchFamily="49" charset="-120"/>
              </a:rPr>
              <a:t>「</a:t>
            </a:r>
            <a:r>
              <a:rPr lang="zh-TW" altLang="zh-TW" sz="44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天不生仲尼,萬古如長夜</a:t>
            </a:r>
            <a:r>
              <a:rPr lang="zh-TW" altLang="zh-TW" sz="4400" dirty="0">
                <a:effectLst/>
                <a:ea typeface="華康儷中黑" panose="020B0509000000000000" pitchFamily="49" charset="-120"/>
              </a:rPr>
              <a:t>」.</a:t>
            </a:r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zh-TW" altLang="zh-TW" sz="4800" dirty="0">
                <a:effectLst/>
                <a:ea typeface="華康儷中黑" panose="020B0509000000000000" pitchFamily="49" charset="-120"/>
              </a:rPr>
              <a:t>Such splendor is also like the Chinese people</a:t>
            </a:r>
            <a:r>
              <a:rPr lang="en-US" altLang="zh-TW" sz="4800" dirty="0">
                <a:effectLst/>
                <a:ea typeface="華康儷中黑" panose="020B0509000000000000" pitchFamily="49" charset="-120"/>
              </a:rPr>
              <a:t>’</a:t>
            </a:r>
            <a:r>
              <a:rPr lang="zh-TW" altLang="zh-TW" sz="4800" dirty="0">
                <a:effectLst/>
                <a:ea typeface="華康儷中黑" panose="020B0509000000000000" pitchFamily="49" charset="-120"/>
              </a:rPr>
              <a:t>s description of Confucius: </a:t>
            </a:r>
            <a:r>
              <a:rPr lang="en-US" altLang="zh-TW" sz="4800" dirty="0">
                <a:effectLst/>
                <a:ea typeface="華康儷中黑" panose="020B0509000000000000" pitchFamily="49" charset="-120"/>
              </a:rPr>
              <a:t>“</a:t>
            </a:r>
            <a:r>
              <a:rPr lang="zh-TW" altLang="zh-TW" sz="4800" dirty="0">
                <a:effectLst/>
                <a:ea typeface="華康儷中黑" panose="020B0509000000000000" pitchFamily="49" charset="-120"/>
              </a:rPr>
              <a:t>If Heaven hadn</a:t>
            </a:r>
            <a:r>
              <a:rPr lang="en-US" altLang="zh-TW" sz="4800" dirty="0">
                <a:effectLst/>
                <a:ea typeface="華康儷中黑" panose="020B0509000000000000" pitchFamily="49" charset="-120"/>
              </a:rPr>
              <a:t>’</a:t>
            </a:r>
            <a:r>
              <a:rPr lang="zh-TW" altLang="zh-TW" sz="4800" dirty="0">
                <a:effectLst/>
                <a:ea typeface="華康儷中黑" panose="020B0509000000000000" pitchFamily="49" charset="-120"/>
              </a:rPr>
              <a:t>t given birth to Zhong Ni </a:t>
            </a:r>
            <a:r>
              <a:rPr lang="zh-TW" altLang="zh-TW" sz="4000" dirty="0">
                <a:effectLst/>
                <a:ea typeface="華康儷中黑" panose="020B0509000000000000" pitchFamily="49" charset="-120"/>
              </a:rPr>
              <a:t>(Confucius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’</a:t>
            </a:r>
            <a:r>
              <a:rPr lang="zh-TW" altLang="zh-TW" sz="4000" dirty="0">
                <a:effectLst/>
                <a:ea typeface="華康儷中黑" panose="020B0509000000000000" pitchFamily="49" charset="-120"/>
              </a:rPr>
              <a:t>s other name), </a:t>
            </a:r>
            <a:endParaRPr lang="en-US" altLang="zh-TW" sz="4000" dirty="0">
              <a:effectLst/>
              <a:ea typeface="華康儷中黑" panose="020B0509000000000000" pitchFamily="49" charset="-120"/>
            </a:endParaRPr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zh-TW" altLang="zh-TW" sz="48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eternity would have been </a:t>
            </a:r>
            <a:endParaRPr lang="en-US" altLang="zh-TW" sz="4800" dirty="0">
              <a:solidFill>
                <a:srgbClr val="FF0000"/>
              </a:solidFill>
              <a:effectLst/>
              <a:ea typeface="華康儷中黑" panose="020B0509000000000000" pitchFamily="49" charset="-120"/>
            </a:endParaRPr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zh-TW" altLang="zh-TW" sz="48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a long dark night</a:t>
            </a:r>
            <a:r>
              <a:rPr lang="zh-TW" altLang="zh-TW" sz="4800" dirty="0">
                <a:effectLst/>
                <a:ea typeface="華康儷中黑" panose="020B0509000000000000" pitchFamily="49" charset="-120"/>
              </a:rPr>
              <a:t>.</a:t>
            </a:r>
            <a:r>
              <a:rPr lang="en-US" altLang="zh-TW" sz="4800" dirty="0">
                <a:effectLst/>
                <a:ea typeface="華康儷中黑" panose="020B0509000000000000" pitchFamily="49" charset="-120"/>
              </a:rPr>
              <a:t>”</a:t>
            </a:r>
            <a:endParaRPr lang="zh-TW" altLang="en-US" sz="48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781364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7DC3393-B132-4C09-8A47-9D9D66C51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94760"/>
          </a:xfrm>
        </p:spPr>
        <p:txBody>
          <a:bodyPr/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zh-TW" altLang="zh-TW" sz="4800" dirty="0">
                <a:effectLst/>
                <a:ea typeface="華康儷中黑" panose="020B0509000000000000" pitchFamily="49" charset="-120"/>
              </a:rPr>
              <a:t>但有的光卻不真實,</a:t>
            </a:r>
            <a:endParaRPr lang="en-US" altLang="zh-TW" sz="4800" dirty="0">
              <a:effectLst/>
              <a:ea typeface="華康儷中黑" panose="020B0509000000000000" pitchFamily="49" charset="-12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zh-TW" sz="4800" dirty="0">
                <a:effectLst/>
                <a:ea typeface="華康儷中黑" panose="020B0509000000000000" pitchFamily="49" charset="-120"/>
              </a:rPr>
              <a:t>也</a:t>
            </a:r>
            <a:r>
              <a:rPr lang="zh-TW" altLang="zh-TW" sz="48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沒有照亮生命的功能</a:t>
            </a:r>
            <a:r>
              <a:rPr lang="zh-TW" altLang="zh-TW" sz="4800" dirty="0">
                <a:effectLst/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6000"/>
              </a:lnSpc>
              <a:spcBef>
                <a:spcPts val="0"/>
              </a:spcBef>
            </a:pPr>
            <a:r>
              <a:rPr lang="zh-TW" altLang="zh-TW" sz="6000" dirty="0">
                <a:effectLst/>
                <a:ea typeface="華康儷中黑" panose="020B0509000000000000" pitchFamily="49" charset="-120"/>
              </a:rPr>
              <a:t>However, some lights are not true lights, </a:t>
            </a:r>
            <a:endParaRPr lang="en-US" altLang="zh-TW" sz="6000" dirty="0">
              <a:effectLst/>
              <a:ea typeface="華康儷中黑" panose="020B0509000000000000" pitchFamily="49" charset="-120"/>
            </a:endParaRPr>
          </a:p>
          <a:p>
            <a:pPr>
              <a:lnSpc>
                <a:spcPts val="6000"/>
              </a:lnSpc>
              <a:spcBef>
                <a:spcPts val="0"/>
              </a:spcBef>
            </a:pPr>
            <a:r>
              <a:rPr lang="zh-TW" altLang="zh-TW" sz="6000" dirty="0">
                <a:solidFill>
                  <a:srgbClr val="9900CC"/>
                </a:solidFill>
                <a:effectLst/>
                <a:ea typeface="華康儷中黑" panose="020B0509000000000000" pitchFamily="49" charset="-120"/>
              </a:rPr>
              <a:t>nor are they able </a:t>
            </a:r>
            <a:endParaRPr lang="en-US" altLang="zh-TW" sz="6000" dirty="0">
              <a:solidFill>
                <a:srgbClr val="9900CC"/>
              </a:solidFill>
              <a:effectLst/>
              <a:ea typeface="華康儷中黑" panose="020B0509000000000000" pitchFamily="49" charset="-120"/>
            </a:endParaRPr>
          </a:p>
          <a:p>
            <a:pPr>
              <a:lnSpc>
                <a:spcPts val="6000"/>
              </a:lnSpc>
              <a:spcBef>
                <a:spcPts val="0"/>
              </a:spcBef>
            </a:pPr>
            <a:r>
              <a:rPr lang="zh-TW" altLang="zh-TW" sz="6000" dirty="0">
                <a:solidFill>
                  <a:srgbClr val="9900CC"/>
                </a:solidFill>
                <a:effectLst/>
                <a:ea typeface="華康儷中黑" panose="020B0509000000000000" pitchFamily="49" charset="-120"/>
              </a:rPr>
              <a:t>to shine upon lives.</a:t>
            </a:r>
          </a:p>
        </p:txBody>
      </p:sp>
    </p:spTree>
    <p:extLst>
      <p:ext uri="{BB962C8B-B14F-4D97-AF65-F5344CB8AC3E}">
        <p14:creationId xmlns:p14="http://schemas.microsoft.com/office/powerpoint/2010/main" val="26461401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7DC3393-B132-4C09-8A47-9D9D66C51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94760"/>
          </a:xfrm>
        </p:spPr>
        <p:txBody>
          <a:bodyPr/>
          <a:lstStyle/>
          <a:p>
            <a:pPr>
              <a:lnSpc>
                <a:spcPts val="5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TW" sz="4400" dirty="0">
                <a:effectLst/>
                <a:ea typeface="華康儷中黑" panose="020B0509000000000000" pitchFamily="49" charset="-120"/>
              </a:rPr>
              <a:t>那是「</a:t>
            </a:r>
            <a:r>
              <a:rPr lang="zh-TW" altLang="zh-TW" sz="4400" dirty="0">
                <a:solidFill>
                  <a:srgbClr val="0000FF"/>
                </a:solidFill>
                <a:effectLst/>
                <a:ea typeface="華康儷中黑" panose="020B0509000000000000" pitchFamily="49" charset="-120"/>
              </a:rPr>
              <a:t>草螢有耀終非火，</a:t>
            </a:r>
            <a:endParaRPr lang="en-US" altLang="zh-TW" sz="4400" dirty="0">
              <a:solidFill>
                <a:srgbClr val="0000FF"/>
              </a:solidFill>
              <a:effectLst/>
              <a:ea typeface="華康儷中黑" panose="020B0509000000000000" pitchFamily="49" charset="-120"/>
            </a:endParaRPr>
          </a:p>
          <a:p>
            <a:pPr>
              <a:lnSpc>
                <a:spcPts val="5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TW" sz="4400" dirty="0">
                <a:solidFill>
                  <a:srgbClr val="0000FF"/>
                </a:solidFill>
                <a:effectLst/>
                <a:ea typeface="華康儷中黑" panose="020B0509000000000000" pitchFamily="49" charset="-120"/>
              </a:rPr>
              <a:t>荷露雖圓豈是珠?</a:t>
            </a:r>
            <a:r>
              <a:rPr lang="zh-TW" altLang="zh-TW" sz="4400" dirty="0">
                <a:effectLst/>
                <a:ea typeface="華康儷中黑" panose="020B0509000000000000" pitchFamily="49" charset="-120"/>
              </a:rPr>
              <a:t>」</a:t>
            </a:r>
            <a:r>
              <a:rPr lang="zh-TW" altLang="zh-TW" sz="3600" dirty="0">
                <a:effectLst/>
                <a:ea typeface="華康儷中黑" panose="020B0509000000000000" pitchFamily="49" charset="-120"/>
              </a:rPr>
              <a:t>(白居易).</a:t>
            </a:r>
          </a:p>
          <a:p>
            <a:pPr>
              <a:lnSpc>
                <a:spcPts val="4800"/>
              </a:lnSpc>
              <a:spcBef>
                <a:spcPts val="1200"/>
              </a:spcBef>
            </a:pPr>
            <a:r>
              <a:rPr lang="zh-TW" altLang="zh-TW" sz="4400" dirty="0">
                <a:effectLst/>
                <a:ea typeface="華康儷中黑" panose="020B0509000000000000" pitchFamily="49" charset="-120"/>
              </a:rPr>
              <a:t>As the poet Bai Ju Yi wrote in his poem: </a:t>
            </a:r>
            <a:r>
              <a:rPr lang="en-US" altLang="zh-TW" sz="4400" dirty="0">
                <a:effectLst/>
                <a:ea typeface="華康儷中黑" panose="020B0509000000000000" pitchFamily="49" charset="-120"/>
              </a:rPr>
              <a:t>“</a:t>
            </a:r>
            <a:r>
              <a:rPr lang="zh-TW" altLang="zh-TW" sz="44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Fireflies</a:t>
            </a:r>
            <a:r>
              <a:rPr lang="zh-TW" altLang="zh-TW" sz="4400" dirty="0">
                <a:effectLst/>
                <a:ea typeface="華康儷中黑" panose="020B0509000000000000" pitchFamily="49" charset="-120"/>
              </a:rPr>
              <a:t>, though they shine in the bush, are nevertheless not fire; </a:t>
            </a:r>
            <a:r>
              <a:rPr lang="zh-TW" altLang="zh-TW" sz="44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Lotus dews </a:t>
            </a:r>
            <a:r>
              <a:rPr lang="zh-TW" altLang="zh-TW" sz="4400" dirty="0">
                <a:effectLst/>
                <a:ea typeface="華康儷中黑" panose="020B0509000000000000" pitchFamily="49" charset="-120"/>
              </a:rPr>
              <a:t>though they are round, would they ever be pearls?</a:t>
            </a:r>
            <a:r>
              <a:rPr lang="en-US" altLang="zh-TW" sz="4400" dirty="0">
                <a:effectLst/>
                <a:ea typeface="華康儷中黑" panose="020B0509000000000000" pitchFamily="49" charset="-120"/>
              </a:rPr>
              <a:t>”</a:t>
            </a:r>
            <a:endParaRPr lang="zh-TW" altLang="en-US" sz="44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604372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7DC3393-B132-4C09-8A47-9D9D66C51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>
              <a:lnSpc>
                <a:spcPts val="5000"/>
              </a:lnSpc>
              <a:spcBef>
                <a:spcPts val="0"/>
              </a:spcBef>
            </a:pPr>
            <a:r>
              <a:rPr lang="zh-TW" altLang="zh-TW" sz="4400" dirty="0">
                <a:effectLst/>
                <a:ea typeface="華康儷中黑" panose="020B0509000000000000" pitchFamily="49" charset="-120"/>
              </a:rPr>
              <a:t>更有些,在剎那的光輝過後,</a:t>
            </a:r>
            <a:endParaRPr lang="en-US" altLang="zh-TW" sz="4400" dirty="0">
              <a:effectLst/>
              <a:ea typeface="華康儷中黑" panose="020B0509000000000000" pitchFamily="49" charset="-120"/>
            </a:endParaRP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zh-TW" altLang="zh-TW" sz="4400" dirty="0">
                <a:effectLst/>
                <a:ea typeface="華康儷中黑" panose="020B0509000000000000" pitchFamily="49" charset="-120"/>
              </a:rPr>
              <a:t>只留下無限的唏</a:t>
            </a:r>
            <a:r>
              <a:rPr lang="zh-TW" altLang="en-US" sz="4400" dirty="0">
                <a:effectLst/>
                <a:ea typeface="華康儷中黑" panose="020B0509000000000000" pitchFamily="49" charset="-120"/>
              </a:rPr>
              <a:t>噓</a:t>
            </a:r>
            <a:r>
              <a:rPr lang="zh-TW" altLang="zh-TW" sz="4400" dirty="0">
                <a:effectLst/>
                <a:ea typeface="華康儷中黑" panose="020B0509000000000000" pitchFamily="49" charset="-120"/>
              </a:rPr>
              <a:t>,真的是</a:t>
            </a:r>
            <a:endParaRPr lang="en-US" altLang="zh-TW" sz="4400" dirty="0">
              <a:effectLst/>
              <a:ea typeface="華康儷中黑" panose="020B0509000000000000" pitchFamily="49" charset="-120"/>
            </a:endParaRPr>
          </a:p>
          <a:p>
            <a:pPr>
              <a:lnSpc>
                <a:spcPts val="50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zh-TW" sz="4300" dirty="0">
                <a:effectLst/>
                <a:ea typeface="華康儷中黑" panose="020B0509000000000000" pitchFamily="49" charset="-120"/>
              </a:rPr>
              <a:t>「</a:t>
            </a:r>
            <a:r>
              <a:rPr lang="zh-TW" altLang="zh-TW" sz="43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富貴到頭皆夢幻,煙花落幕亦荒涼</a:t>
            </a:r>
            <a:r>
              <a:rPr lang="zh-TW" altLang="zh-TW" sz="4300" dirty="0">
                <a:effectLst/>
                <a:ea typeface="華康儷中黑" panose="020B0509000000000000" pitchFamily="49" charset="-120"/>
              </a:rPr>
              <a:t>」</a:t>
            </a:r>
          </a:p>
          <a:p>
            <a:pPr>
              <a:lnSpc>
                <a:spcPts val="4400"/>
              </a:lnSpc>
              <a:spcBef>
                <a:spcPts val="600"/>
              </a:spcBef>
            </a:pPr>
            <a:r>
              <a:rPr lang="zh-TW" altLang="zh-TW" sz="4400" dirty="0">
                <a:effectLst/>
                <a:ea typeface="華康儷中黑" panose="020B0509000000000000" pitchFamily="49" charset="-120"/>
              </a:rPr>
              <a:t>And some lights though glorious are fleeting, leaving nothing but a lasting sadness. The same holds true that </a:t>
            </a:r>
            <a:r>
              <a:rPr lang="en-US" altLang="zh-TW" sz="4400" dirty="0">
                <a:effectLst/>
                <a:ea typeface="華康儷中黑" panose="020B0509000000000000" pitchFamily="49" charset="-120"/>
              </a:rPr>
              <a:t>“</a:t>
            </a:r>
            <a:r>
              <a:rPr lang="zh-TW" altLang="zh-TW" sz="4400" dirty="0">
                <a:solidFill>
                  <a:srgbClr val="0000FF"/>
                </a:solidFill>
                <a:effectLst/>
                <a:ea typeface="華康儷中黑" panose="020B0509000000000000" pitchFamily="49" charset="-120"/>
              </a:rPr>
              <a:t>riches are but illusions, after the fireworks </a:t>
            </a:r>
            <a:endParaRPr lang="en-US" altLang="zh-TW" sz="4400" dirty="0">
              <a:solidFill>
                <a:srgbClr val="0000FF"/>
              </a:solidFill>
              <a:effectLst/>
              <a:ea typeface="華康儷中黑" panose="020B0509000000000000" pitchFamily="49" charset="-120"/>
            </a:endParaRP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zh-TW" altLang="zh-TW" sz="4400" dirty="0">
                <a:solidFill>
                  <a:srgbClr val="0000FF"/>
                </a:solidFill>
                <a:effectLst/>
                <a:ea typeface="華康儷中黑" panose="020B0509000000000000" pitchFamily="49" charset="-120"/>
              </a:rPr>
              <a:t>only emptiness remains</a:t>
            </a:r>
            <a:r>
              <a:rPr lang="zh-TW" altLang="zh-TW" sz="4400" dirty="0">
                <a:effectLst/>
                <a:ea typeface="華康儷中黑" panose="020B0509000000000000" pitchFamily="49" charset="-120"/>
              </a:rPr>
              <a:t>.</a:t>
            </a:r>
            <a:r>
              <a:rPr lang="en-US" altLang="zh-TW" sz="4400" dirty="0">
                <a:effectLst/>
                <a:ea typeface="華康儷中黑" panose="020B0509000000000000" pitchFamily="49" charset="-120"/>
              </a:rPr>
              <a:t>”</a:t>
            </a:r>
            <a:endParaRPr lang="zh-TW" altLang="en-US" sz="44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34589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97E96190-9B2E-4EF1-B4EE-83AC1F82D3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336"/>
            <a:ext cx="9144000" cy="6514008"/>
          </a:xfrm>
        </p:spPr>
        <p:txBody>
          <a:bodyPr/>
          <a:lstStyle/>
          <a:p>
            <a:pPr marL="0" indent="0" algn="just" eaLnBrk="1">
              <a:lnSpc>
                <a:spcPts val="500"/>
              </a:lnSpc>
              <a:spcBef>
                <a:spcPts val="0"/>
              </a:spcBef>
              <a:buFontTx/>
              <a:buNone/>
            </a:pPr>
            <a:endParaRPr lang="en-US" altLang="zh-TW" sz="36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恭讀達尼爾先知書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12:1-3</a:t>
            </a:r>
          </a:p>
          <a:p>
            <a:pPr marL="0" indent="0" algn="just" eaLnBrk="1">
              <a:lnSpc>
                <a:spcPts val="46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我，達尼爾，聽到上主這樣說：</a:t>
            </a:r>
          </a:p>
          <a:p>
            <a:pPr marL="0" indent="0" algn="just" eaLnBrk="1">
              <a:lnSpc>
                <a:spcPts val="46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那時候，保佑你國家和子民的偉大護守天使彌額爾，必要起來；那將是一個災難的時期，是自開國以來，直到那時，從未有過的；那時，你的人民，凡冊上有名的，都必得救。</a:t>
            </a:r>
          </a:p>
          <a:p>
            <a:pPr marL="0" indent="0" algn="just" eaLnBrk="1">
              <a:lnSpc>
                <a:spcPts val="46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許多長眠於塵土的人，要醒來：有的要進入永生，有的要永遠蒙羞受辱。</a:t>
            </a: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95A327D-0D15-4D8E-B64C-92FC58F9E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2F5492E-CE85-4FD2-9023-AA7822410237}"/>
              </a:ext>
            </a:extLst>
          </p:cNvPr>
          <p:cNvSpPr txBox="1"/>
          <p:nvPr/>
        </p:nvSpPr>
        <p:spPr>
          <a:xfrm>
            <a:off x="7308725" y="6125294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1/2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7DC3393-B132-4C09-8A47-9D9D66C51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694" y="144016"/>
            <a:ext cx="9144000" cy="6597352"/>
          </a:xfrm>
        </p:spPr>
        <p:txBody>
          <a:bodyPr/>
          <a:lstStyle/>
          <a:p>
            <a:pPr>
              <a:lnSpc>
                <a:spcPts val="5000"/>
              </a:lnSpc>
              <a:spcBef>
                <a:spcPts val="0"/>
              </a:spcBef>
            </a:pPr>
            <a:r>
              <a:rPr lang="zh-TW" altLang="zh-TW" sz="4400" dirty="0">
                <a:effectLst/>
                <a:ea typeface="華康儷中黑" panose="020B0509000000000000" pitchFamily="49" charset="-120"/>
              </a:rPr>
              <a:t>不過亦有些人,在歷史長河中,不知不覺的</a:t>
            </a:r>
            <a:r>
              <a:rPr lang="zh-TW" altLang="zh-TW" sz="4400" dirty="0">
                <a:solidFill>
                  <a:srgbClr val="0000FF"/>
                </a:solidFill>
                <a:effectLst/>
                <a:ea typeface="華康儷中黑" panose="020B0509000000000000" pitchFamily="49" charset="-120"/>
              </a:rPr>
              <a:t>照亮了另一些人</a:t>
            </a:r>
            <a:r>
              <a:rPr lang="zh-TW" altLang="zh-TW" sz="4400" dirty="0">
                <a:effectLst/>
                <a:ea typeface="華康儷中黑" panose="020B0509000000000000" pitchFamily="49" charset="-120"/>
              </a:rPr>
              <a:t>,</a:t>
            </a:r>
            <a:endParaRPr lang="en-US" altLang="zh-TW" sz="4400" dirty="0">
              <a:effectLst/>
              <a:ea typeface="華康儷中黑" panose="020B0509000000000000" pitchFamily="49" charset="-120"/>
            </a:endParaRPr>
          </a:p>
          <a:p>
            <a:pPr>
              <a:lnSpc>
                <a:spcPts val="50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zh-TW" sz="4400" dirty="0">
                <a:effectLst/>
                <a:ea typeface="華康儷中黑" panose="020B0509000000000000" pitchFamily="49" charset="-120"/>
              </a:rPr>
              <a:t>因而留下了不朽的足印.</a:t>
            </a:r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zh-TW" altLang="zh-TW" sz="4400" dirty="0">
                <a:effectLst/>
                <a:ea typeface="華康儷中黑" panose="020B0509000000000000" pitchFamily="49" charset="-120"/>
              </a:rPr>
              <a:t>Yet there are some who became a </a:t>
            </a:r>
            <a:r>
              <a:rPr lang="zh-TW" altLang="zh-TW" sz="4400" dirty="0">
                <a:solidFill>
                  <a:srgbClr val="9900CC"/>
                </a:solidFill>
                <a:effectLst/>
                <a:ea typeface="華康儷中黑" panose="020B0509000000000000" pitchFamily="49" charset="-120"/>
              </a:rPr>
              <a:t>guiding light to others </a:t>
            </a:r>
            <a:r>
              <a:rPr lang="zh-TW" altLang="zh-TW" sz="4400" dirty="0">
                <a:effectLst/>
                <a:ea typeface="華康儷中黑" panose="020B0509000000000000" pitchFamily="49" charset="-120"/>
              </a:rPr>
              <a:t>without knowing, and who leave behind immortal footprints </a:t>
            </a:r>
            <a:endParaRPr lang="en-US" altLang="zh-TW" sz="4400" dirty="0">
              <a:effectLst/>
              <a:ea typeface="華康儷中黑" panose="020B0509000000000000" pitchFamily="49" charset="-120"/>
            </a:endParaRPr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zh-TW" altLang="zh-TW" sz="4400" dirty="0">
                <a:effectLst/>
                <a:ea typeface="華康儷中黑" panose="020B0509000000000000" pitchFamily="49" charset="-120"/>
              </a:rPr>
              <a:t>on the sands of time.</a:t>
            </a:r>
            <a:endParaRPr lang="zh-TW" altLang="en-US" sz="44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373151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7DC3393-B132-4C09-8A47-9D9D66C51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lnSpc>
                <a:spcPts val="4400"/>
              </a:lnSpc>
              <a:spcBef>
                <a:spcPts val="0"/>
              </a:spcBef>
            </a:pPr>
            <a:r>
              <a:rPr lang="zh-TW" altLang="zh-TW" sz="4000" dirty="0">
                <a:effectLst/>
                <a:ea typeface="華康儷中黑" panose="020B0509000000000000" pitchFamily="49" charset="-120"/>
              </a:rPr>
              <a:t>像</a:t>
            </a:r>
            <a:r>
              <a:rPr lang="zh-TW" altLang="zh-TW" sz="40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先父</a:t>
            </a:r>
            <a:r>
              <a:rPr lang="zh-TW" altLang="zh-TW" sz="4000" dirty="0">
                <a:effectLst/>
                <a:ea typeface="華康儷中黑" panose="020B0509000000000000" pitchFamily="49" charset="-120"/>
              </a:rPr>
              <a:t>教我《三字經》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,</a:t>
            </a:r>
            <a:r>
              <a:rPr lang="zh-TW" altLang="zh-TW" sz="4000" dirty="0">
                <a:effectLst/>
                <a:ea typeface="華康儷中黑" panose="020B0509000000000000" pitchFamily="49" charset="-120"/>
              </a:rPr>
              <a:t>《千字文》,</a:t>
            </a:r>
            <a:endParaRPr lang="en-US" altLang="zh-TW" sz="4000" dirty="0">
              <a:effectLst/>
              <a:ea typeface="華康儷中黑" panose="020B0509000000000000" pitchFamily="49" charset="-120"/>
            </a:endParaRP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zh-TW" altLang="zh-TW" sz="4000" dirty="0">
                <a:effectLst/>
                <a:ea typeface="華康儷中黑" panose="020B0509000000000000" pitchFamily="49" charset="-120"/>
              </a:rPr>
              <a:t>《幼學詩》,</a:t>
            </a:r>
            <a:r>
              <a:rPr lang="zh-TW" altLang="zh-TW" sz="4000" dirty="0">
                <a:solidFill>
                  <a:srgbClr val="0000FF"/>
                </a:solidFill>
                <a:effectLst/>
                <a:ea typeface="華康儷中黑" panose="020B0509000000000000" pitchFamily="49" charset="-120"/>
              </a:rPr>
              <a:t>無意中</a:t>
            </a:r>
            <a:r>
              <a:rPr lang="zh-TW" altLang="zh-TW" sz="4000" dirty="0">
                <a:effectLst/>
                <a:ea typeface="華康儷中黑" panose="020B0509000000000000" pitchFamily="49" charset="-120"/>
              </a:rPr>
              <a:t>成就了我</a:t>
            </a:r>
            <a:r>
              <a:rPr lang="zh-TW" altLang="en-US" sz="4000" dirty="0">
                <a:ea typeface="華康儷中黑" panose="020B0509000000000000" pitchFamily="49" charset="-120"/>
              </a:rPr>
              <a:t>有機會</a:t>
            </a:r>
            <a:endParaRPr lang="en-US" altLang="zh-TW" sz="4000" dirty="0">
              <a:ea typeface="華康儷中黑" panose="020B0509000000000000" pitchFamily="49" charset="-120"/>
            </a:endParaRPr>
          </a:p>
          <a:p>
            <a:pPr>
              <a:lnSpc>
                <a:spcPts val="44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zh-TW" sz="4000" dirty="0">
                <a:effectLst/>
                <a:ea typeface="華康儷中黑" panose="020B0509000000000000" pitchFamily="49" charset="-120"/>
              </a:rPr>
              <a:t>走遍國內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75</a:t>
            </a:r>
            <a:r>
              <a:rPr lang="zh-TW" altLang="zh-TW" sz="4000" dirty="0">
                <a:effectLst/>
                <a:ea typeface="華康儷中黑" panose="020B0509000000000000" pitchFamily="49" charset="-120"/>
              </a:rPr>
              <a:t>個大城小鎮去福傳.</a:t>
            </a:r>
          </a:p>
          <a:p>
            <a:pPr>
              <a:lnSpc>
                <a:spcPts val="4300"/>
              </a:lnSpc>
              <a:spcBef>
                <a:spcPts val="0"/>
              </a:spcBef>
            </a:pPr>
            <a:r>
              <a:rPr lang="zh-TW" altLang="zh-TW" sz="4000" dirty="0">
                <a:effectLst/>
                <a:ea typeface="華康儷中黑" panose="020B0509000000000000" pitchFamily="49" charset="-120"/>
              </a:rPr>
              <a:t>Just like </a:t>
            </a:r>
            <a:r>
              <a:rPr lang="zh-TW" altLang="zh-TW" sz="40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my father </a:t>
            </a:r>
            <a:r>
              <a:rPr lang="zh-TW" altLang="zh-TW" sz="4000" dirty="0">
                <a:effectLst/>
                <a:ea typeface="華康儷中黑" panose="020B0509000000000000" pitchFamily="49" charset="-120"/>
              </a:rPr>
              <a:t>who taught me 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“</a:t>
            </a:r>
            <a:r>
              <a:rPr lang="zh-TW" altLang="zh-TW" sz="4000" dirty="0">
                <a:effectLst/>
                <a:ea typeface="華康儷中黑" panose="020B0509000000000000" pitchFamily="49" charset="-120"/>
              </a:rPr>
              <a:t>the Three-Words Classics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”</a:t>
            </a:r>
            <a:r>
              <a:rPr lang="zh-TW" altLang="zh-TW" sz="4000" dirty="0">
                <a:effectLst/>
                <a:ea typeface="華康儷中黑" panose="020B0509000000000000" pitchFamily="49" charset="-120"/>
              </a:rPr>
              <a:t>,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 “</a:t>
            </a:r>
            <a:r>
              <a:rPr lang="zh-TW" altLang="zh-TW" sz="4000" dirty="0">
                <a:effectLst/>
                <a:ea typeface="華康儷中黑" panose="020B0509000000000000" pitchFamily="49" charset="-120"/>
              </a:rPr>
              <a:t>the Thousand-words Discourse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”</a:t>
            </a:r>
            <a:r>
              <a:rPr lang="zh-TW" altLang="zh-TW" sz="4000" dirty="0">
                <a:effectLst/>
                <a:ea typeface="華康儷中黑" panose="020B0509000000000000" pitchFamily="49" charset="-120"/>
              </a:rPr>
              <a:t>,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 “</a:t>
            </a:r>
            <a:r>
              <a:rPr lang="zh-TW" altLang="zh-TW" sz="4000" dirty="0">
                <a:effectLst/>
                <a:ea typeface="華康儷中黑" panose="020B0509000000000000" pitchFamily="49" charset="-120"/>
              </a:rPr>
              <a:t>Children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’</a:t>
            </a:r>
            <a:r>
              <a:rPr lang="zh-TW" altLang="zh-TW" sz="4000" dirty="0">
                <a:effectLst/>
                <a:ea typeface="華康儷中黑" panose="020B0509000000000000" pitchFamily="49" charset="-120"/>
              </a:rPr>
              <a:t>s Poems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”</a:t>
            </a:r>
            <a:r>
              <a:rPr lang="zh-TW" altLang="zh-TW" sz="3600" dirty="0">
                <a:effectLst/>
                <a:ea typeface="華康儷中黑" panose="020B0509000000000000" pitchFamily="49" charset="-120"/>
              </a:rPr>
              <a:t> (all Chinese classics), </a:t>
            </a:r>
            <a:r>
              <a:rPr lang="zh-TW" altLang="zh-TW" sz="4000" dirty="0">
                <a:solidFill>
                  <a:srgbClr val="0000FF"/>
                </a:solidFill>
                <a:effectLst/>
                <a:ea typeface="華康儷中黑" panose="020B0509000000000000" pitchFamily="49" charset="-120"/>
                <a:cs typeface="新細明體" panose="02020500000000000000" pitchFamily="18" charset="-120"/>
              </a:rPr>
              <a:t>w</a:t>
            </a:r>
            <a:r>
              <a:rPr lang="zh-TW" altLang="zh-TW" sz="4000" dirty="0">
                <a:solidFill>
                  <a:srgbClr val="0000FF"/>
                </a:solidFill>
                <a:effectLst/>
                <a:ea typeface="華康儷中黑" panose="020B0509000000000000" pitchFamily="49" charset="-120"/>
              </a:rPr>
              <a:t>ithout him knowing </a:t>
            </a:r>
            <a:r>
              <a:rPr lang="zh-TW" altLang="zh-TW" sz="4000" dirty="0">
                <a:effectLst/>
                <a:ea typeface="華康儷中黑" panose="020B0509000000000000" pitchFamily="49" charset="-120"/>
              </a:rPr>
              <a:t>and provided the groundwork for me to evangelize </a:t>
            </a:r>
            <a:endParaRPr lang="en-US" altLang="zh-TW" sz="4000" dirty="0">
              <a:effectLst/>
              <a:ea typeface="華康儷中黑" panose="020B0509000000000000" pitchFamily="49" charset="-120"/>
            </a:endParaRPr>
          </a:p>
          <a:p>
            <a:pPr>
              <a:lnSpc>
                <a:spcPts val="4300"/>
              </a:lnSpc>
              <a:spcBef>
                <a:spcPts val="0"/>
              </a:spcBef>
            </a:pPr>
            <a:r>
              <a:rPr lang="zh-TW" altLang="zh-TW" sz="4000" dirty="0">
                <a:effectLst/>
                <a:ea typeface="華康儷中黑" panose="020B0509000000000000" pitchFamily="49" charset="-120"/>
              </a:rPr>
              <a:t>through 75 cities and towns in China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.</a:t>
            </a:r>
            <a:r>
              <a:rPr lang="zh-TW" altLang="zh-TW" sz="4000" dirty="0">
                <a:effectLst/>
                <a:ea typeface="華康儷中黑" panose="020B0509000000000000" pitchFamily="49" charset="-12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857079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7DC3393-B132-4C09-8A47-9D9D66C51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72008"/>
            <a:ext cx="9144000" cy="666936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zh-TW" altLang="en-US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又當我看到</a:t>
            </a:r>
            <a:r>
              <a:rPr lang="zh-TW" altLang="en-US" sz="36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狄剛總主教</a:t>
            </a:r>
            <a:r>
              <a:rPr lang="zh-TW" altLang="en-US" sz="3600" dirty="0">
                <a:solidFill>
                  <a:srgbClr val="0000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敬天祭祖</a:t>
            </a:r>
            <a:r>
              <a:rPr lang="zh-TW" altLang="en-US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時</a:t>
            </a:r>
            <a:r>
              <a:rPr lang="en-US" altLang="zh-TW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我於是把</a:t>
            </a:r>
            <a:r>
              <a:rPr lang="zh-TW" altLang="en-US" sz="36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中國香</a:t>
            </a:r>
            <a:r>
              <a:rPr lang="en-US" altLang="zh-TW" sz="36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中國罄和中國聖像</a:t>
            </a:r>
            <a:r>
              <a:rPr lang="zh-TW" altLang="en-US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等</a:t>
            </a:r>
            <a:r>
              <a:rPr lang="en-US" altLang="zh-TW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都融入禮儀</a:t>
            </a:r>
            <a:r>
              <a:rPr lang="en-US" altLang="zh-TW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慕道班和一年多以來的網上講道之中</a:t>
            </a:r>
            <a:r>
              <a:rPr lang="en-US" altLang="zh-TW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3800"/>
              </a:lnSpc>
              <a:spcBef>
                <a:spcPts val="0"/>
              </a:spcBef>
            </a:pPr>
            <a:r>
              <a:rPr lang="en-US" altLang="zh-TW" sz="3600" dirty="0">
                <a:ea typeface="華康儷中黑" panose="020B0509000000000000" pitchFamily="49" charset="-120"/>
              </a:rPr>
              <a:t>When I saw </a:t>
            </a:r>
            <a:r>
              <a:rPr lang="en-US" altLang="zh-TW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Mgr. Joseph </a:t>
            </a:r>
            <a:r>
              <a:rPr lang="en-US" altLang="zh-TW" sz="3600" dirty="0" err="1">
                <a:solidFill>
                  <a:srgbClr val="FF0000"/>
                </a:solidFill>
                <a:ea typeface="華康儷中黑" panose="020B0509000000000000" pitchFamily="49" charset="-120"/>
              </a:rPr>
              <a:t>Ti</a:t>
            </a:r>
            <a:r>
              <a:rPr lang="en-US" altLang="zh-TW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 Kang</a:t>
            </a:r>
            <a:r>
              <a:rPr lang="en-US" altLang="zh-TW" sz="3600" dirty="0">
                <a:ea typeface="華康儷中黑" panose="020B0509000000000000" pitchFamily="49" charset="-120"/>
              </a:rPr>
              <a:t>,  the archbishop emeritus of Taipei, making offerings to God and the Chinese ancestors, I followed by including </a:t>
            </a:r>
            <a:r>
              <a:rPr lang="en-US" altLang="zh-TW" sz="3600" dirty="0">
                <a:solidFill>
                  <a:srgbClr val="0000FF"/>
                </a:solidFill>
                <a:ea typeface="華康儷中黑" panose="020B0509000000000000" pitchFamily="49" charset="-120"/>
              </a:rPr>
              <a:t>Chinese incense sticks, Chinese </a:t>
            </a:r>
            <a:r>
              <a:rPr lang="en-US" altLang="zh-TW" sz="3600" dirty="0" err="1">
                <a:solidFill>
                  <a:srgbClr val="0000FF"/>
                </a:solidFill>
                <a:ea typeface="華康儷中黑" panose="020B0509000000000000" pitchFamily="49" charset="-120"/>
              </a:rPr>
              <a:t>qing</a:t>
            </a:r>
            <a:r>
              <a:rPr lang="en-US" altLang="zh-TW" sz="3600" dirty="0">
                <a:ea typeface="華康儷中黑" panose="020B0509000000000000" pitchFamily="49" charset="-120"/>
              </a:rPr>
              <a:t> </a:t>
            </a:r>
            <a:r>
              <a:rPr lang="en-US" altLang="zh-TW" dirty="0">
                <a:ea typeface="華康儷中黑" panose="020B0509000000000000" pitchFamily="49" charset="-120"/>
              </a:rPr>
              <a:t>(a religious worship instrument)</a:t>
            </a:r>
            <a:r>
              <a:rPr lang="en-US" altLang="zh-TW" sz="3600" dirty="0">
                <a:ea typeface="華康儷中黑" panose="020B0509000000000000" pitchFamily="49" charset="-120"/>
              </a:rPr>
              <a:t> and </a:t>
            </a:r>
            <a:r>
              <a:rPr lang="en-US" altLang="zh-TW" sz="3600" dirty="0">
                <a:solidFill>
                  <a:srgbClr val="0000FF"/>
                </a:solidFill>
                <a:ea typeface="華康儷中黑" panose="020B0509000000000000" pitchFamily="49" charset="-120"/>
              </a:rPr>
              <a:t>Chinese icons</a:t>
            </a:r>
            <a:r>
              <a:rPr lang="en-US" altLang="zh-TW" sz="3600" dirty="0">
                <a:ea typeface="華康儷中黑" panose="020B0509000000000000" pitchFamily="49" charset="-120"/>
              </a:rPr>
              <a:t> into the Catholic liturgy, catechism classes and online preaching, which I started </a:t>
            </a:r>
          </a:p>
          <a:p>
            <a:pPr>
              <a:lnSpc>
                <a:spcPts val="3800"/>
              </a:lnSpc>
              <a:spcBef>
                <a:spcPts val="0"/>
              </a:spcBef>
            </a:pPr>
            <a:r>
              <a:rPr lang="en-US" altLang="zh-TW" sz="3600" dirty="0">
                <a:ea typeface="華康儷中黑" panose="020B0509000000000000" pitchFamily="49" charset="-120"/>
              </a:rPr>
              <a:t>for more than a year now.</a:t>
            </a:r>
          </a:p>
        </p:txBody>
      </p:sp>
    </p:spTree>
    <p:extLst>
      <p:ext uri="{BB962C8B-B14F-4D97-AF65-F5344CB8AC3E}">
        <p14:creationId xmlns:p14="http://schemas.microsoft.com/office/powerpoint/2010/main" val="29495295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7DC3393-B132-4C09-8A47-9D9D66C51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lnSpc>
                <a:spcPts val="4500"/>
              </a:lnSpc>
              <a:spcBef>
                <a:spcPts val="0"/>
              </a:spcBef>
            </a:pPr>
            <a:r>
              <a:rPr lang="zh-TW" altLang="en-US" sz="4000" dirty="0">
                <a:ea typeface="華康儷中黑" panose="020B0509000000000000" pitchFamily="49" charset="-120"/>
              </a:rPr>
              <a:t>當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胡振中樞機</a:t>
            </a:r>
            <a:r>
              <a:rPr lang="zh-TW" altLang="en-US" sz="4000" dirty="0">
                <a:ea typeface="華康儷中黑" panose="020B0509000000000000" pitchFamily="49" charset="-120"/>
              </a:rPr>
              <a:t>在九七過渡時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說我們有三重身份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即「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香港人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中國人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基督徒</a:t>
            </a:r>
            <a:r>
              <a:rPr lang="zh-TW" altLang="en-US" sz="4000" dirty="0">
                <a:ea typeface="華康儷中黑" panose="020B0509000000000000" pitchFamily="49" charset="-120"/>
              </a:rPr>
              <a:t>」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zh-TW" altLang="en-US" sz="4000" dirty="0">
                <a:ea typeface="華康儷中黑" panose="020B0509000000000000" pitchFamily="49" charset="-120"/>
              </a:rPr>
              <a:t>我就毫無懸念的相信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</a:p>
          <a:p>
            <a:pPr>
              <a:lnSpc>
                <a:spcPts val="45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原來愛國也是第四誡的內容之一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When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Cardinal John B. Wu</a:t>
            </a:r>
            <a:r>
              <a:rPr lang="en-US" altLang="zh-TW" sz="4000" dirty="0">
                <a:ea typeface="華康儷中黑" panose="020B0509000000000000" pitchFamily="49" charset="-120"/>
              </a:rPr>
              <a:t>, the first Cardinal of H.K. Diocese, told us that we have threefold identities: as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Hongkongers, Chinese</a:t>
            </a:r>
            <a:r>
              <a:rPr lang="en-US" altLang="zh-TW" sz="4000" dirty="0">
                <a:ea typeface="華康儷中黑" panose="020B0509000000000000" pitchFamily="49" charset="-120"/>
              </a:rPr>
              <a:t>, and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Christians</a:t>
            </a:r>
            <a:r>
              <a:rPr lang="en-US" altLang="zh-TW" sz="4000" dirty="0">
                <a:ea typeface="華康儷中黑" panose="020B0509000000000000" pitchFamily="49" charset="-120"/>
              </a:rPr>
              <a:t>, I believed without doubt that loving my country is an integral part of the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Fourth Commandment.</a:t>
            </a:r>
            <a:endParaRPr lang="zh-TW" altLang="en-US" sz="40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484457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7DC3393-B132-4C09-8A47-9D9D66C51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ea typeface="華康儷中黑" panose="020B0509000000000000" pitchFamily="49" charset="-120"/>
              </a:rPr>
              <a:t>我不是個有創意的人</a:t>
            </a:r>
            <a:r>
              <a:rPr lang="en-US" altLang="zh-TW" sz="4800" dirty="0">
                <a:ea typeface="華康儷中黑" panose="020B0509000000000000" pitchFamily="49" charset="-120"/>
              </a:rPr>
              <a:t>,</a:t>
            </a:r>
            <a:r>
              <a:rPr lang="zh-TW" altLang="en-US" sz="4800" dirty="0">
                <a:ea typeface="華康儷中黑" panose="020B0509000000000000" pitchFamily="49" charset="-120"/>
              </a:rPr>
              <a:t>但我似乎</a:t>
            </a:r>
            <a:endParaRPr lang="en-US" altLang="zh-TW" sz="4800" dirty="0"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800" dirty="0">
                <a:ea typeface="華康儷中黑" panose="020B0509000000000000" pitchFamily="49" charset="-120"/>
              </a:rPr>
              <a:t>很善於</a:t>
            </a: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繼承</a:t>
            </a:r>
            <a:r>
              <a:rPr lang="zh-TW" altLang="en-US" sz="4800" dirty="0">
                <a:ea typeface="華康儷中黑" panose="020B0509000000000000" pitchFamily="49" charset="-120"/>
              </a:rPr>
              <a:t>前人的智慧</a:t>
            </a:r>
            <a:r>
              <a:rPr lang="en-US" altLang="zh-TW" sz="4800" dirty="0"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ea typeface="華康儷中黑" panose="020B0509000000000000" pitchFamily="49" charset="-120"/>
              </a:rPr>
              <a:t>發揚光大</a:t>
            </a:r>
            <a:r>
              <a:rPr lang="en-US" altLang="zh-TW" sz="48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800" dirty="0">
                <a:solidFill>
                  <a:srgbClr val="0000FF"/>
                </a:solidFill>
                <a:ea typeface="華康儷中黑" panose="020B0509000000000000" pitchFamily="49" charset="-120"/>
              </a:rPr>
              <a:t>I am not a creative person, 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but I am quite good at developing and advancing 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the wisdom of those </a:t>
            </a: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who went before me</a:t>
            </a:r>
            <a:r>
              <a:rPr lang="en-US" altLang="zh-TW" sz="4800" dirty="0">
                <a:ea typeface="華康儷中黑" panose="020B0509000000000000" pitchFamily="49" charset="-120"/>
              </a:rPr>
              <a:t>.</a:t>
            </a:r>
            <a:endParaRPr lang="zh-TW" altLang="en-US" sz="48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50581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7DC3393-B132-4C09-8A47-9D9D66C51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72008"/>
            <a:ext cx="9144000" cy="674136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ea typeface="華康儷中黑" panose="020B0509000000000000" pitchFamily="49" charset="-120"/>
              </a:rPr>
              <a:t>在這個角度下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聖經裡透露出來的基督之光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br>
              <a:rPr lang="en-US" altLang="zh-TW" sz="3600" dirty="0">
                <a:ea typeface="華康儷中黑" panose="020B0509000000000000" pitchFamily="49" charset="-120"/>
              </a:rPr>
            </a:br>
            <a:r>
              <a:rPr lang="zh-TW" altLang="en-US" sz="3600" dirty="0">
                <a:ea typeface="華康儷中黑" panose="020B0509000000000000" pitchFamily="49" charset="-120"/>
              </a:rPr>
              <a:t>不單幫我</a:t>
            </a:r>
            <a:r>
              <a:rPr lang="zh-TW" altLang="en-US" sz="3600">
                <a:ea typeface="華康儷中黑" panose="020B0509000000000000" pitchFamily="49" charset="-120"/>
              </a:rPr>
              <a:t>辨認</a:t>
            </a:r>
            <a:r>
              <a:rPr lang="zh-TW" altLang="en-US" sz="3600">
                <a:solidFill>
                  <a:srgbClr val="FF0000"/>
                </a:solidFill>
                <a:ea typeface="華康儷中黑" panose="020B0509000000000000" pitchFamily="49" charset="-120"/>
              </a:rPr>
              <a:t>時代的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徵兆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3600" dirty="0">
                <a:ea typeface="華康儷中黑" panose="020B0509000000000000" pitchFamily="49" charset="-120"/>
              </a:rPr>
              <a:t>更使我有能力</a:t>
            </a:r>
            <a:r>
              <a:rPr lang="zh-TW" altLang="en-US" sz="3600" dirty="0">
                <a:solidFill>
                  <a:srgbClr val="0000FF"/>
                </a:solidFill>
                <a:ea typeface="華康儷中黑" panose="020B0509000000000000" pitchFamily="49" charset="-120"/>
              </a:rPr>
              <a:t>頂住不同的壓力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ea typeface="華康儷中黑" panose="020B0509000000000000" pitchFamily="49" charset="-120"/>
              </a:rPr>
              <a:t>去發揚梵二的天國和世界大同的理想</a:t>
            </a:r>
            <a:r>
              <a:rPr lang="en-US" altLang="zh-TW" sz="36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600" dirty="0">
                <a:ea typeface="華康儷中黑" panose="020B0509000000000000" pitchFamily="49" charset="-120"/>
              </a:rPr>
              <a:t>From this perspective, the lights of Christ that come forth from the Bible not only help me discern </a:t>
            </a:r>
            <a:r>
              <a:rPr lang="en-US" altLang="zh-TW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the signs of our times</a:t>
            </a:r>
            <a:r>
              <a:rPr lang="en-US" altLang="zh-TW" sz="3600" dirty="0">
                <a:ea typeface="華康儷中黑" panose="020B0509000000000000" pitchFamily="49" charset="-120"/>
              </a:rPr>
              <a:t>, but also endow me with strength to </a:t>
            </a:r>
            <a:r>
              <a:rPr lang="en-US" altLang="zh-TW" sz="3600" dirty="0">
                <a:solidFill>
                  <a:srgbClr val="0000FF"/>
                </a:solidFill>
                <a:ea typeface="華康儷中黑" panose="020B0509000000000000" pitchFamily="49" charset="-120"/>
              </a:rPr>
              <a:t>resist pressures </a:t>
            </a:r>
            <a:r>
              <a:rPr lang="en-US" altLang="zh-TW" sz="3600" dirty="0">
                <a:ea typeface="華康儷中黑" panose="020B0509000000000000" pitchFamily="49" charset="-120"/>
              </a:rPr>
              <a:t>as I </a:t>
            </a:r>
            <a:r>
              <a:rPr lang="en-US" altLang="zh-TW" sz="3600" dirty="0" err="1">
                <a:ea typeface="華康儷中黑" panose="020B0509000000000000" pitchFamily="49" charset="-120"/>
              </a:rPr>
              <a:t>endeavour</a:t>
            </a:r>
            <a:r>
              <a:rPr lang="en-US" altLang="zh-TW" sz="3600" dirty="0">
                <a:ea typeface="華康儷中黑" panose="020B0509000000000000" pitchFamily="49" charset="-120"/>
              </a:rPr>
              <a:t> to preach the Kingdom envisioned by the Vatican II Council and to pursue the ideal of a universal oneness.</a:t>
            </a:r>
            <a:endParaRPr lang="zh-TW" altLang="en-US" sz="36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023836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-27384"/>
            <a:ext cx="9144000" cy="6048375"/>
          </a:xfrm>
        </p:spPr>
        <p:txBody>
          <a:bodyPr/>
          <a:lstStyle/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  <a:defRPr/>
            </a:pPr>
            <a:endParaRPr lang="en-US" altLang="zh-TW" sz="9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(P)" pitchFamily="34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好 天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5400" spc="20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幫助你戰勝疫情</a:t>
            </a:r>
            <a:endParaRPr lang="en-US" altLang="zh-TW" sz="5400" spc="20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97E96190-9B2E-4EF1-B4EE-83AC1F82D3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336"/>
            <a:ext cx="9144000" cy="6514008"/>
          </a:xfrm>
        </p:spPr>
        <p:txBody>
          <a:bodyPr/>
          <a:lstStyle/>
          <a:p>
            <a:pPr marL="0" indent="0" algn="just" eaLnBrk="1">
              <a:lnSpc>
                <a:spcPts val="500"/>
              </a:lnSpc>
              <a:spcBef>
                <a:spcPts val="0"/>
              </a:spcBef>
              <a:buFontTx/>
              <a:buNone/>
            </a:pPr>
            <a:endParaRPr lang="en-US" altLang="zh-TW" sz="36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賢明之士，要發光，有如穹蒼的光輝；那些引導許多人歸於正義的人，要永遠發光，如同星辰。</a:t>
            </a:r>
            <a:r>
              <a:rPr lang="en-US" altLang="zh-TW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r>
              <a:rPr lang="en-US" altLang="zh-TW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buFontTx/>
              <a:buNone/>
            </a:pP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95A327D-0D15-4D8E-B64C-92FC58F9E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2F5492E-CE85-4FD2-9023-AA7822410237}"/>
              </a:ext>
            </a:extLst>
          </p:cNvPr>
          <p:cNvSpPr txBox="1"/>
          <p:nvPr/>
        </p:nvSpPr>
        <p:spPr>
          <a:xfrm>
            <a:off x="7236296" y="6191250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2/2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7593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14C178F4-1127-4E08-92FC-A421CFD5E9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36512" y="144016"/>
            <a:ext cx="9144000" cy="6741368"/>
          </a:xfrm>
        </p:spPr>
        <p:txBody>
          <a:bodyPr/>
          <a:lstStyle/>
          <a:p>
            <a:pPr marL="0" indent="0" algn="just" eaLnBrk="1"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恭讀致希伯來人書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10:11-14,18</a:t>
            </a:r>
          </a:p>
          <a:p>
            <a:pPr marL="0" indent="0" algn="just" eaLnBrk="1">
              <a:lnSpc>
                <a:spcPts val="46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每一位司祭，都天天侍立，執行敬禮，並屢次奉獻，那些總不能除去罪惡的同樣犧牲；但是，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基督只奉獻了一次贖罪的犧牲，以後便永遠坐在天主右邊，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從今以後，只等待將他的仇人，變作他腳下的踏板。</a:t>
            </a:r>
          </a:p>
          <a:p>
            <a:pPr marL="0" indent="0" algn="just" eaLnBrk="1">
              <a:lnSpc>
                <a:spcPts val="46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他只藉一次奉獻，就永遠使被聖化的人，得以成全。</a:t>
            </a: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24764B74-752B-43C0-8697-F016F5A6E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52635152-5A84-43A7-B1BB-99E184F9A2D0}"/>
              </a:ext>
            </a:extLst>
          </p:cNvPr>
          <p:cNvSpPr txBox="1"/>
          <p:nvPr/>
        </p:nvSpPr>
        <p:spPr>
          <a:xfrm>
            <a:off x="7380312" y="6165304"/>
            <a:ext cx="17097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1/2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14C178F4-1127-4E08-92FC-A421CFD5E9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741368"/>
          </a:xfrm>
        </p:spPr>
        <p:txBody>
          <a:bodyPr/>
          <a:lstStyle/>
          <a:p>
            <a:pPr marL="0" indent="0" algn="just" eaLnBrk="1">
              <a:lnSpc>
                <a:spcPts val="4500"/>
              </a:lnSpc>
              <a:spcBef>
                <a:spcPts val="0"/>
              </a:spcBef>
              <a:buFontTx/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500"/>
              </a:lnSpc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如果這些罪已經赦了，也就不再需要贖罪的祭獻了。</a:t>
            </a:r>
            <a:r>
              <a:rPr lang="en-US" altLang="zh-TW" sz="3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sz="30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500"/>
              </a:lnSpc>
              <a:spcBef>
                <a:spcPts val="0"/>
              </a:spcBef>
              <a:buNone/>
            </a:pPr>
            <a:r>
              <a:rPr lang="zh-TW" altLang="en-US" sz="3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sz="3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24764B74-752B-43C0-8697-F016F5A6E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52635152-5A84-43A7-B1BB-99E184F9A2D0}"/>
              </a:ext>
            </a:extLst>
          </p:cNvPr>
          <p:cNvSpPr txBox="1"/>
          <p:nvPr/>
        </p:nvSpPr>
        <p:spPr>
          <a:xfrm>
            <a:off x="7775749" y="5661248"/>
            <a:ext cx="93645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2/2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70876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C3CB8A57-1065-469C-829E-9A64931FE1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44016"/>
            <a:ext cx="9144000" cy="6813376"/>
          </a:xfrm>
        </p:spPr>
        <p:txBody>
          <a:bodyPr/>
          <a:lstStyle/>
          <a:p>
            <a:pPr marL="0" indent="0" algn="just" eaLnBrk="1"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恭讀聖馬爾谷福音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13:24-32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那時候，耶穌向門徒說：「在那些日子裡，在那災難以後，太陽將要昏暗；月亮不再發光；星辰要從天上墜下；天上的萬象也要動搖。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「那時，人要看見人子，帶著大威能和光榮，乘雲降來。那時，人子要派遣天使，由四方，從地極到天邊，聚集他所召選的人。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76DD139C-5608-4376-838D-38252E2E2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BB501010-FE37-4B04-8653-71A647F7C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3062" y="6191190"/>
            <a:ext cx="15128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1/3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C3CB8A57-1065-469C-829E-9A64931FE1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44016"/>
            <a:ext cx="9144000" cy="6813376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「你們應由無花果樹，取個比喻：</a:t>
            </a: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幾時它的枝條，已經發芽，生出嫩葉，你們就知道夏天近了。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同樣，你們幾時看見，這些事發生了，就該知道：人子已近在門口了。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「我實在告訴你們：非到這一切發生了，這一世代，決不會過去。天地要過去，但是，我的話決不會過去。</a:t>
            </a:r>
          </a:p>
          <a:p>
            <a:pPr marL="0" indent="0" algn="just" eaLnBrk="1">
              <a:spcBef>
                <a:spcPts val="0"/>
              </a:spcBef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76DD139C-5608-4376-838D-38252E2E2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BB501010-FE37-4B04-8653-71A647F7C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6296" y="5949280"/>
            <a:ext cx="16568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2/3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786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C3CB8A57-1065-469C-829E-9A64931FE1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44016"/>
            <a:ext cx="9144000" cy="6813376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至於那日子或那時刻，除了父以外，誰也不知道，連天上的天使和子，都不知道。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  <a:endParaRPr lang="zh-TW" altLang="en-US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76DD139C-5608-4376-838D-38252E2E2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BB501010-FE37-4B04-8653-71A647F7C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6296" y="5949280"/>
            <a:ext cx="16568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3/3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45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6632"/>
            <a:ext cx="9144000" cy="6381750"/>
          </a:xfrm>
          <a:solidFill>
            <a:schemeClr val="tx1"/>
          </a:solidFill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36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常年期第三十三主日</a:t>
            </a:r>
          </a:p>
          <a:p>
            <a:pPr algn="ctr" eaLnBrk="1" hangingPunct="1">
              <a:spcBef>
                <a:spcPts val="1200"/>
              </a:spcBef>
              <a:buFontTx/>
              <a:buNone/>
              <a:defRPr/>
            </a:pPr>
            <a:r>
              <a:rPr lang="en-US" altLang="zh-TW" sz="36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2021</a:t>
            </a:r>
            <a:r>
              <a:rPr lang="zh-TW" altLang="en-US" sz="36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年</a:t>
            </a:r>
            <a:r>
              <a:rPr lang="en-US" altLang="zh-TW" sz="36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11</a:t>
            </a:r>
            <a:r>
              <a:rPr lang="zh-TW" altLang="en-US" sz="36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月</a:t>
            </a:r>
            <a:r>
              <a:rPr lang="en-US" altLang="zh-TW" sz="36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14</a:t>
            </a:r>
            <a:r>
              <a:rPr lang="zh-TW" altLang="en-US" sz="36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日</a:t>
            </a:r>
          </a:p>
          <a:p>
            <a:pPr algn="ctr" eaLnBrk="1" hangingPunct="1">
              <a:buFontTx/>
              <a:buNone/>
              <a:defRPr/>
            </a:pPr>
            <a:endParaRPr lang="zh-TW" altLang="en-US" sz="1000" dirty="0">
              <a:solidFill>
                <a:schemeClr val="bg1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36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主 題</a:t>
            </a:r>
          </a:p>
          <a:p>
            <a:pPr algn="ctr" eaLnBrk="1" hangingPunct="1">
              <a:spcBef>
                <a:spcPts val="1200"/>
              </a:spcBef>
              <a:spcAft>
                <a:spcPts val="0"/>
              </a:spcAft>
              <a:buNone/>
            </a:pPr>
            <a:r>
              <a:rPr lang="zh-TW" altLang="en-US" sz="6600" dirty="0">
                <a:solidFill>
                  <a:schemeClr val="bg1"/>
                </a:solidFill>
                <a:ea typeface="華康儷中黑" pitchFamily="49" charset="-120"/>
              </a:rPr>
              <a:t>辨認時代的徵兆</a:t>
            </a:r>
            <a:endParaRPr lang="en-US" altLang="zh-TW" sz="66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(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達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12:1-3;</a:t>
            </a:r>
            <a:r>
              <a:rPr lang="zh-HK" altLang="en-US" dirty="0">
                <a:solidFill>
                  <a:schemeClr val="bg1"/>
                </a:solidFill>
                <a:ea typeface="華康儷中黑" pitchFamily="49" charset="-120"/>
              </a:rPr>
              <a:t>希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10:11-14,18;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谷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13:24-32)</a:t>
            </a:r>
            <a:endParaRPr lang="zh-TW" altLang="en-US" dirty="0">
              <a:solidFill>
                <a:schemeClr val="bg1"/>
              </a:solidFill>
              <a:ea typeface="華康儷中黑" pitchFamily="49" charset="-120"/>
            </a:endParaRPr>
          </a:p>
          <a:p>
            <a:pPr marL="324000" eaLnBrk="1" hangingPunct="1">
              <a:lnSpc>
                <a:spcPts val="5000"/>
              </a:lnSpc>
              <a:spcBef>
                <a:spcPct val="0"/>
              </a:spcBef>
              <a:spcAft>
                <a:spcPct val="25000"/>
              </a:spcAft>
              <a:buFontTx/>
              <a:buNone/>
              <a:defRPr/>
            </a:pPr>
            <a:r>
              <a:rPr lang="zh-TW" altLang="en-US" sz="4000" spc="300" dirty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 聖言</a:t>
            </a:r>
            <a:r>
              <a:rPr lang="zh-TW" altLang="en-US" sz="4000" spc="300" dirty="0">
                <a:solidFill>
                  <a:srgbClr val="00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指導</a:t>
            </a:r>
            <a:r>
              <a:rPr lang="zh-TW" altLang="en-US" sz="4000" spc="300" dirty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生活；生活</a:t>
            </a:r>
            <a:r>
              <a:rPr lang="zh-TW" altLang="en-US" sz="4000" spc="300" dirty="0">
                <a:solidFill>
                  <a:srgbClr val="00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印證</a:t>
            </a:r>
            <a:r>
              <a:rPr lang="zh-TW" altLang="en-US" sz="4000" spc="300" dirty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聖言</a:t>
            </a:r>
            <a:endParaRPr lang="en-US" altLang="zh-TW" sz="4000" spc="300" dirty="0">
              <a:solidFill>
                <a:schemeClr val="bg1"/>
              </a:solidFill>
              <a:latin typeface="華康正顏楷體W7" panose="03000709000000000000" pitchFamily="65" charset="-120"/>
              <a:ea typeface="華康正顏楷體W7" panose="03000709000000000000" pitchFamily="65" charset="-120"/>
            </a:endParaRPr>
          </a:p>
          <a:p>
            <a:pPr marL="0" indent="0" eaLnBrk="1" hangingPunct="1">
              <a:lnSpc>
                <a:spcPts val="4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zh-TW" altLang="en-US" sz="2800" dirty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</a:rPr>
              <a:t>  講道</a:t>
            </a:r>
            <a:r>
              <a:rPr lang="zh-TW" altLang="en-US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是解釋天主聖言</a:t>
            </a:r>
            <a:r>
              <a:rPr lang="en-US" altLang="zh-TW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指出它如何</a:t>
            </a:r>
            <a:r>
              <a:rPr lang="zh-TW" altLang="en-US" sz="2800" dirty="0">
                <a:solidFill>
                  <a:srgbClr val="00FF00"/>
                </a:solidFill>
                <a:latin typeface="華康粗黑體" pitchFamily="49" charset="-120"/>
                <a:ea typeface="華康粗黑體" pitchFamily="49" charset="-120"/>
              </a:rPr>
              <a:t>指導人類的生命</a:t>
            </a:r>
            <a:endParaRPr lang="en-US" altLang="zh-TW" sz="28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 eaLnBrk="1" hangingPunct="1">
              <a:lnSpc>
                <a:spcPts val="4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zh-TW" altLang="en-US" sz="2800" dirty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</a:rPr>
              <a:t>  證道</a:t>
            </a:r>
            <a:r>
              <a:rPr lang="zh-TW" altLang="en-US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是為天主的話作證</a:t>
            </a:r>
            <a:r>
              <a:rPr lang="en-US" altLang="zh-TW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證明這話是</a:t>
            </a:r>
            <a:r>
              <a:rPr lang="zh-TW" altLang="en-US" sz="2800" dirty="0">
                <a:solidFill>
                  <a:srgbClr val="00FF00"/>
                </a:solidFill>
                <a:latin typeface="華康粗黑體" pitchFamily="49" charset="-120"/>
                <a:ea typeface="華康粗黑體" pitchFamily="49" charset="-120"/>
              </a:rPr>
              <a:t>可信的</a:t>
            </a:r>
            <a:r>
              <a:rPr lang="zh-TW" altLang="en-US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和</a:t>
            </a:r>
            <a:r>
              <a:rPr lang="zh-TW" altLang="en-US" sz="2800" dirty="0">
                <a:solidFill>
                  <a:srgbClr val="00FF00"/>
                </a:solidFill>
                <a:latin typeface="華康粗黑體" pitchFamily="49" charset="-120"/>
                <a:ea typeface="華康粗黑體" pitchFamily="49" charset="-120"/>
              </a:rPr>
              <a:t>可行的</a:t>
            </a:r>
            <a:endParaRPr lang="zh-TW" altLang="en-US" sz="2800" dirty="0">
              <a:solidFill>
                <a:srgbClr val="00FF00"/>
              </a:solidFill>
              <a:ea typeface="華康粗黑體" pitchFamily="49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4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9898</TotalTime>
  <Words>1939</Words>
  <Application>Microsoft Office PowerPoint</Application>
  <PresentationFormat>如螢幕大小 (4:3)</PresentationFormat>
  <Paragraphs>129</Paragraphs>
  <Slides>26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26</vt:i4>
      </vt:variant>
    </vt:vector>
  </HeadingPairs>
  <TitlesOfParts>
    <vt:vector size="38" baseType="lpstr">
      <vt:lpstr>華康中黑體</vt:lpstr>
      <vt:lpstr>華康中黑體(P)</vt:lpstr>
      <vt:lpstr>華康正顏楷體W7</vt:lpstr>
      <vt:lpstr>華康粗黑體</vt:lpstr>
      <vt:lpstr>華康儷中黑</vt:lpstr>
      <vt:lpstr>新細明體</vt:lpstr>
      <vt:lpstr>標楷體</vt:lpstr>
      <vt:lpstr>Arial</vt:lpstr>
      <vt:lpstr>Calibri</vt:lpstr>
      <vt:lpstr>Wingdings</vt:lpstr>
      <vt:lpstr>預設簡報設計</vt:lpstr>
      <vt:lpstr>14_預設簡報設計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738</cp:revision>
  <dcterms:created xsi:type="dcterms:W3CDTF">2006-09-26T01:05:23Z</dcterms:created>
  <dcterms:modified xsi:type="dcterms:W3CDTF">2021-11-08T06:50:58Z</dcterms:modified>
</cp:coreProperties>
</file>