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90020" r:id="rId3"/>
  </p:sldMasterIdLst>
  <p:notesMasterIdLst>
    <p:notesMasterId r:id="rId28"/>
  </p:notesMasterIdLst>
  <p:handoutMasterIdLst>
    <p:handoutMasterId r:id="rId29"/>
  </p:handoutMasterIdLst>
  <p:sldIdLst>
    <p:sldId id="2131" r:id="rId4"/>
    <p:sldId id="2119" r:id="rId5"/>
    <p:sldId id="2120" r:id="rId6"/>
    <p:sldId id="2122" r:id="rId7"/>
    <p:sldId id="2123" r:id="rId8"/>
    <p:sldId id="2134" r:id="rId9"/>
    <p:sldId id="2135" r:id="rId10"/>
    <p:sldId id="2139" r:id="rId11"/>
    <p:sldId id="2140" r:id="rId12"/>
    <p:sldId id="2141" r:id="rId13"/>
    <p:sldId id="2446" r:id="rId14"/>
    <p:sldId id="2096" r:id="rId15"/>
    <p:sldId id="2144" r:id="rId16"/>
    <p:sldId id="2143" r:id="rId17"/>
    <p:sldId id="2445" r:id="rId18"/>
    <p:sldId id="2148" r:id="rId19"/>
    <p:sldId id="2150" r:id="rId20"/>
    <p:sldId id="2151" r:id="rId21"/>
    <p:sldId id="2152" r:id="rId22"/>
    <p:sldId id="2153" r:id="rId23"/>
    <p:sldId id="2155" r:id="rId24"/>
    <p:sldId id="2156" r:id="rId25"/>
    <p:sldId id="2161" r:id="rId26"/>
    <p:sldId id="1892" r:id="rId27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FF99FF"/>
    <a:srgbClr val="FF00FF"/>
    <a:srgbClr val="660066"/>
    <a:srgbClr val="9900CC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93315" autoAdjust="0"/>
  </p:normalViewPr>
  <p:slideViewPr>
    <p:cSldViewPr>
      <p:cViewPr>
        <p:scale>
          <a:sx n="50" d="100"/>
          <a:sy n="50" d="100"/>
        </p:scale>
        <p:origin x="1476" y="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0CDCD5-D5E2-4CE3-A3C6-170DE7947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C51A3D-E9ED-4782-AB80-6BD26AE8D8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DEE6A-62DC-4600-B4DA-68F78EF7E6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CFB33-66AE-4761-AA9F-3D0EF35FB7A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842227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935400-DEE6-4E73-9D6E-6A352BD7F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30E48A-0600-4651-822A-0E4D0DF5B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6F01D-6908-4DCB-A59C-B34B94134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98D9-6D34-427B-A175-3F8F79533FE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1986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C40A9-0042-468A-9DE6-03F7A61E3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CDCFD2-752C-4B66-9D4D-B7234703E5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4830C6-23FD-4551-B3E4-4DF5337C4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56AE6-53BA-4AD1-96BE-CBD8E317ED0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764707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CA4D6-D06E-4ABC-8D20-758F5AD20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247F37-2294-4564-A5FA-B766B8A1A7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5F699-42FA-4199-9AD9-B62E938FA1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62906-E67E-42C7-8B51-4369FA01097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88189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9B05F9-768D-4393-9467-5B17D4D79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315398-8CF6-4C64-BE9F-A1FE8764FE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F6EF85-0F1E-494C-80D7-D262F1847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2F170-E9EA-47C9-8509-C494A7C34CC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61161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3B0323-734E-434D-8F60-96E47466DF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873FDC4-BF83-412F-B448-EA14B4AD46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AF4A78-349B-4809-AAFD-2A7AA42A1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68D50-6BC1-4D0C-B3E8-65A44DD2B5F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74311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ED0D9D-BC01-4C03-B58A-4B0908F268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0BAA7C-8985-4094-9D2E-8BEFA24D98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BB7E63-4B51-4E52-98B6-7E8B4FA453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5ED24-D404-4716-B68D-8AAFA511561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65680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4E71E-EF4F-4270-B795-D022584BF1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8E5FF2-C928-4B5B-A9CB-687DDF46F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CB962-50E8-40B4-83E3-33DE21473A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51CC9-E450-40E6-A421-720701B08DD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39070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B761CC-DB91-45A8-83DC-5DB8A89D5F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EEE00F-21D5-41F8-8AB2-81E620C19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2FE92D-4FE3-4280-B8B9-85593F6F59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418ED-E33F-4EB6-8E96-D8D275F85CE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797133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9BEA5C-ED4E-4088-99AB-E033DEB95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999E05-DD48-4FD9-A9EC-BB64F5EF1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CEF0CB-128E-47FF-B9EA-D364BE676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F7B72-E9B7-4954-B531-0F73789373A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75402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E7087-6D1F-4A21-8AC1-4190A94C34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FBD219-5288-49D2-B322-CED1BBE00B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35C8F1-7D60-4B5F-A09A-007D26337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CF33B-62FF-4DD4-9C7D-5AB8784A8D9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7496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CE0364B-89B6-410A-AF04-D7953F83B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6969A3-708E-4520-AA31-AF76C044B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51620" name="Rectangle 4">
            <a:extLst>
              <a:ext uri="{FF2B5EF4-FFF2-40B4-BE49-F238E27FC236}">
                <a16:creationId xmlns:a16="http://schemas.microsoft.com/office/drawing/2014/main" id="{6106F9B8-6907-49FE-A585-93FD51A72C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1" name="Rectangle 5">
            <a:extLst>
              <a:ext uri="{FF2B5EF4-FFF2-40B4-BE49-F238E27FC236}">
                <a16:creationId xmlns:a16="http://schemas.microsoft.com/office/drawing/2014/main" id="{045953EA-AEED-4732-887C-22740B65D2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2" name="Rectangle 6">
            <a:extLst>
              <a:ext uri="{FF2B5EF4-FFF2-40B4-BE49-F238E27FC236}">
                <a16:creationId xmlns:a16="http://schemas.microsoft.com/office/drawing/2014/main" id="{9A583CFA-8946-4F77-8525-73A7DEF2EF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9803CD0-5415-4484-B4EB-F9FFE8CF1DC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0641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21" r:id="rId1"/>
    <p:sldLayoutId id="2147490022" r:id="rId2"/>
    <p:sldLayoutId id="2147490023" r:id="rId3"/>
    <p:sldLayoutId id="2147490024" r:id="rId4"/>
    <p:sldLayoutId id="2147490025" r:id="rId5"/>
    <p:sldLayoutId id="2147490026" r:id="rId6"/>
    <p:sldLayoutId id="2147490027" r:id="rId7"/>
    <p:sldLayoutId id="2147490028" r:id="rId8"/>
    <p:sldLayoutId id="2147490029" r:id="rId9"/>
    <p:sldLayoutId id="2147490030" r:id="rId10"/>
    <p:sldLayoutId id="21474900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10703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常年期第卅三主日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15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HK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凡是有的</a:t>
            </a:r>
            <a:r>
              <a:rPr lang="en-US" altLang="zh-HK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,</a:t>
            </a:r>
            <a:r>
              <a:rPr lang="en-US" altLang="zh-HK" sz="2800" dirty="0">
                <a:solidFill>
                  <a:srgbClr val="FFFF00"/>
                </a:solidFill>
                <a:ea typeface="華康粗黑體" panose="020B0709000000000000" pitchFamily="49" charset="-120"/>
              </a:rPr>
              <a:t> </a:t>
            </a:r>
            <a:r>
              <a:rPr lang="zh-HK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還要給他</a:t>
            </a:r>
            <a:endParaRPr lang="en-US" altLang="zh-TW" sz="80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181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恭讀箴言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31:10-13,19-20,30-31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賢淑的婦女，有誰能找到？她本身價值，遠勝過珠寶。她的丈夫，對她衷心信賴，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一切所需，從來不會缺少。她一生歲月，只叫丈夫幸福，不給丈夫煩惱。她弄來羊毛細麻，愉快地親手勞作。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她手執紡錘，手指旋轉紗錠。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對貧苦的人，她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隨手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賙濟；對無靠的人，她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伸手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扶助。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6700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姿色是虛幻，美麗是泡影；敬畏上主的女人，才堪當受人讚美。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願她享受她雙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手操勞的成果！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願她的事業，使她在城門口受讚揚！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上主的話。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D494709-633A-4FB2-AF86-0479B85014EE}"/>
              </a:ext>
            </a:extLst>
          </p:cNvPr>
          <p:cNvSpPr txBox="1"/>
          <p:nvPr/>
        </p:nvSpPr>
        <p:spPr>
          <a:xfrm>
            <a:off x="1259632" y="4077072"/>
            <a:ext cx="6408712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請靜默片刻</a:t>
            </a:r>
            <a:r>
              <a:rPr lang="en-US" altLang="zh-TW" sz="2800" dirty="0">
                <a:solidFill>
                  <a:schemeClr val="bg1"/>
                </a:solidFill>
                <a:latin typeface="+mn-lt"/>
                <a:ea typeface="華康正顏楷體W7(P)" panose="03000700000000000000" pitchFamily="66" charset="-120"/>
              </a:rPr>
              <a:t>,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默想天主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今天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向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我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說的話</a:t>
            </a:r>
          </a:p>
        </p:txBody>
      </p:sp>
    </p:spTree>
    <p:extLst>
      <p:ext uri="{BB962C8B-B14F-4D97-AF65-F5344CB8AC3E}">
        <p14:creationId xmlns:p14="http://schemas.microsoft.com/office/powerpoint/2010/main" val="1726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恭讀聖保祿宗徒致得撒洛尼人前書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5:1-6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關於那時候與日期，不需要給你們寫什麼。你們原來確實知道：主的日子，要像夜間的盜賊一樣來到。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幾時人正在說：「平安無事」，那時，滅亡會猝然來到他們身上，就像痛苦，來到懷孕者身上一樣，決逃脫不了。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但是，你們，弟兄們，你們不是在黑暗中，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381328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以致那日子，像盜賊一樣襲擊你們 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你們眾人都是光明之子，和白日之子；我們不屬於黑夜，也不屬於黑暗。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所以，我們不應像其他人一樣貪睡，卻當清醒謹慎。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D853DB6-1B24-42C0-A1D0-DF3B37804BE5}"/>
              </a:ext>
            </a:extLst>
          </p:cNvPr>
          <p:cNvSpPr txBox="1"/>
          <p:nvPr/>
        </p:nvSpPr>
        <p:spPr>
          <a:xfrm>
            <a:off x="1259632" y="4860449"/>
            <a:ext cx="6408712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請靜默片刻</a:t>
            </a:r>
            <a:r>
              <a:rPr lang="en-US" altLang="zh-TW" sz="2800" dirty="0">
                <a:solidFill>
                  <a:schemeClr val="bg1"/>
                </a:solidFill>
                <a:latin typeface="+mn-lt"/>
                <a:ea typeface="華康正顏楷體W7(P)" panose="03000700000000000000" pitchFamily="66" charset="-120"/>
              </a:rPr>
              <a:t>,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默想天主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今天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向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我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說的話</a:t>
            </a:r>
          </a:p>
        </p:txBody>
      </p:sp>
    </p:spTree>
    <p:extLst>
      <p:ext uri="{BB962C8B-B14F-4D97-AF65-F5344CB8AC3E}">
        <p14:creationId xmlns:p14="http://schemas.microsoft.com/office/powerpoint/2010/main" val="130178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88640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25:14-30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那時候，耶穌給門徒講了這個比喻，說：「天國好像一個要遠行的人，將自己的僕人叫來，把財產託付給他們：按照他們的才能，一個給了五個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，一個給了兩個，一個給了一個；然後動身走了。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「那領了五個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的，立刻去用來營業，另外賺了五個。同樣，那領了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3600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1/5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6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兩個的，也賺了另外兩個。但是，那領了一個的，卻去把地掘開，把主人的銀子，埋藏起來。。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「過了很久，僕人的主人回來了，便與僕人算賬。那領了五個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的，上前，呈上另外五個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，說：主啊！你曾交給我五個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，看，我賺了另外五個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。主人對他說：好！善良忠信的僕人， 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你既在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2/5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6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少許事上忠信，我必委派你管理許多大事：進入你主人的福樂吧！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「那領了兩個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的，也前來，說：主啊！你曾交給我兩個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，看，我賺了另外兩個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。主人對他說：好！善良忠信的僕人！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你既在少許事上忠信，我必委派你管理許多大事：進入你主人的福樂吧！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「隨後，那領了一個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的，也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237312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3/5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9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前來，說：主啊！我原知道你是個刻薄的人，在你沒有下種的地方收割，在你沒有散布的地方聚斂。因為我害怕，所以我去把你的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，藏在地下；看，你的，仍還給你。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「主人回答說：可惡懶惰的僕人！你既知道：我在沒有下種的地方收割，在沒有散布的地方聚斂；那麼，你該把我的銀子，交給錢莊裡的人，待我回來時，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4/5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86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16632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連本帶利，收回給我。所以，你們從他手中，把這個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奪過來，給那有了十個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塔冷通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的。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因為凡是有的，還要給他，叫他富裕；那沒有的，連他所有的，也要由他手中奪去。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至於這個無用的僕人，你們把他丟在外面的黑暗中；在那裡必有哀號和切齒。」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8244408" y="6319237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5/5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A42EAA1-4B4B-4318-8C7A-C6262F684F13}"/>
              </a:ext>
            </a:extLst>
          </p:cNvPr>
          <p:cNvSpPr txBox="1"/>
          <p:nvPr/>
        </p:nvSpPr>
        <p:spPr>
          <a:xfrm>
            <a:off x="1259632" y="5868561"/>
            <a:ext cx="6192688" cy="584775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請靜默片刻</a:t>
            </a:r>
            <a:r>
              <a:rPr lang="en-US" altLang="zh-TW" sz="2800" dirty="0">
                <a:solidFill>
                  <a:schemeClr val="bg1"/>
                </a:solidFill>
                <a:latin typeface="+mn-lt"/>
                <a:ea typeface="華康正顏楷體W7(P)" panose="03000700000000000000" pitchFamily="66" charset="-120"/>
              </a:rPr>
              <a:t>,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默想天主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今天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向</a:t>
            </a:r>
            <a:r>
              <a:rPr lang="zh-TW" altLang="en-US" sz="32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我</a:t>
            </a:r>
            <a:r>
              <a:rPr lang="zh-TW" altLang="en-US" sz="28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說的話</a:t>
            </a:r>
          </a:p>
        </p:txBody>
      </p:sp>
    </p:spTree>
    <p:extLst>
      <p:ext uri="{BB962C8B-B14F-4D97-AF65-F5344CB8AC3E}">
        <p14:creationId xmlns:p14="http://schemas.microsoft.com/office/powerpoint/2010/main" val="1108183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10703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常年期第卅三主日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15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HK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凡是有的</a:t>
            </a:r>
            <a:r>
              <a:rPr lang="en-US" altLang="zh-HK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,</a:t>
            </a:r>
            <a:r>
              <a:rPr lang="en-US" altLang="zh-HK" sz="2800" dirty="0">
                <a:solidFill>
                  <a:srgbClr val="FFFF00"/>
                </a:solidFill>
                <a:ea typeface="華康粗黑體" panose="020B0709000000000000" pitchFamily="49" charset="-120"/>
              </a:rPr>
              <a:t> </a:t>
            </a:r>
            <a:r>
              <a:rPr lang="zh-HK" altLang="en-US" sz="8000" dirty="0">
                <a:solidFill>
                  <a:srgbClr val="FFFF00"/>
                </a:solidFill>
                <a:ea typeface="華康粗黑體" panose="020B0709000000000000" pitchFamily="49" charset="-120"/>
              </a:rPr>
              <a:t>還要給他</a:t>
            </a:r>
            <a:endParaRPr lang="en-US" altLang="zh-TW" sz="80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512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賢淑的婦女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誰能找到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她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本身價值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遠勝珠寶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她的丈夫</a:t>
            </a:r>
            <a:r>
              <a:rPr lang="en-US" altLang="zh-TW" sz="400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對她衷心信賴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對貧苦的人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她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ea typeface="華康正顏楷體W7(P)" panose="03000700000000000000" pitchFamily="66" charset="-120"/>
                <a:cs typeface="華康中黑體" panose="020B0509000000000000" pitchFamily="49" charset="-120"/>
              </a:rPr>
              <a:t>隨手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賙濟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對無靠的人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她</a:t>
            </a:r>
            <a:r>
              <a:rPr lang="zh-TW" altLang="en-US" sz="4000" dirty="0">
                <a:solidFill>
                  <a:schemeClr val="bg1"/>
                </a:solidFill>
                <a:highlight>
                  <a:srgbClr val="FF0000"/>
                </a:highlight>
                <a:ea typeface="華康正顏楷體W7(P)" panose="03000700000000000000" pitchFamily="66" charset="-120"/>
                <a:cs typeface="華康中黑體" panose="020B0509000000000000" pitchFamily="49" charset="-120"/>
              </a:rPr>
              <a:t>伸手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扶助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願她享受她雙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手操勞的成果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!</a:t>
            </a:r>
          </a:p>
          <a:p>
            <a:pPr marL="360000" indent="-45720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隨手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伸手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善行重複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變成習慣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似天生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.</a:t>
            </a:r>
          </a:p>
          <a:p>
            <a:pPr marL="360000" indent="-45720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</a:rPr>
              <a:t>本身價值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自作清歌傳皓齒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雪飛炎海變清涼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萬里歸來年愈少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微笑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笑時猶帶嶺梅香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試問嶺南應不好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卻道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此心安處是吾鄉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.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蘇軾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王定國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寓娘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)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62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 algn="just" eaLnBrk="1">
              <a:spcBef>
                <a:spcPts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你們眾人都是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光明之子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和白日之子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我們不屬於黑夜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所以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我們不應像其他人一樣貪睡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卻當清醒謹慎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</a:rPr>
              <a:t>.</a:t>
            </a:r>
          </a:p>
          <a:p>
            <a:pPr marL="360000" indent="-45720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光明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白日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不屬黑夜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不貪睡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清醒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謹慎</a:t>
            </a:r>
            <a:endParaRPr lang="en-US" altLang="zh-TW" sz="4000" dirty="0">
              <a:solidFill>
                <a:srgbClr val="00FF00"/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 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積極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快樂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有用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sym typeface="Wingdings" panose="05000000000000000000" pitchFamily="2" charset="2"/>
            </a:endParaRP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 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投入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工作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努力工作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享受工作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   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在工作中成聖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(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贊天地之化育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)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 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9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身在</a:t>
            </a:r>
            <a:r>
              <a:rPr lang="en-US" altLang="zh-TW" sz="39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9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腦在</a:t>
            </a:r>
            <a:r>
              <a:rPr lang="en-US" altLang="zh-TW" sz="39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9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心在</a:t>
            </a:r>
            <a:r>
              <a:rPr lang="en-US" altLang="zh-TW" sz="39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;</a:t>
            </a:r>
            <a:r>
              <a:rPr lang="zh-TW" altLang="en-US" sz="39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投入</a:t>
            </a:r>
            <a:r>
              <a:rPr lang="en-US" altLang="zh-TW" sz="39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9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專注</a:t>
            </a:r>
            <a:r>
              <a:rPr lang="en-US" altLang="zh-TW" sz="39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900" dirty="0">
                <a:solidFill>
                  <a:srgbClr val="FF0000"/>
                </a:solidFill>
                <a:highlight>
                  <a:srgbClr val="FFFF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sym typeface="Wingdings" panose="05000000000000000000" pitchFamily="2" charset="2"/>
              </a:rPr>
              <a:t>付出感情</a:t>
            </a:r>
            <a:endParaRPr lang="en-US" altLang="zh-TW" sz="3900" dirty="0">
              <a:solidFill>
                <a:srgbClr val="FF0000"/>
              </a:solidFill>
              <a:highlight>
                <a:srgbClr val="FFFF00"/>
              </a:highlight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075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i="1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賞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 5</a:t>
            </a:r>
            <a:r>
              <a:rPr lang="zh-TW" altLang="en-US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賺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5=2</a:t>
            </a:r>
            <a:r>
              <a:rPr lang="zh-TW" altLang="en-US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賺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2) 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你既在少許事上忠信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我必委派你管理大事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進入你主人的福樂吧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!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i="1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罰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:1</a:t>
            </a:r>
            <a:r>
              <a:rPr lang="zh-TW" altLang="en-US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原裝奉回 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; </a:t>
            </a:r>
            <a:r>
              <a:rPr lang="zh-TW" altLang="en-US" i="1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禍福無門</a:t>
            </a:r>
            <a:r>
              <a:rPr lang="en-US" altLang="zh-TW" i="1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i="1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惟人自召</a:t>
            </a:r>
            <a:r>
              <a:rPr lang="zh-TW" altLang="en-US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</a:t>
            </a:r>
            <a:r>
              <a:rPr lang="en-US" altLang="zh-TW" i="1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因為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凡是有的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還要給他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叫他富裕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那沒有的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連他所有的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也要由他手中奪去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忠於小事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忠於大事</a:t>
            </a: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有一種靈修教人多休息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莫太辛苦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休息為了</a:t>
            </a:r>
            <a:r>
              <a:rPr lang="zh-TW" altLang="en-US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走得更遠</a:t>
            </a:r>
            <a:r>
              <a:rPr lang="en-US" altLang="zh-TW" sz="38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.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勞逸結合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孔子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: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發憤忘食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樂以忘憂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; 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耶穌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:</a:t>
            </a:r>
            <a:r>
              <a:rPr lang="zh-TW" altLang="en-US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福傳忘了吃飯</a:t>
            </a:r>
            <a:r>
              <a:rPr lang="en-US" altLang="zh-TW" sz="38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.</a:t>
            </a:r>
            <a:r>
              <a:rPr lang="en-US" altLang="zh-TW" sz="2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(</a:t>
            </a:r>
            <a:r>
              <a:rPr lang="zh-TW" altLang="en-US" sz="2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工作狂</a:t>
            </a:r>
            <a:r>
              <a:rPr lang="en-US" altLang="zh-TW" sz="2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?</a:t>
            </a:r>
            <a:r>
              <a:rPr lang="zh-TW" altLang="en-US" sz="2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靈修狂</a:t>
            </a:r>
            <a:r>
              <a:rPr lang="en-US" altLang="zh-TW" sz="2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?</a:t>
            </a:r>
            <a:r>
              <a:rPr lang="en-US" altLang="zh-TW" sz="2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)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有更有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無更無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能者多勞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  <a:cs typeface="華康中黑體" panose="020B0509000000000000" pitchFamily="49" charset="-120"/>
              </a:rPr>
              <a:t>勞者多能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</a:p>
          <a:p>
            <a:pPr marL="360000" indent="-457200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135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0042F001-9F2E-448D-B354-C6844AF2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552728"/>
          </a:xfrm>
        </p:spPr>
        <p:txBody>
          <a:bodyPr/>
          <a:lstStyle/>
          <a:p>
            <a:pPr>
              <a:lnSpc>
                <a:spcPts val="4300"/>
              </a:lnSpc>
            </a:pP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太宰問於子貢曰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「夫子聖者與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!</a:t>
            </a:r>
            <a:b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</a:b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何其多能也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?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」子貢曰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: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「固天縱之將聖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,</a:t>
            </a:r>
            <a:b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</a:b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又多能也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.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」子聞之曰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: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「太宰知我乎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?</a:t>
            </a:r>
            <a:b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</a:br>
            <a:r>
              <a:rPr lang="zh-TW" altLang="en-US" sz="4000" spc="-150" dirty="0">
                <a:solidFill>
                  <a:srgbClr val="FFFF00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吾少也賤</a:t>
            </a:r>
            <a:r>
              <a:rPr lang="en-US" altLang="zh-TW" sz="4000" spc="-150" dirty="0">
                <a:solidFill>
                  <a:srgbClr val="FFFF00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,</a:t>
            </a:r>
            <a:r>
              <a:rPr lang="zh-TW" altLang="en-US" sz="4000" spc="-150" dirty="0">
                <a:solidFill>
                  <a:srgbClr val="FFFF00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故多能鄙事</a:t>
            </a:r>
            <a:r>
              <a:rPr lang="en-US" altLang="zh-TW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.</a:t>
            </a:r>
            <a:r>
              <a:rPr lang="zh-TW" altLang="en-US" sz="4000" spc="-150" dirty="0">
                <a:solidFill>
                  <a:schemeClr val="bg1"/>
                </a:solidFill>
                <a:latin typeface="Calibri" panose="020F0502020204030204" pitchFamily="34" charset="0"/>
                <a:ea typeface="華康正顏楷體W7(P)" panose="03000700000000000000" pitchFamily="66" charset="-120"/>
                <a:cs typeface="Calibri" panose="020F0502020204030204" pitchFamily="34" charset="0"/>
              </a:rPr>
              <a:t>」</a:t>
            </a:r>
            <a:endParaRPr lang="en-US" altLang="zh-TW" sz="4000" spc="-1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4600"/>
              </a:lnSpc>
            </a:pP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太宰問子貢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: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「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孔子莫非是聖人吧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?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為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什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麼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這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麼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多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才多藝呢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?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」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子貢回答說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: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「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這本來就是上天賦予他要成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為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聖人</a:t>
            </a:r>
            <a:r>
              <a:rPr lang="en-US" altLang="zh-CN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才讓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他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這麼能幹的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.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」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孔子聽到後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就說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: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「太宰誤會了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自己之所以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好像很能幹</a:t>
            </a:r>
            <a:r>
              <a:rPr lang="en-US" altLang="zh-TW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CN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是因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為</a:t>
            </a:r>
            <a:r>
              <a:rPr lang="zh-CN" altLang="en-US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年輕時家境貧寒</a:t>
            </a:r>
            <a: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CN" altLang="en-US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生活所迫</a:t>
            </a:r>
            <a: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b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CN" altLang="en-US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必須要</a:t>
            </a:r>
            <a:r>
              <a:rPr lang="zh-TW" altLang="en-US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什麼都幹 </a:t>
            </a:r>
            <a:r>
              <a:rPr lang="en-US" altLang="zh-TW" sz="35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beggars have no choice</a:t>
            </a:r>
            <a: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b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才鍊就出一身好本領</a:t>
            </a:r>
            <a:r>
              <a:rPr lang="en-US" altLang="zh-TW" sz="3500" dirty="0">
                <a:solidFill>
                  <a:srgbClr val="FF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.</a:t>
            </a:r>
            <a:r>
              <a:rPr lang="zh-TW" altLang="en-US" sz="35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  <a:cs typeface="Calibri" panose="020F0502020204030204" pitchFamily="34" charset="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1341458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52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粗宋" panose="02020709000000000000" pitchFamily="49" charset="-120"/>
              </a:rPr>
              <a:t>今天第一篇讀經描寫的賢淑婦女</a:t>
            </a:r>
            <a:r>
              <a:rPr lang="en-US" altLang="zh-TW" sz="4000" dirty="0">
                <a:ea typeface="華康儷粗宋" panose="02020709000000000000" pitchFamily="49" charset="-120"/>
              </a:rPr>
              <a:t>,</a:t>
            </a:r>
            <a:r>
              <a:rPr lang="zh-TW" altLang="en-US" sz="4000" dirty="0">
                <a:ea typeface="華康儷粗宋" panose="02020709000000000000" pitchFamily="49" charset="-120"/>
              </a:rPr>
              <a:t>強調</a:t>
            </a:r>
            <a:br>
              <a:rPr lang="en-US" altLang="zh-TW" sz="4000" dirty="0">
                <a:ea typeface="華康儷粗宋" panose="02020709000000000000" pitchFamily="49" charset="-120"/>
              </a:rPr>
            </a:br>
            <a:r>
              <a:rPr lang="zh-TW" altLang="en-US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她本人</a:t>
            </a: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粗宋" panose="02020709000000000000" pitchFamily="49" charset="-120"/>
              </a:rPr>
              <a:t>遠勝珠寶</a:t>
            </a:r>
            <a:r>
              <a:rPr lang="en-US" altLang="zh-TW" sz="4000" dirty="0">
                <a:ea typeface="華康儷粗宋" panose="02020709000000000000" pitchFamily="49" charset="-120"/>
              </a:rPr>
              <a:t>, </a:t>
            </a:r>
            <a:r>
              <a:rPr lang="zh-TW" altLang="en-US" sz="4000" dirty="0">
                <a:ea typeface="華康儷粗宋" panose="02020709000000000000" pitchFamily="49" charset="-120"/>
              </a:rPr>
              <a:t>她隨手賙濟窮人</a:t>
            </a:r>
            <a:r>
              <a:rPr lang="en-US" altLang="zh-TW" sz="4000" dirty="0">
                <a:ea typeface="華康儷粗宋" panose="02020709000000000000" pitchFamily="49" charset="-120"/>
              </a:rPr>
              <a:t>,</a:t>
            </a:r>
            <a:r>
              <a:rPr lang="zh-TW" altLang="en-US" sz="4000" dirty="0">
                <a:ea typeface="華康儷粗宋" panose="02020709000000000000" pitchFamily="49" charset="-120"/>
              </a:rPr>
              <a:t>亦慢慢演變成好像是她的</a:t>
            </a:r>
            <a:r>
              <a:rPr lang="zh-TW" altLang="en-US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天生本能</a:t>
            </a:r>
            <a:r>
              <a:rPr lang="en-US" altLang="zh-TW" sz="4000" dirty="0">
                <a:ea typeface="華康儷粗宋" panose="02020709000000000000" pitchFamily="49" charset="-120"/>
              </a:rPr>
              <a:t>.</a:t>
            </a:r>
          </a:p>
          <a:p>
            <a:pPr>
              <a:lnSpc>
                <a:spcPts val="4400"/>
              </a:lnSpc>
              <a:spcBef>
                <a:spcPts val="0"/>
              </a:spcBef>
            </a:pPr>
            <a:r>
              <a:rPr lang="en-US" altLang="zh-TW" sz="4000" dirty="0">
                <a:ea typeface="華康儷粗宋" panose="02020709000000000000" pitchFamily="49" charset="-120"/>
              </a:rPr>
              <a:t>The virtuous woman described in today’s First Reading is praised as being more precious than jewels. Her generosity toward the poor is not just an occasional act—</a:t>
            </a:r>
            <a:r>
              <a:rPr lang="en-US" altLang="zh-TW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it gradually becomes her second nature</a:t>
            </a:r>
            <a:r>
              <a:rPr lang="en-US" altLang="zh-TW" sz="4000" dirty="0">
                <a:ea typeface="華康儷粗宋" panose="02020709000000000000" pitchFamily="49" charset="-120"/>
              </a:rPr>
              <a:t>, flowing from her as naturally as breathing.</a:t>
            </a:r>
          </a:p>
        </p:txBody>
      </p:sp>
    </p:spTree>
    <p:extLst>
      <p:ext uri="{BB962C8B-B14F-4D97-AF65-F5344CB8AC3E}">
        <p14:creationId xmlns:p14="http://schemas.microsoft.com/office/powerpoint/2010/main" val="445876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100" dirty="0">
                <a:ea typeface="華康儷粗宋" panose="02020709000000000000" pitchFamily="49" charset="-120"/>
              </a:rPr>
              <a:t>這種積極有用的生命</a:t>
            </a:r>
            <a:r>
              <a:rPr lang="en-US" altLang="zh-TW" sz="4100" dirty="0">
                <a:ea typeface="華康儷粗宋" panose="02020709000000000000" pitchFamily="49" charset="-120"/>
              </a:rPr>
              <a:t>,</a:t>
            </a:r>
            <a:r>
              <a:rPr lang="zh-TW" altLang="en-US" sz="4100" dirty="0">
                <a:ea typeface="華康儷粗宋" panose="02020709000000000000" pitchFamily="49" charset="-120"/>
              </a:rPr>
              <a:t>就是</a:t>
            </a:r>
            <a:br>
              <a:rPr lang="en-US" altLang="zh-TW" sz="4100" dirty="0">
                <a:ea typeface="華康儷粗宋" panose="02020709000000000000" pitchFamily="49" charset="-120"/>
              </a:rPr>
            </a:br>
            <a:r>
              <a:rPr lang="zh-TW" altLang="en-US" sz="4100" dirty="0">
                <a:ea typeface="華康儷粗宋" panose="02020709000000000000" pitchFamily="49" charset="-120"/>
              </a:rPr>
              <a:t>第二篇讀經說的</a:t>
            </a:r>
            <a:r>
              <a:rPr lang="zh-TW" altLang="en-US" sz="4100" dirty="0">
                <a:solidFill>
                  <a:srgbClr val="FF0000"/>
                </a:solidFill>
                <a:ea typeface="華康儷粗宋" panose="02020709000000000000" pitchFamily="49" charset="-120"/>
              </a:rPr>
              <a:t>光明之子</a:t>
            </a:r>
            <a:r>
              <a:rPr lang="en-US" altLang="zh-TW" sz="4100" dirty="0">
                <a:ea typeface="華康儷粗宋" panose="02020709000000000000" pitchFamily="49" charset="-120"/>
              </a:rPr>
              <a:t>.</a:t>
            </a:r>
            <a:r>
              <a:rPr lang="zh-TW" altLang="en-US" sz="4100" dirty="0">
                <a:ea typeface="華康儷粗宋" panose="02020709000000000000" pitchFamily="49" charset="-120"/>
              </a:rPr>
              <a:t>讓他可以</a:t>
            </a:r>
            <a:br>
              <a:rPr lang="en-US" altLang="zh-TW" sz="4100" dirty="0">
                <a:ea typeface="華康儷粗宋" panose="02020709000000000000" pitchFamily="49" charset="-120"/>
              </a:rPr>
            </a:br>
            <a:r>
              <a:rPr lang="zh-TW" altLang="en-US" sz="4100" dirty="0">
                <a:ea typeface="華康儷粗宋" panose="02020709000000000000" pitchFamily="49" charset="-120"/>
              </a:rPr>
              <a:t>於任何時間或情況下</a:t>
            </a:r>
            <a:r>
              <a:rPr lang="en-US" altLang="zh-TW" sz="4100" dirty="0">
                <a:ea typeface="華康儷粗宋" panose="02020709000000000000" pitchFamily="49" charset="-120"/>
              </a:rPr>
              <a:t>,</a:t>
            </a:r>
            <a:r>
              <a:rPr lang="zh-TW" altLang="en-US" sz="4100" dirty="0">
                <a:ea typeface="華康儷粗宋" panose="02020709000000000000" pitchFamily="49" charset="-120"/>
              </a:rPr>
              <a:t>都能準備好</a:t>
            </a:r>
            <a:br>
              <a:rPr lang="en-US" altLang="zh-TW" sz="4100" dirty="0">
                <a:ea typeface="華康儷粗宋" panose="02020709000000000000" pitchFamily="49" charset="-120"/>
              </a:rPr>
            </a:br>
            <a:r>
              <a:rPr lang="zh-TW" altLang="en-US" sz="4100" dirty="0">
                <a:ea typeface="華康儷粗宋" panose="02020709000000000000" pitchFamily="49" charset="-120"/>
              </a:rPr>
              <a:t>迎接基督的來臨</a:t>
            </a:r>
            <a:r>
              <a:rPr lang="en-US" altLang="zh-TW" sz="4100" dirty="0">
                <a:ea typeface="華康儷粗宋" panose="02020709000000000000" pitchFamily="49" charset="-120"/>
              </a:rPr>
              <a:t>,</a:t>
            </a:r>
            <a:r>
              <a:rPr lang="zh-TW" altLang="en-US" sz="4100" dirty="0">
                <a:ea typeface="華康儷粗宋" panose="02020709000000000000" pitchFamily="49" charset="-120"/>
              </a:rPr>
              <a:t>向他交賬</a:t>
            </a:r>
            <a:r>
              <a:rPr lang="en-US" altLang="zh-TW" sz="4000" dirty="0">
                <a:ea typeface="華康儷粗宋" panose="02020709000000000000" pitchFamily="49" charset="-120"/>
              </a:rPr>
              <a:t>.</a:t>
            </a:r>
          </a:p>
          <a:p>
            <a:pPr>
              <a:lnSpc>
                <a:spcPts val="4400"/>
              </a:lnSpc>
              <a:spcBef>
                <a:spcPts val="0"/>
              </a:spcBef>
            </a:pPr>
            <a:r>
              <a:rPr lang="en-US" altLang="zh-TW" sz="4000" dirty="0">
                <a:ea typeface="華康儷粗宋" panose="02020709000000000000" pitchFamily="49" charset="-120"/>
              </a:rPr>
              <a:t>This kind of active, life-giving virtue is exactly what the Second Reading calls “</a:t>
            </a:r>
            <a:r>
              <a:rPr lang="en-US" altLang="zh-TW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children of light</a:t>
            </a:r>
            <a:r>
              <a:rPr lang="en-US" altLang="zh-TW" sz="4000" dirty="0">
                <a:ea typeface="華康儷粗宋" panose="02020709000000000000" pitchFamily="49" charset="-120"/>
              </a:rPr>
              <a:t>.” Such a person is always ready, no matter the time or situation, to welcome the coming of Christ and to give an account of his life.</a:t>
            </a:r>
          </a:p>
        </p:txBody>
      </p:sp>
    </p:spTree>
    <p:extLst>
      <p:ext uri="{BB962C8B-B14F-4D97-AF65-F5344CB8AC3E}">
        <p14:creationId xmlns:p14="http://schemas.microsoft.com/office/powerpoint/2010/main" val="2026938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7413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tabLst>
                <a:tab pos="2243138" algn="l"/>
              </a:tabLst>
            </a:pPr>
            <a:r>
              <a:rPr lang="zh-TW" altLang="en-US" sz="3700" dirty="0">
                <a:ea typeface="華康儷粗宋" panose="02020709000000000000" pitchFamily="49" charset="-120"/>
              </a:rPr>
              <a:t>這光明之子能善用一切</a:t>
            </a:r>
            <a:r>
              <a:rPr lang="en-US" altLang="zh-TW" sz="3700" dirty="0">
                <a:ea typeface="華康儷粗宋" panose="02020709000000000000" pitchFamily="49" charset="-120"/>
              </a:rPr>
              <a:t>,</a:t>
            </a:r>
            <a:r>
              <a:rPr lang="zh-TW" altLang="en-US" sz="3700" dirty="0">
                <a:solidFill>
                  <a:srgbClr val="FF0000"/>
                </a:solidFill>
                <a:ea typeface="華康儷粗宋" panose="02020709000000000000" pitchFamily="49" charset="-120"/>
              </a:rPr>
              <a:t>有多少個塔冷通</a:t>
            </a:r>
            <a:r>
              <a:rPr lang="en-US" altLang="zh-TW" sz="3700" dirty="0">
                <a:solidFill>
                  <a:srgbClr val="FF0000"/>
                </a:solidFill>
                <a:ea typeface="華康儷粗宋" panose="02020709000000000000" pitchFamily="49" charset="-120"/>
              </a:rPr>
              <a:t>,</a:t>
            </a:r>
            <a:br>
              <a:rPr lang="en-US" altLang="zh-TW" sz="3700" dirty="0">
                <a:solidFill>
                  <a:srgbClr val="FF0000"/>
                </a:solidFill>
                <a:ea typeface="華康儷粗宋" panose="02020709000000000000" pitchFamily="49" charset="-120"/>
              </a:rPr>
            </a:br>
            <a:r>
              <a:rPr lang="zh-TW" altLang="en-US" sz="3700" dirty="0">
                <a:solidFill>
                  <a:srgbClr val="FF0000"/>
                </a:solidFill>
                <a:ea typeface="華康儷粗宋" panose="02020709000000000000" pitchFamily="49" charset="-120"/>
              </a:rPr>
              <a:t>就賺多少個</a:t>
            </a:r>
            <a:r>
              <a:rPr lang="en-US" altLang="zh-TW" sz="3700" dirty="0">
                <a:ea typeface="華康儷粗宋" panose="02020709000000000000" pitchFamily="49" charset="-120"/>
              </a:rPr>
              <a:t>.</a:t>
            </a:r>
            <a:r>
              <a:rPr lang="zh-TW" altLang="en-US" sz="3700" dirty="0">
                <a:ea typeface="華康儷粗宋" panose="02020709000000000000" pitchFamily="49" charset="-120"/>
              </a:rPr>
              <a:t>問題是</a:t>
            </a:r>
            <a:r>
              <a:rPr lang="en-US" altLang="zh-TW" sz="3700" dirty="0">
                <a:ea typeface="華康儷粗宋" panose="02020709000000000000" pitchFamily="49" charset="-120"/>
              </a:rPr>
              <a:t>,</a:t>
            </a:r>
            <a:r>
              <a:rPr lang="zh-TW" altLang="en-US" sz="3700" dirty="0">
                <a:ea typeface="華康儷粗宋" panose="02020709000000000000" pitchFamily="49" charset="-120"/>
              </a:rPr>
              <a:t>為什麼聖經加了一句</a:t>
            </a:r>
            <a:r>
              <a:rPr lang="en-US" altLang="zh-TW" sz="3700" dirty="0">
                <a:ea typeface="華康儷粗宋" panose="02020709000000000000" pitchFamily="49" charset="-120"/>
              </a:rPr>
              <a:t>:</a:t>
            </a:r>
            <a:br>
              <a:rPr lang="en-US" altLang="zh-TW" sz="3700" dirty="0">
                <a:ea typeface="華康儷粗宋" panose="02020709000000000000" pitchFamily="49" charset="-120"/>
              </a:rPr>
            </a:br>
            <a:r>
              <a:rPr lang="zh-TW" altLang="en-US" sz="3700" dirty="0">
                <a:ea typeface="華康儷粗宋" panose="02020709000000000000" pitchFamily="49" charset="-120"/>
              </a:rPr>
              <a:t>凡是有的</a:t>
            </a:r>
            <a:r>
              <a:rPr lang="en-US" altLang="zh-TW" sz="3700" dirty="0">
                <a:ea typeface="華康儷粗宋" panose="02020709000000000000" pitchFamily="49" charset="-120"/>
              </a:rPr>
              <a:t>,</a:t>
            </a:r>
            <a:r>
              <a:rPr lang="zh-TW" altLang="en-US" sz="3700" dirty="0">
                <a:ea typeface="華康儷粗宋" panose="02020709000000000000" pitchFamily="49" charset="-120"/>
              </a:rPr>
              <a:t>還要給他</a:t>
            </a:r>
            <a:r>
              <a:rPr lang="en-US" altLang="zh-TW" sz="3700" dirty="0">
                <a:ea typeface="華康儷粗宋" panose="02020709000000000000" pitchFamily="49" charset="-120"/>
              </a:rPr>
              <a:t>; </a:t>
            </a:r>
            <a:r>
              <a:rPr lang="zh-TW" altLang="en-US" sz="3700" dirty="0">
                <a:ea typeface="華康儷粗宋" panose="02020709000000000000" pitchFamily="49" charset="-120"/>
              </a:rPr>
              <a:t>那沒有的</a:t>
            </a:r>
            <a:r>
              <a:rPr lang="en-US" altLang="zh-TW" sz="3700" dirty="0">
                <a:ea typeface="華康儷粗宋" panose="02020709000000000000" pitchFamily="49" charset="-120"/>
              </a:rPr>
              <a:t>,</a:t>
            </a:r>
            <a:br>
              <a:rPr lang="en-US" altLang="zh-TW" sz="3700" dirty="0">
                <a:ea typeface="華康儷粗宋" panose="02020709000000000000" pitchFamily="49" charset="-120"/>
              </a:rPr>
            </a:br>
            <a:r>
              <a:rPr lang="zh-TW" altLang="en-US" sz="3700" dirty="0">
                <a:ea typeface="華康儷粗宋" panose="02020709000000000000" pitchFamily="49" charset="-120"/>
              </a:rPr>
              <a:t>連他所有的</a:t>
            </a:r>
            <a:r>
              <a:rPr lang="en-US" altLang="zh-TW" sz="3700" dirty="0">
                <a:ea typeface="華康儷粗宋" panose="02020709000000000000" pitchFamily="49" charset="-120"/>
              </a:rPr>
              <a:t>, </a:t>
            </a:r>
            <a:r>
              <a:rPr lang="zh-TW" altLang="en-US" sz="3700" dirty="0">
                <a:ea typeface="華康儷粗宋" panose="02020709000000000000" pitchFamily="49" charset="-120"/>
              </a:rPr>
              <a:t>也要由他手中奪去</a:t>
            </a:r>
            <a:r>
              <a:rPr lang="en-US" altLang="zh-TW" sz="3700" dirty="0">
                <a:ea typeface="華康儷粗宋" panose="02020709000000000000" pitchFamily="49" charset="-120"/>
              </a:rPr>
              <a:t>?</a:t>
            </a:r>
          </a:p>
          <a:p>
            <a:pPr>
              <a:lnSpc>
                <a:spcPts val="3800"/>
              </a:lnSpc>
              <a:spcBef>
                <a:spcPts val="0"/>
              </a:spcBef>
              <a:tabLst>
                <a:tab pos="2243138" algn="l"/>
              </a:tabLst>
            </a:pPr>
            <a:r>
              <a:rPr lang="en-US" altLang="zh-TW" sz="4000" dirty="0">
                <a:ea typeface="華康儷粗宋" panose="02020709000000000000" pitchFamily="49" charset="-120"/>
              </a:rPr>
              <a:t>This child of light makes good use of every gift he has: whatever talents he receives, </a:t>
            </a:r>
            <a:r>
              <a:rPr lang="en-US" altLang="zh-TW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he uses them to produce even more</a:t>
            </a:r>
            <a:r>
              <a:rPr lang="en-US" altLang="zh-TW" sz="4000" dirty="0">
                <a:ea typeface="華康儷粗宋" panose="02020709000000000000" pitchFamily="49" charset="-120"/>
              </a:rPr>
              <a:t>. But then comes the puzzling question: why does the Bible add, “To everyone who has, more will be given, but from anyone who has not, </a:t>
            </a:r>
            <a:r>
              <a:rPr lang="en-US" altLang="zh-TW" sz="4000" dirty="0">
                <a:solidFill>
                  <a:srgbClr val="FF0000"/>
                </a:solidFill>
                <a:ea typeface="華康儷粗宋" panose="02020709000000000000" pitchFamily="49" charset="-120"/>
              </a:rPr>
              <a:t>even what he has will be taken away</a:t>
            </a:r>
            <a:r>
              <a:rPr lang="en-US" altLang="zh-TW" sz="4000" dirty="0">
                <a:ea typeface="華康儷粗宋" panose="02020709000000000000" pitchFamily="49" charset="-120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94742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4400" dirty="0">
                <a:ea typeface="華康儷粗宋" panose="02020709000000000000" pitchFamily="49" charset="-120"/>
              </a:rPr>
              <a:t>這並不是說</a:t>
            </a:r>
            <a:r>
              <a:rPr lang="en-US" altLang="zh-TW" sz="4400" dirty="0">
                <a:ea typeface="華康儷粗宋" panose="02020709000000000000" pitchFamily="49" charset="-120"/>
              </a:rPr>
              <a:t>,</a:t>
            </a:r>
            <a:r>
              <a:rPr lang="zh-TW" altLang="en-US" sz="4400" dirty="0">
                <a:ea typeface="華康儷粗宋" panose="02020709000000000000" pitchFamily="49" charset="-120"/>
              </a:rPr>
              <a:t>天主願意富者愈富</a:t>
            </a:r>
            <a:r>
              <a:rPr lang="en-US" altLang="zh-TW" sz="4400" dirty="0">
                <a:ea typeface="華康儷粗宋" panose="02020709000000000000" pitchFamily="49" charset="-120"/>
              </a:rPr>
              <a:t>,</a:t>
            </a:r>
            <a:br>
              <a:rPr lang="en-US" altLang="zh-TW" sz="4400" dirty="0">
                <a:ea typeface="華康儷粗宋" panose="02020709000000000000" pitchFamily="49" charset="-120"/>
              </a:rPr>
            </a:br>
            <a:r>
              <a:rPr lang="zh-TW" altLang="en-US" sz="4400" dirty="0">
                <a:ea typeface="華康儷粗宋" panose="02020709000000000000" pitchFamily="49" charset="-120"/>
              </a:rPr>
              <a:t>貧者愈貧</a:t>
            </a:r>
            <a:r>
              <a:rPr lang="en-US" altLang="zh-TW" sz="4400" dirty="0">
                <a:ea typeface="華康儷粗宋" panose="02020709000000000000" pitchFamily="49" charset="-120"/>
              </a:rPr>
              <a:t>, </a:t>
            </a:r>
            <a:r>
              <a:rPr lang="zh-TW" altLang="en-US" sz="4400" dirty="0">
                <a:ea typeface="華康儷粗宋" panose="02020709000000000000" pitchFamily="49" charset="-120"/>
              </a:rPr>
              <a:t>而是說</a:t>
            </a:r>
            <a:r>
              <a:rPr lang="en-US" altLang="zh-TW" sz="4400" dirty="0">
                <a:ea typeface="華康儷粗宋" panose="02020709000000000000" pitchFamily="49" charset="-12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ea typeface="華康儷粗宋" panose="02020709000000000000" pitchFamily="49" charset="-120"/>
              </a:rPr>
              <a:t>善用恩典的人</a:t>
            </a:r>
            <a:r>
              <a:rPr lang="en-US" altLang="zh-TW" sz="4400" dirty="0">
                <a:solidFill>
                  <a:srgbClr val="FF0000"/>
                </a:solidFill>
                <a:ea typeface="華康儷粗宋" panose="02020709000000000000" pitchFamily="49" charset="-120"/>
              </a:rPr>
              <a:t>,</a:t>
            </a:r>
            <a:br>
              <a:rPr lang="en-US" altLang="zh-TW" sz="4400" dirty="0">
                <a:solidFill>
                  <a:srgbClr val="FF0000"/>
                </a:solidFill>
                <a:ea typeface="華康儷粗宋" panose="02020709000000000000" pitchFamily="49" charset="-120"/>
              </a:rPr>
            </a:br>
            <a:r>
              <a:rPr lang="zh-TW" altLang="en-US" sz="4400" dirty="0">
                <a:solidFill>
                  <a:srgbClr val="FF0000"/>
                </a:solidFill>
                <a:ea typeface="華康儷粗宋" panose="02020709000000000000" pitchFamily="49" charset="-120"/>
              </a:rPr>
              <a:t>會使恩典愈來愈多</a:t>
            </a:r>
            <a:r>
              <a:rPr lang="en-US" altLang="zh-TW" sz="4400" dirty="0">
                <a:solidFill>
                  <a:srgbClr val="FF0000"/>
                </a:solidFill>
                <a:ea typeface="華康儷粗宋" panose="020207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400" spc="-100" dirty="0">
                <a:ea typeface="華康儷粗宋" panose="02020709000000000000" pitchFamily="49" charset="-120"/>
              </a:rPr>
              <a:t>This does not mean that God </a:t>
            </a:r>
            <a:r>
              <a:rPr lang="en-US" altLang="zh-TW" sz="4400" spc="-100" dirty="0" err="1">
                <a:ea typeface="華康儷粗宋" panose="02020709000000000000" pitchFamily="49" charset="-120"/>
              </a:rPr>
              <a:t>favours</a:t>
            </a:r>
            <a:r>
              <a:rPr lang="en-US" altLang="zh-TW" sz="4400" spc="-100" dirty="0">
                <a:ea typeface="華康儷粗宋" panose="02020709000000000000" pitchFamily="49" charset="-120"/>
              </a:rPr>
              <a:t> the rich and punishes the poor. Rather, it means that </a:t>
            </a:r>
            <a:r>
              <a:rPr lang="en-US" altLang="zh-TW" sz="4400" spc="-100" dirty="0">
                <a:solidFill>
                  <a:srgbClr val="FF0000"/>
                </a:solidFill>
                <a:ea typeface="華康儷粗宋" panose="02020709000000000000" pitchFamily="49" charset="-120"/>
              </a:rPr>
              <a:t>those who use their gifts well will find their gifts growing</a:t>
            </a:r>
            <a:r>
              <a:rPr lang="en-US" altLang="zh-TW" sz="4400" spc="-100" dirty="0">
                <a:ea typeface="華康儷粗宋" panose="02020709000000000000" pitchFamily="49" charset="-120"/>
              </a:rPr>
              <a:t>; those who bury their gifts will slowly </a:t>
            </a:r>
            <a:r>
              <a:rPr lang="en-US" altLang="zh-TW" sz="4400" b="1" spc="-100" dirty="0">
                <a:solidFill>
                  <a:srgbClr val="0000FF"/>
                </a:solidFill>
                <a:ea typeface="華康儷粗宋" panose="02020709000000000000" pitchFamily="49" charset="-120"/>
              </a:rPr>
              <a:t>lose even what they had</a:t>
            </a:r>
            <a:r>
              <a:rPr lang="en-US" altLang="zh-TW" sz="4400" spc="-100" dirty="0">
                <a:ea typeface="華康儷粗宋" panose="02020709000000000000" pitchFamily="49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147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5400" dirty="0">
                <a:ea typeface="華康儷粗宋" panose="02020709000000000000" pitchFamily="49" charset="-120"/>
              </a:rPr>
              <a:t>這即老子所說</a:t>
            </a:r>
            <a:r>
              <a:rPr lang="en-US" altLang="zh-TW" sz="5400" dirty="0">
                <a:ea typeface="華康儷粗宋" panose="02020709000000000000" pitchFamily="49" charset="-120"/>
              </a:rPr>
              <a:t>:</a:t>
            </a:r>
            <a:r>
              <a:rPr lang="zh-TW" altLang="en-US" sz="5400" dirty="0">
                <a:ea typeface="華康儷粗宋" panose="02020709000000000000" pitchFamily="49" charset="-120"/>
              </a:rPr>
              <a:t>「</a:t>
            </a:r>
            <a:r>
              <a:rPr lang="zh-TW" altLang="en-US" sz="5400" dirty="0">
                <a:solidFill>
                  <a:srgbClr val="FF0000"/>
                </a:solidFill>
                <a:ea typeface="華康儷粗宋" panose="02020709000000000000" pitchFamily="49" charset="-120"/>
              </a:rPr>
              <a:t>既以為人</a:t>
            </a:r>
            <a:r>
              <a:rPr lang="en-US" altLang="zh-TW" sz="5400" dirty="0">
                <a:solidFill>
                  <a:srgbClr val="FF0000"/>
                </a:solidFill>
                <a:ea typeface="華康儷粗宋" panose="02020709000000000000" pitchFamily="49" charset="-120"/>
              </a:rPr>
              <a:t>,</a:t>
            </a:r>
            <a:br>
              <a:rPr lang="en-US" altLang="zh-TW" sz="5400" dirty="0">
                <a:solidFill>
                  <a:srgbClr val="FF0000"/>
                </a:solidFill>
                <a:ea typeface="華康儷粗宋" panose="02020709000000000000" pitchFamily="49" charset="-120"/>
              </a:rPr>
            </a:br>
            <a:r>
              <a:rPr lang="zh-TW" altLang="en-US" sz="5400" dirty="0">
                <a:solidFill>
                  <a:srgbClr val="FF0000"/>
                </a:solidFill>
                <a:ea typeface="華康儷粗宋" panose="02020709000000000000" pitchFamily="49" charset="-120"/>
              </a:rPr>
              <a:t>己愈有</a:t>
            </a:r>
            <a:r>
              <a:rPr lang="en-US" altLang="zh-TW" sz="5400" dirty="0">
                <a:ea typeface="華康儷粗宋" panose="02020709000000000000" pitchFamily="49" charset="-120"/>
              </a:rPr>
              <a:t>; </a:t>
            </a:r>
            <a:r>
              <a:rPr lang="zh-TW" altLang="en-US" sz="5400" dirty="0">
                <a:solidFill>
                  <a:srgbClr val="0000FF"/>
                </a:solidFill>
                <a:ea typeface="華康儷粗宋" panose="02020709000000000000" pitchFamily="49" charset="-120"/>
              </a:rPr>
              <a:t>既以與人</a:t>
            </a:r>
            <a:r>
              <a:rPr lang="en-US" altLang="zh-TW" sz="5400" dirty="0">
                <a:solidFill>
                  <a:srgbClr val="0000FF"/>
                </a:solidFill>
                <a:ea typeface="華康儷粗宋" panose="02020709000000000000" pitchFamily="49" charset="-120"/>
              </a:rPr>
              <a:t>,</a:t>
            </a:r>
            <a:r>
              <a:rPr lang="zh-TW" altLang="en-US" sz="5400" dirty="0">
                <a:solidFill>
                  <a:srgbClr val="0000FF"/>
                </a:solidFill>
                <a:ea typeface="華康儷粗宋" panose="02020709000000000000" pitchFamily="49" charset="-120"/>
              </a:rPr>
              <a:t>己愈多</a:t>
            </a:r>
            <a:r>
              <a:rPr lang="en-US" altLang="zh-TW" sz="5400" dirty="0">
                <a:ea typeface="華康儷粗宋" panose="02020709000000000000" pitchFamily="49" charset="-120"/>
              </a:rPr>
              <a:t>.</a:t>
            </a:r>
            <a:r>
              <a:rPr lang="zh-TW" altLang="en-US" sz="5400" dirty="0">
                <a:ea typeface="華康儷粗宋" panose="02020709000000000000" pitchFamily="49" charset="-120"/>
              </a:rPr>
              <a:t>」</a:t>
            </a:r>
          </a:p>
          <a:p>
            <a:pPr>
              <a:spcBef>
                <a:spcPts val="0"/>
              </a:spcBef>
            </a:pPr>
            <a:r>
              <a:rPr lang="en-US" altLang="zh-TW" sz="5400" dirty="0">
                <a:ea typeface="華康儷粗宋" panose="02020709000000000000" pitchFamily="49" charset="-120"/>
              </a:rPr>
              <a:t>As Lao Tzu wisely said: </a:t>
            </a:r>
            <a:br>
              <a:rPr lang="en-US" altLang="zh-TW" sz="5400" dirty="0">
                <a:ea typeface="華康儷粗宋" panose="02020709000000000000" pitchFamily="49" charset="-120"/>
              </a:rPr>
            </a:br>
            <a:r>
              <a:rPr lang="en-US" altLang="zh-TW" sz="5400" dirty="0">
                <a:ea typeface="華康儷粗宋" panose="02020709000000000000" pitchFamily="49" charset="-120"/>
              </a:rPr>
              <a:t>“The more you help others, the more you possess; </a:t>
            </a:r>
            <a:br>
              <a:rPr lang="en-US" altLang="zh-TW" sz="5400" dirty="0">
                <a:ea typeface="華康儷粗宋" panose="02020709000000000000" pitchFamily="49" charset="-120"/>
              </a:rPr>
            </a:br>
            <a:r>
              <a:rPr lang="en-US" altLang="zh-TW" sz="5400" dirty="0">
                <a:solidFill>
                  <a:srgbClr val="FF0000"/>
                </a:solidFill>
                <a:ea typeface="華康儷粗宋" panose="02020709000000000000" pitchFamily="49" charset="-120"/>
              </a:rPr>
              <a:t>the more you give, </a:t>
            </a:r>
            <a:br>
              <a:rPr lang="en-US" altLang="zh-TW" sz="5400" dirty="0">
                <a:solidFill>
                  <a:srgbClr val="FF0000"/>
                </a:solidFill>
                <a:ea typeface="華康儷粗宋" panose="02020709000000000000" pitchFamily="49" charset="-120"/>
              </a:rPr>
            </a:br>
            <a:r>
              <a:rPr lang="en-US" altLang="zh-TW" sz="5400" dirty="0">
                <a:solidFill>
                  <a:srgbClr val="FF0000"/>
                </a:solidFill>
                <a:ea typeface="華康儷粗宋" panose="02020709000000000000" pitchFamily="49" charset="-120"/>
              </a:rPr>
              <a:t>the more you have</a:t>
            </a:r>
            <a:r>
              <a:rPr lang="en-US" altLang="zh-TW" sz="5400" dirty="0">
                <a:ea typeface="華康儷粗宋" panose="02020709000000000000" pitchFamily="49" charset="-12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625179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47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3600" dirty="0">
                <a:ea typeface="華康儷粗宋" panose="02020709000000000000" pitchFamily="49" charset="-120"/>
              </a:rPr>
              <a:t>我在小修院</a:t>
            </a:r>
            <a:r>
              <a:rPr lang="en-US" altLang="zh-TW" dirty="0">
                <a:ea typeface="華康儷粗宋" panose="02020709000000000000" pitchFamily="49" charset="-120"/>
              </a:rPr>
              <a:t>(</a:t>
            </a:r>
            <a:r>
              <a:rPr lang="zh-TW" altLang="en-US" dirty="0">
                <a:ea typeface="華康儷粗宋" panose="02020709000000000000" pitchFamily="49" charset="-120"/>
              </a:rPr>
              <a:t>中學</a:t>
            </a:r>
            <a:r>
              <a:rPr lang="en-US" altLang="zh-TW" dirty="0">
                <a:ea typeface="華康儷粗宋" panose="02020709000000000000" pitchFamily="49" charset="-120"/>
              </a:rPr>
              <a:t>)</a:t>
            </a:r>
            <a:r>
              <a:rPr lang="zh-TW" altLang="en-US" sz="3600" dirty="0">
                <a:ea typeface="華康儷粗宋" panose="02020709000000000000" pitchFamily="49" charset="-120"/>
              </a:rPr>
              <a:t>時</a:t>
            </a:r>
            <a:r>
              <a:rPr lang="en-US" altLang="zh-TW" sz="3600" dirty="0">
                <a:ea typeface="華康儷粗宋" panose="02020709000000000000" pitchFamily="49" charset="-120"/>
              </a:rPr>
              <a:t>,</a:t>
            </a:r>
            <a:r>
              <a:rPr lang="zh-TW" altLang="en-US" sz="3600" dirty="0">
                <a:ea typeface="華康儷粗宋" panose="02020709000000000000" pitchFamily="49" charset="-120"/>
              </a:rPr>
              <a:t>樂意協助同學做功課</a:t>
            </a:r>
            <a:r>
              <a:rPr lang="en-US" altLang="zh-TW" sz="3600" dirty="0">
                <a:ea typeface="華康儷粗宋" panose="02020709000000000000" pitchFamily="49" charset="-120"/>
              </a:rPr>
              <a:t>,</a:t>
            </a:r>
            <a:r>
              <a:rPr lang="zh-TW" altLang="en-US" sz="3600" dirty="0">
                <a:ea typeface="華康儷粗宋" panose="02020709000000000000" pitchFamily="49" charset="-120"/>
              </a:rPr>
              <a:t>或分享我的讀書心得</a:t>
            </a:r>
            <a:r>
              <a:rPr lang="en-US" altLang="zh-TW" sz="3600" dirty="0">
                <a:ea typeface="華康儷粗宋" panose="02020709000000000000" pitchFamily="49" charset="-120"/>
              </a:rPr>
              <a:t>.</a:t>
            </a:r>
            <a:r>
              <a:rPr lang="zh-TW" altLang="en-US" sz="3600" dirty="0">
                <a:ea typeface="華康儷粗宋" panose="02020709000000000000" pitchFamily="49" charset="-120"/>
              </a:rPr>
              <a:t>讓我想不到的是</a:t>
            </a:r>
            <a:r>
              <a:rPr lang="en-US" altLang="zh-TW" sz="3600" dirty="0">
                <a:ea typeface="華康儷粗宋" panose="02020709000000000000" pitchFamily="49" charset="-120"/>
              </a:rPr>
              <a:t>,</a:t>
            </a:r>
            <a:r>
              <a:rPr lang="zh-TW" altLang="en-US" sz="3600" dirty="0">
                <a:ea typeface="華康儷粗宋" panose="02020709000000000000" pitchFamily="49" charset="-120"/>
              </a:rPr>
              <a:t>我在幫助別人的過程中</a:t>
            </a:r>
            <a:r>
              <a:rPr lang="en-US" altLang="zh-TW" sz="3600" dirty="0">
                <a:ea typeface="華康儷粗宋" panose="02020709000000000000" pitchFamily="49" charset="-120"/>
              </a:rPr>
              <a:t>,</a:t>
            </a:r>
            <a:r>
              <a:rPr lang="zh-TW" altLang="en-US" sz="3600" dirty="0">
                <a:ea typeface="華康儷粗宋" panose="02020709000000000000" pitchFamily="49" charset="-120"/>
              </a:rPr>
              <a:t>反而會</a:t>
            </a:r>
            <a:r>
              <a:rPr lang="zh-TW" altLang="en-US" sz="3600" dirty="0">
                <a:solidFill>
                  <a:srgbClr val="FF0000"/>
                </a:solidFill>
                <a:ea typeface="華康儷粗宋" panose="02020709000000000000" pitchFamily="49" charset="-120"/>
              </a:rPr>
              <a:t>把學到的東西記得更牢</a:t>
            </a:r>
            <a:r>
              <a:rPr lang="en-US" altLang="zh-TW" sz="3600" dirty="0">
                <a:ea typeface="華康儷粗宋" panose="020207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3600" dirty="0">
                <a:ea typeface="華康儷粗宋" panose="02020709000000000000" pitchFamily="49" charset="-120"/>
              </a:rPr>
              <a:t>When I was in the minor seminary </a:t>
            </a:r>
            <a:r>
              <a:rPr lang="en-US" altLang="zh-TW" dirty="0">
                <a:ea typeface="華康儷粗宋" panose="02020709000000000000" pitchFamily="49" charset="-120"/>
              </a:rPr>
              <a:t>(secondary school), </a:t>
            </a:r>
            <a:r>
              <a:rPr lang="en-US" altLang="zh-TW" sz="3600" dirty="0">
                <a:ea typeface="華康儷粗宋" panose="02020709000000000000" pitchFamily="49" charset="-120"/>
              </a:rPr>
              <a:t>I enjoyed helping my classmates with their homework and sharing what I had learned from my studies. To my surprise, in the very process of helping them, </a:t>
            </a:r>
            <a:r>
              <a:rPr lang="en-US" altLang="zh-TW" sz="3600" dirty="0">
                <a:solidFill>
                  <a:srgbClr val="FF0000"/>
                </a:solidFill>
                <a:ea typeface="華康儷粗宋" panose="02020709000000000000" pitchFamily="49" charset="-120"/>
              </a:rPr>
              <a:t>I ended up remembering my lessons more deeply myself.</a:t>
            </a:r>
          </a:p>
        </p:txBody>
      </p:sp>
    </p:spTree>
    <p:extLst>
      <p:ext uri="{BB962C8B-B14F-4D97-AF65-F5344CB8AC3E}">
        <p14:creationId xmlns:p14="http://schemas.microsoft.com/office/powerpoint/2010/main" val="2423093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3900" dirty="0">
                <a:ea typeface="華康儷粗宋" panose="02020709000000000000" pitchFamily="49" charset="-120"/>
              </a:rPr>
              <a:t>我們的能力像肌肉</a:t>
            </a:r>
            <a:r>
              <a:rPr lang="en-US" altLang="zh-TW" sz="3900" dirty="0">
                <a:ea typeface="華康儷粗宋" panose="02020709000000000000" pitchFamily="49" charset="-120"/>
              </a:rPr>
              <a:t>,</a:t>
            </a:r>
            <a:r>
              <a:rPr lang="zh-TW" altLang="en-US" sz="3900" dirty="0">
                <a:ea typeface="華康儷粗宋" panose="02020709000000000000" pitchFamily="49" charset="-120"/>
              </a:rPr>
              <a:t>也是</a:t>
            </a:r>
            <a:r>
              <a:rPr lang="zh-TW" altLang="en-US" sz="3900" dirty="0">
                <a:solidFill>
                  <a:srgbClr val="FF0000"/>
                </a:solidFill>
                <a:ea typeface="華康儷粗宋" panose="02020709000000000000" pitchFamily="49" charset="-120"/>
              </a:rPr>
              <a:t>越用越強</a:t>
            </a:r>
            <a:br>
              <a:rPr lang="en-US" altLang="zh-TW" sz="3900" dirty="0">
                <a:ea typeface="華康儷粗宋" panose="02020709000000000000" pitchFamily="49" charset="-120"/>
              </a:rPr>
            </a:br>
            <a:r>
              <a:rPr lang="zh-TW" altLang="en-US" sz="3900" dirty="0">
                <a:ea typeface="華康儷粗宋" panose="02020709000000000000" pitchFamily="49" charset="-120"/>
              </a:rPr>
              <a:t>越充沛的</a:t>
            </a:r>
            <a:r>
              <a:rPr lang="en-US" altLang="zh-TW" sz="3900" dirty="0">
                <a:ea typeface="華康儷粗宋" panose="02020709000000000000" pitchFamily="49" charset="-120"/>
              </a:rPr>
              <a:t>.</a:t>
            </a:r>
            <a:r>
              <a:rPr lang="zh-TW" altLang="en-US" sz="3900" dirty="0">
                <a:ea typeface="華康儷粗宋" panose="02020709000000000000" pitchFamily="49" charset="-120"/>
              </a:rPr>
              <a:t>我也因為在修院不怕吃虧和樂於做粗活</a:t>
            </a:r>
            <a:r>
              <a:rPr lang="en-US" altLang="zh-TW" sz="3900" dirty="0">
                <a:ea typeface="華康儷粗宋" panose="02020709000000000000" pitchFamily="49" charset="-120"/>
              </a:rPr>
              <a:t>, </a:t>
            </a:r>
            <a:r>
              <a:rPr lang="zh-TW" altLang="en-US" sz="3900" dirty="0">
                <a:ea typeface="華康儷粗宋" panose="02020709000000000000" pitchFamily="49" charset="-120"/>
              </a:rPr>
              <a:t>所以才練就了今天那一點點</a:t>
            </a:r>
            <a:br>
              <a:rPr lang="en-US" altLang="zh-TW" sz="3900" dirty="0">
                <a:ea typeface="華康儷粗宋" panose="02020709000000000000" pitchFamily="49" charset="-120"/>
              </a:rPr>
            </a:br>
            <a:r>
              <a:rPr lang="zh-TW" altLang="en-US" sz="3900" dirty="0">
                <a:ea typeface="華康儷粗宋" panose="02020709000000000000" pitchFamily="49" charset="-120"/>
              </a:rPr>
              <a:t>對福傳有幫助的好本領</a:t>
            </a:r>
            <a:r>
              <a:rPr lang="en-US" altLang="zh-TW" sz="3900" dirty="0">
                <a:ea typeface="華康儷粗宋" panose="02020709000000000000" pitchFamily="49" charset="-12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spc="-100" dirty="0">
                <a:ea typeface="華康儷粗宋" panose="02020709000000000000" pitchFamily="49" charset="-120"/>
              </a:rPr>
              <a:t>Our abilities are like muscles: </a:t>
            </a:r>
            <a:r>
              <a:rPr lang="en-US" altLang="zh-TW" sz="4000" spc="-100" dirty="0">
                <a:solidFill>
                  <a:srgbClr val="FF0000"/>
                </a:solidFill>
                <a:ea typeface="華康儷粗宋" panose="02020709000000000000" pitchFamily="49" charset="-120"/>
              </a:rPr>
              <a:t>the more we use them, the stronger they become. </a:t>
            </a:r>
            <a:r>
              <a:rPr lang="en-US" altLang="zh-TW" sz="4000" spc="-100" dirty="0">
                <a:ea typeface="華康儷粗宋" panose="02020709000000000000" pitchFamily="49" charset="-120"/>
              </a:rPr>
              <a:t>And because I was never afraid of being put at a disadvantage or doing rough manual work in the seminary, I gradually developed some of the practical skills </a:t>
            </a:r>
            <a:br>
              <a:rPr lang="en-US" altLang="zh-TW" sz="4000" spc="-100" dirty="0">
                <a:ea typeface="華康儷粗宋" panose="02020709000000000000" pitchFamily="49" charset="-120"/>
              </a:rPr>
            </a:br>
            <a:r>
              <a:rPr lang="en-US" altLang="zh-TW" sz="4000" spc="-100" dirty="0">
                <a:ea typeface="華康儷粗宋" panose="02020709000000000000" pitchFamily="49" charset="-120"/>
              </a:rPr>
              <a:t>that now help me in evangelization.</a:t>
            </a:r>
          </a:p>
        </p:txBody>
      </p:sp>
    </p:spTree>
    <p:extLst>
      <p:ext uri="{BB962C8B-B14F-4D97-AF65-F5344CB8AC3E}">
        <p14:creationId xmlns:p14="http://schemas.microsoft.com/office/powerpoint/2010/main" val="1557283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C71F4FE-7372-48FA-99BC-AFCE70B83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6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300" dirty="0">
                <a:ea typeface="華康儷粗宋" panose="02020709000000000000" pitchFamily="49" charset="-120"/>
              </a:rPr>
              <a:t>我相信</a:t>
            </a:r>
            <a:r>
              <a:rPr lang="zh-TW" altLang="en-US" sz="4300" dirty="0">
                <a:solidFill>
                  <a:srgbClr val="FF0000"/>
                </a:solidFill>
                <a:highlight>
                  <a:srgbClr val="FFFF00"/>
                </a:highlight>
                <a:ea typeface="華康儷粗宋" panose="02020709000000000000" pitchFamily="49" charset="-120"/>
              </a:rPr>
              <a:t>勞者多能</a:t>
            </a:r>
            <a:r>
              <a:rPr lang="en-US" altLang="zh-TW" sz="4300" dirty="0">
                <a:ea typeface="華康儷粗宋" panose="02020709000000000000" pitchFamily="49" charset="-120"/>
              </a:rPr>
              <a:t>;</a:t>
            </a:r>
            <a:r>
              <a:rPr lang="zh-TW" altLang="en-US" sz="4300" dirty="0">
                <a:ea typeface="華康儷粗宋" panose="02020709000000000000" pitchFamily="49" charset="-120"/>
              </a:rPr>
              <a:t>如果擁有才能而不善用</a:t>
            </a:r>
            <a:r>
              <a:rPr lang="en-US" altLang="zh-TW" sz="4300" dirty="0">
                <a:ea typeface="華康儷粗宋" panose="02020709000000000000" pitchFamily="49" charset="-120"/>
              </a:rPr>
              <a:t>,</a:t>
            </a:r>
            <a:r>
              <a:rPr lang="zh-TW" altLang="en-US" sz="4300" dirty="0">
                <a:ea typeface="華康儷粗宋" panose="02020709000000000000" pitchFamily="49" charset="-120"/>
              </a:rPr>
              <a:t>反而連那僅有的</a:t>
            </a:r>
            <a:r>
              <a:rPr lang="en-US" altLang="zh-TW" sz="4300" dirty="0">
                <a:ea typeface="華康儷粗宋" panose="02020709000000000000" pitchFamily="49" charset="-120"/>
              </a:rPr>
              <a:t>,</a:t>
            </a:r>
            <a:r>
              <a:rPr lang="zh-TW" altLang="en-US" sz="4300" dirty="0">
                <a:ea typeface="華康儷粗宋" panose="02020709000000000000" pitchFamily="49" charset="-120"/>
              </a:rPr>
              <a:t>也會慢慢消失了</a:t>
            </a:r>
            <a:r>
              <a:rPr lang="en-US" altLang="zh-TW" sz="4300" dirty="0">
                <a:ea typeface="華康儷粗宋" panose="020207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400" dirty="0">
                <a:ea typeface="華康儷粗宋" panose="02020709000000000000" pitchFamily="49" charset="-120"/>
              </a:rPr>
              <a:t>I truly believe that </a:t>
            </a:r>
            <a:r>
              <a:rPr lang="en-US" altLang="zh-TW" sz="4400" dirty="0">
                <a:solidFill>
                  <a:srgbClr val="FF0000"/>
                </a:solidFill>
                <a:ea typeface="華康儷粗宋" panose="02020709000000000000" pitchFamily="49" charset="-120"/>
              </a:rPr>
              <a:t>those who work hard become capable of many things</a:t>
            </a:r>
            <a:r>
              <a:rPr lang="en-US" altLang="zh-TW" sz="4400" dirty="0">
                <a:ea typeface="華康儷粗宋" panose="02020709000000000000" pitchFamily="49" charset="-120"/>
              </a:rPr>
              <a:t>. But if we possess talents and fail to use them, even the little we have will slowly fade away.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48CE0D-56FB-42A1-BADB-7A446810D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1A75A39-0F3C-4FFF-83EC-A4A43360E8D7}"/>
              </a:ext>
            </a:extLst>
          </p:cNvPr>
          <p:cNvSpPr txBox="1"/>
          <p:nvPr/>
        </p:nvSpPr>
        <p:spPr>
          <a:xfrm>
            <a:off x="755576" y="5858108"/>
            <a:ext cx="7704856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為福傳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請上網點讚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like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留言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comment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轉發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share</a:t>
            </a:r>
            <a:endParaRPr kumimoji="1" lang="en-US" altLang="zh-HK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華康儷中黑" panose="020B0509000000000000" pitchFamily="49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43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44921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5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33082</TotalTime>
  <Words>2205</Words>
  <Application>Microsoft Office PowerPoint</Application>
  <PresentationFormat>如螢幕大小 (4:3)</PresentationFormat>
  <Paragraphs>97</Paragraphs>
  <Slides>24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24</vt:i4>
      </vt:variant>
    </vt:vector>
  </HeadingPairs>
  <TitlesOfParts>
    <vt:vector size="39" baseType="lpstr">
      <vt:lpstr>華康中黑體</vt:lpstr>
      <vt:lpstr>華康中黑體(P)</vt:lpstr>
      <vt:lpstr>華康正顏楷體W7</vt:lpstr>
      <vt:lpstr>華康正顏楷體W7(P)</vt:lpstr>
      <vt:lpstr>華康粗黑體</vt:lpstr>
      <vt:lpstr>華康儷中黑</vt:lpstr>
      <vt:lpstr>華康儷中黑(P)</vt:lpstr>
      <vt:lpstr>華康儷粗宋</vt:lpstr>
      <vt:lpstr>新細明體</vt:lpstr>
      <vt:lpstr>Arial</vt:lpstr>
      <vt:lpstr>Calibri</vt:lpstr>
      <vt:lpstr>Wingdings</vt:lpstr>
      <vt:lpstr>預設簡報設計</vt:lpstr>
      <vt:lpstr>3_預設簡報設計</vt:lpstr>
      <vt:lpstr>15_預設簡報設計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1744</cp:revision>
  <dcterms:created xsi:type="dcterms:W3CDTF">2006-09-26T01:05:23Z</dcterms:created>
  <dcterms:modified xsi:type="dcterms:W3CDTF">2026-09-03T07:00:31Z</dcterms:modified>
</cp:coreProperties>
</file>