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</p:sldMasterIdLst>
  <p:notesMasterIdLst>
    <p:notesMasterId r:id="rId31"/>
  </p:notesMasterIdLst>
  <p:handoutMasterIdLst>
    <p:handoutMasterId r:id="rId32"/>
  </p:handoutMasterIdLst>
  <p:sldIdLst>
    <p:sldId id="2131" r:id="rId4"/>
    <p:sldId id="2119" r:id="rId5"/>
    <p:sldId id="2120" r:id="rId6"/>
    <p:sldId id="2122" r:id="rId7"/>
    <p:sldId id="2123" r:id="rId8"/>
    <p:sldId id="2134" r:id="rId9"/>
    <p:sldId id="2135" r:id="rId10"/>
    <p:sldId id="2139" r:id="rId11"/>
    <p:sldId id="2140" r:id="rId12"/>
    <p:sldId id="2141" r:id="rId13"/>
    <p:sldId id="2142" r:id="rId14"/>
    <p:sldId id="2096" r:id="rId15"/>
    <p:sldId id="2144" r:id="rId16"/>
    <p:sldId id="2143" r:id="rId17"/>
    <p:sldId id="2145" r:id="rId18"/>
    <p:sldId id="2146" r:id="rId19"/>
    <p:sldId id="2147" r:id="rId20"/>
    <p:sldId id="2148" r:id="rId21"/>
    <p:sldId id="2150" r:id="rId22"/>
    <p:sldId id="2151" r:id="rId23"/>
    <p:sldId id="2152" r:id="rId24"/>
    <p:sldId id="2153" r:id="rId25"/>
    <p:sldId id="2154" r:id="rId26"/>
    <p:sldId id="2155" r:id="rId27"/>
    <p:sldId id="2156" r:id="rId28"/>
    <p:sldId id="2161" r:id="rId29"/>
    <p:sldId id="1892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FF"/>
    <a:srgbClr val="0000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66" autoAdjust="0"/>
    <p:restoredTop sz="93315" autoAdjust="0"/>
  </p:normalViewPr>
  <p:slideViewPr>
    <p:cSldViewPr>
      <p:cViewPr>
        <p:scale>
          <a:sx n="50" d="100"/>
          <a:sy n="50" d="100"/>
        </p:scale>
        <p:origin x="151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4222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1986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6470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189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1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311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568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9070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9713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540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49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4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凡是有的</a:t>
            </a:r>
            <a:r>
              <a:rPr lang="en-US" altLang="zh-HK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en-US" altLang="zh-HK" sz="28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r>
              <a:rPr lang="zh-HK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還要給他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81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連本帶利，收回給我。所以，你們從他手中，把這個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奪過來，給那有了十個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因為凡是有的，還要給他，叫他富裕；那沒有的，連他所有的，也要由他手中奪去。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至於這個無用的僕人，你們把他丟在外面的黑暗中；在那裡必有哀號和切齒。」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5/5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8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凡是有的</a:t>
            </a:r>
            <a:r>
              <a:rPr lang="en-US" altLang="zh-HK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en-US" altLang="zh-HK" sz="28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r>
              <a:rPr lang="zh-HK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還要給他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28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賢淑的婦女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誰能找到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本身價值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遠勝珠寶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她的丈夫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對她衷心信賴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對貧苦的人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賙濟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對無靠的人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伸手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扶助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願她享受她雙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手操勞的成果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隨手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伸手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善行重複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變成習慣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似天生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本身價值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夫妻相飛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自作清歌傳皓齒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雪飛炎海變清涼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萬里歸來年愈少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微笑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笑時猶帶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嶺梅香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試問嶺南應不好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此心安處是吾鄉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蘇軾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王定國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寓娘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你們眾人都是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光明之子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和白日之子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我們不屬於黑夜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我們不應像其他人一樣貪睡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卻當清醒謹慎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marL="360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光明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白日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不屬黑夜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不貪睡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清醒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謹慎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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積極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快樂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有用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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投入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工作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努力工作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享受工作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在工作中成聖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贊天地之化育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身在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腦在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心在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投入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專注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付出感情</a:t>
            </a:r>
            <a:endParaRPr lang="en-US" altLang="zh-TW" sz="39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7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i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賞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5</a:t>
            </a:r>
            <a:r>
              <a:rPr lang="zh-TW" altLang="en-US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賺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5=2</a:t>
            </a:r>
            <a:r>
              <a:rPr lang="zh-TW" altLang="en-US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賺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2)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你既在少許事上忠信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我必委派你管理大事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進入你主人的福樂吧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i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罰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:1</a:t>
            </a:r>
            <a:r>
              <a:rPr lang="zh-TW" altLang="en-US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原裝奉回 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i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禍福無門</a:t>
            </a:r>
            <a:r>
              <a:rPr lang="en-US" altLang="zh-TW" i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i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惟人自召</a:t>
            </a:r>
            <a:r>
              <a:rPr lang="zh-TW" altLang="en-US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因為凡是有的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還要給他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叫他富裕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那沒有的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連他所有的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也要由他手中奪去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忠於小事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忠於大事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退省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多休息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莫太辛苦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休息為了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走得更遠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勞逸結合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發憤忘食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樂以忘憂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有更有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無更無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能者多勞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勞者多能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13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今天是常年期第</a:t>
            </a:r>
            <a:r>
              <a:rPr lang="en-US" altLang="zh-TW" sz="4000" dirty="0">
                <a:ea typeface="華康儷粗宋" panose="02020709000000000000" pitchFamily="49" charset="-120"/>
              </a:rPr>
              <a:t>33</a:t>
            </a:r>
            <a:r>
              <a:rPr lang="zh-TW" altLang="en-US" sz="4000" dirty="0">
                <a:ea typeface="華康儷粗宋" panose="02020709000000000000" pitchFamily="49" charset="-120"/>
              </a:rPr>
              <a:t>主日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zh-TW" altLang="en-US" sz="4000" dirty="0">
                <a:ea typeface="華康儷粗宋" panose="02020709000000000000" pitchFamily="49" charset="-120"/>
              </a:rPr>
              <a:t>過了下週的君王節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便是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將臨期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即禮儀年的「新年」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900" spc="-100" dirty="0">
                <a:ea typeface="華康儷粗宋" panose="02020709000000000000" pitchFamily="49" charset="-120"/>
              </a:rPr>
              <a:t>Today is the 33rd Sunday of Ordinary time. After this comes the Feast of Christ the King, then the beginning of Advent, which marks the start of a </a:t>
            </a:r>
            <a:r>
              <a:rPr lang="en-US" altLang="zh-TW" sz="3900" spc="-100" dirty="0">
                <a:solidFill>
                  <a:srgbClr val="FF0000"/>
                </a:solidFill>
                <a:ea typeface="華康儷粗宋" panose="02020709000000000000" pitchFamily="49" charset="-120"/>
              </a:rPr>
              <a:t>new Liturgical year</a:t>
            </a:r>
            <a:r>
              <a:rPr lang="en-US" altLang="zh-TW" sz="3900" spc="-1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粗宋" panose="02020709000000000000" pitchFamily="49" charset="-120"/>
              </a:rPr>
              <a:t>今天的三篇讀經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  <a:r>
              <a:rPr lang="zh-TW" altLang="en-US" sz="3800" dirty="0">
                <a:ea typeface="華康儷粗宋" panose="02020709000000000000" pitchFamily="49" charset="-120"/>
              </a:rPr>
              <a:t>正好作迎接「新年」之用</a:t>
            </a:r>
            <a:r>
              <a:rPr lang="en-US" altLang="zh-TW" sz="3600" dirty="0">
                <a:ea typeface="華康儷粗宋" panose="020207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粗宋" panose="02020709000000000000" pitchFamily="49" charset="-120"/>
              </a:rPr>
              <a:t>The three readings today serve as a fitting reminder to welcome the “New Year.”</a:t>
            </a:r>
          </a:p>
        </p:txBody>
      </p:sp>
    </p:spTree>
    <p:extLst>
      <p:ext uri="{BB962C8B-B14F-4D97-AF65-F5344CB8AC3E}">
        <p14:creationId xmlns:p14="http://schemas.microsoft.com/office/powerpoint/2010/main" val="173296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" panose="02020709000000000000" pitchFamily="49" charset="-120"/>
              </a:rPr>
              <a:t>1.</a:t>
            </a:r>
            <a:r>
              <a:rPr lang="zh-TW" altLang="en-US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賢淑</a:t>
            </a:r>
            <a:r>
              <a:rPr lang="zh-TW" altLang="en-US" sz="4400" dirty="0">
                <a:ea typeface="華康儷粗宋" panose="02020709000000000000" pitchFamily="49" charset="-120"/>
              </a:rPr>
              <a:t>的婦女</a:t>
            </a:r>
            <a:r>
              <a:rPr lang="en-US" altLang="zh-TW" sz="44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400" dirty="0">
                <a:ea typeface="華康儷粗宋" panose="02020709000000000000" pitchFamily="49" charset="-120"/>
              </a:rPr>
              <a:t>A virtuous woman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400" dirty="0">
                <a:ea typeface="華康儷粗宋" panose="02020709000000000000" pitchFamily="49" charset="-120"/>
              </a:rPr>
              <a:t>2.</a:t>
            </a:r>
            <a:r>
              <a:rPr lang="zh-TW" altLang="en-US" sz="4400" dirty="0">
                <a:ea typeface="華康儷粗宋" panose="02020709000000000000" pitchFamily="49" charset="-120"/>
              </a:rPr>
              <a:t>作</a:t>
            </a:r>
            <a:r>
              <a:rPr lang="zh-TW" altLang="en-US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光明</a:t>
            </a:r>
            <a:r>
              <a:rPr lang="zh-TW" altLang="en-US" sz="4400" dirty="0">
                <a:ea typeface="華康儷粗宋" panose="02020709000000000000" pitchFamily="49" charset="-120"/>
              </a:rPr>
              <a:t>之子以準備迎接主隨時來臨</a:t>
            </a:r>
            <a:r>
              <a:rPr lang="en-US" altLang="zh-TW" sz="4400" dirty="0">
                <a:ea typeface="華康儷粗宋" panose="02020709000000000000" pitchFamily="49" charset="-120"/>
              </a:rPr>
              <a:t>Be a son of light who is ever ready to receive the Lord’s coming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" panose="02020709000000000000" pitchFamily="49" charset="-120"/>
              </a:rPr>
              <a:t>3.</a:t>
            </a:r>
            <a:r>
              <a:rPr lang="zh-TW" altLang="en-US" sz="4400" dirty="0">
                <a:ea typeface="華康儷粗宋" panose="02020709000000000000" pitchFamily="49" charset="-120"/>
              </a:rPr>
              <a:t>善用</a:t>
            </a:r>
            <a:r>
              <a:rPr lang="zh-TW" altLang="en-US" sz="4400" dirty="0">
                <a:solidFill>
                  <a:srgbClr val="FF0000"/>
                </a:solidFill>
                <a:ea typeface="華康儷粗宋" panose="02020709000000000000" pitchFamily="49" charset="-120"/>
              </a:rPr>
              <a:t>塔冷通</a:t>
            </a:r>
            <a:r>
              <a:rPr lang="en-US" altLang="zh-TW" sz="44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" panose="02020709000000000000" pitchFamily="49" charset="-120"/>
              </a:rPr>
              <a:t>Making good use of one’s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" panose="02020709000000000000" pitchFamily="49" charset="-120"/>
              </a:rPr>
              <a:t>talentum or abilities</a:t>
            </a:r>
          </a:p>
        </p:txBody>
      </p:sp>
    </p:spTree>
    <p:extLst>
      <p:ext uri="{BB962C8B-B14F-4D97-AF65-F5344CB8AC3E}">
        <p14:creationId xmlns:p14="http://schemas.microsoft.com/office/powerpoint/2010/main" val="1476662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以上述精神去「迎接未來」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即等於「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把未來提到今天</a:t>
            </a:r>
            <a:r>
              <a:rPr lang="zh-TW" altLang="en-US" sz="4000" dirty="0">
                <a:ea typeface="華康儷粗宋" panose="02020709000000000000" pitchFamily="49" charset="-120"/>
              </a:rPr>
              <a:t>」</a:t>
            </a:r>
            <a:r>
              <a:rPr lang="en-US" altLang="zh-TW" sz="4000" dirty="0">
                <a:ea typeface="華康儷粗宋" panose="020207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即我們如何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期盼</a:t>
            </a:r>
            <a:r>
              <a:rPr lang="zh-TW" altLang="en-US" sz="4000" dirty="0">
                <a:ea typeface="華康儷粗宋" panose="02020709000000000000" pitchFamily="49" charset="-120"/>
              </a:rPr>
              <a:t>未來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就要如何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策劃</a:t>
            </a:r>
            <a:r>
              <a:rPr lang="zh-TW" altLang="en-US" sz="4000" dirty="0">
                <a:ea typeface="華康儷粗宋" panose="02020709000000000000" pitchFamily="49" charset="-120"/>
              </a:rPr>
              <a:t>現在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In applying the spirit of the above to welcome the future is tantamount to anticipate or effectively to bring the future forward to the present. It means how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we want </a:t>
            </a:r>
            <a:r>
              <a:rPr lang="en-US" altLang="zh-TW" sz="4000" dirty="0">
                <a:ea typeface="華康儷粗宋" panose="02020709000000000000" pitchFamily="49" charset="-120"/>
              </a:rPr>
              <a:t>our future to be, dictates how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we should plan </a:t>
            </a:r>
            <a:r>
              <a:rPr lang="en-US" altLang="zh-TW" sz="4000" dirty="0">
                <a:ea typeface="華康儷粗宋" panose="02020709000000000000" pitchFamily="49" charset="-120"/>
              </a:rPr>
              <a:t>the present.</a:t>
            </a:r>
          </a:p>
        </p:txBody>
      </p:sp>
    </p:spTree>
    <p:extLst>
      <p:ext uri="{BB962C8B-B14F-4D97-AF65-F5344CB8AC3E}">
        <p14:creationId xmlns:p14="http://schemas.microsoft.com/office/powerpoint/2010/main" val="92180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第一篇讀經描寫的賢淑婦女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強調她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本人</a:t>
            </a:r>
            <a:r>
              <a:rPr lang="zh-TW" altLang="en-US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遠勝珠寶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zh-TW" altLang="en-US" sz="4000" dirty="0">
                <a:ea typeface="華康儷粗宋" panose="02020709000000000000" pitchFamily="49" charset="-120"/>
              </a:rPr>
              <a:t>她隨手賙濟窮人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" panose="02020709000000000000" pitchFamily="49" charset="-120"/>
              </a:rPr>
              <a:t>亦慢慢演變成好像是她的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天生本能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The first reading describes a virtuous woman, emphasizing that she herself is </a:t>
            </a:r>
            <a:r>
              <a:rPr lang="en-US" altLang="zh-TW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more valuable than any gem</a:t>
            </a:r>
            <a:r>
              <a:rPr lang="en-US" altLang="zh-TW" sz="4000" dirty="0">
                <a:ea typeface="華康儷粗宋" panose="02020709000000000000" pitchFamily="49" charset="-120"/>
              </a:rPr>
              <a:t>. She reaches out and gives to the poor.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Her virtue gradually becomes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her second nature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587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這種積極有用的生命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就是第二篇讀經</a:t>
            </a:r>
            <a:endParaRPr lang="en-US" altLang="zh-TW" sz="40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說的光明之子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The second passage refers to the Son of Light as one who lives </a:t>
            </a:r>
          </a:p>
          <a:p>
            <a:pPr>
              <a:lnSpc>
                <a:spcPts val="4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粗宋" panose="02020709000000000000" pitchFamily="49" charset="-120"/>
              </a:rPr>
              <a:t>a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positive and purposeful </a:t>
            </a:r>
            <a:r>
              <a:rPr lang="en-US" altLang="zh-TW" sz="4000" dirty="0">
                <a:ea typeface="華康儷粗宋" panose="02020709000000000000" pitchFamily="49" charset="-120"/>
              </a:rPr>
              <a:t>life.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讓他可以於任何時間或情況下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都能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準備好</a:t>
            </a:r>
            <a:r>
              <a:rPr lang="zh-TW" altLang="en-US" sz="4000" dirty="0">
                <a:ea typeface="華康儷粗宋" panose="02020709000000000000" pitchFamily="49" charset="-120"/>
              </a:rPr>
              <a:t>迎接基督的來臨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向他交賬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He is ready at all times and in any situation to welcome the coming of Christ and be accountable to Him.</a:t>
            </a:r>
          </a:p>
        </p:txBody>
      </p:sp>
    </p:spTree>
    <p:extLst>
      <p:ext uri="{BB962C8B-B14F-4D97-AF65-F5344CB8AC3E}">
        <p14:creationId xmlns:p14="http://schemas.microsoft.com/office/powerpoint/2010/main" val="202693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恭讀箴言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31:10-13,19-20,30-31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賢淑的婦女，有誰能找到？她本身價值，遠勝過珠寶。她的丈夫，對她衷心信賴，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一切所需，從來不會缺少。她一生歲月，只叫丈夫幸福，不給丈夫煩惱。她弄來羊毛細麻，愉快地親手勞作。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她手執紡錘，手指旋轉紗錠。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對貧苦的人，她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隨手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賙濟；對無靠的人，她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伸手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扶助。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243138" algn="l"/>
              </a:tabLst>
            </a:pPr>
            <a:r>
              <a:rPr lang="zh-TW" altLang="en-US" sz="3800" dirty="0">
                <a:ea typeface="華康儷粗宋" panose="02020709000000000000" pitchFamily="49" charset="-120"/>
              </a:rPr>
              <a:t>這光明之子能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善用一切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tabLst>
                <a:tab pos="2243138" algn="l"/>
              </a:tabLst>
            </a:pPr>
            <a:r>
              <a:rPr lang="zh-TW" altLang="en-US" sz="3800" dirty="0">
                <a:ea typeface="華康儷粗宋" panose="02020709000000000000" pitchFamily="49" charset="-120"/>
              </a:rPr>
              <a:t>有多少個塔冷通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  <a:r>
              <a:rPr lang="zh-TW" altLang="en-US" sz="3800" dirty="0">
                <a:ea typeface="華康儷粗宋" panose="02020709000000000000" pitchFamily="49" charset="-120"/>
              </a:rPr>
              <a:t>就賺多少個</a:t>
            </a:r>
            <a:r>
              <a:rPr lang="en-US" altLang="zh-TW" sz="38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  <a:tabLst>
                <a:tab pos="2243138" algn="l"/>
              </a:tabLst>
            </a:pPr>
            <a:r>
              <a:rPr lang="en-US" altLang="zh-TW" sz="3800" dirty="0">
                <a:ea typeface="華康儷粗宋" panose="02020709000000000000" pitchFamily="49" charset="-120"/>
              </a:rPr>
              <a:t>This Son of Light </a:t>
            </a:r>
            <a:r>
              <a:rPr lang="en-US" altLang="zh-TW" sz="3800" dirty="0">
                <a:solidFill>
                  <a:srgbClr val="FF0000"/>
                </a:solidFill>
                <a:ea typeface="華康儷粗宋" panose="02020709000000000000" pitchFamily="49" charset="-120"/>
              </a:rPr>
              <a:t>makes good use </a:t>
            </a:r>
            <a:r>
              <a:rPr lang="en-US" altLang="zh-TW" sz="3800" dirty="0">
                <a:ea typeface="華康儷粗宋" panose="02020709000000000000" pitchFamily="49" charset="-120"/>
              </a:rPr>
              <a:t>of whatever abilities he has, to achieve </a:t>
            </a:r>
          </a:p>
          <a:p>
            <a:pPr>
              <a:lnSpc>
                <a:spcPts val="3800"/>
              </a:lnSpc>
              <a:spcBef>
                <a:spcPts val="0"/>
              </a:spcBef>
              <a:tabLst>
                <a:tab pos="2243138" algn="l"/>
              </a:tabLst>
            </a:pPr>
            <a:r>
              <a:rPr lang="en-US" altLang="zh-TW" sz="3800" dirty="0">
                <a:ea typeface="華康儷粗宋" panose="02020709000000000000" pitchFamily="49" charset="-120"/>
              </a:rPr>
              <a:t>more than he was given. </a:t>
            </a:r>
          </a:p>
          <a:p>
            <a:pPr>
              <a:spcBef>
                <a:spcPts val="0"/>
              </a:spcBef>
              <a:tabLst>
                <a:tab pos="2243138" algn="l"/>
              </a:tabLst>
            </a:pPr>
            <a:r>
              <a:rPr lang="zh-TW" altLang="en-US" sz="3800" dirty="0">
                <a:ea typeface="華康儷粗宋" panose="02020709000000000000" pitchFamily="49" charset="-120"/>
              </a:rPr>
              <a:t>問題是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  <a:r>
              <a:rPr lang="zh-TW" altLang="en-US" sz="3800" dirty="0">
                <a:ea typeface="華康儷粗宋" panose="02020709000000000000" pitchFamily="49" charset="-120"/>
              </a:rPr>
              <a:t>為什麼聖經加了一句</a:t>
            </a:r>
            <a:r>
              <a:rPr lang="en-US" altLang="zh-TW" sz="3800" dirty="0">
                <a:ea typeface="華康儷粗宋" panose="02020709000000000000" pitchFamily="49" charset="-120"/>
              </a:rPr>
              <a:t>:</a:t>
            </a:r>
            <a:r>
              <a:rPr lang="zh-TW" altLang="en-US" sz="3800" dirty="0">
                <a:ea typeface="華康儷粗宋" panose="02020709000000000000" pitchFamily="49" charset="-120"/>
              </a:rPr>
              <a:t>凡是有的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tabLst>
                <a:tab pos="2243138" algn="l"/>
              </a:tabLst>
            </a:pPr>
            <a:r>
              <a:rPr lang="zh-TW" altLang="en-US" sz="3800" dirty="0">
                <a:ea typeface="華康儷粗宋" panose="02020709000000000000" pitchFamily="49" charset="-120"/>
              </a:rPr>
              <a:t>還要給他</a:t>
            </a:r>
            <a:r>
              <a:rPr lang="en-US" altLang="zh-TW" sz="3800" dirty="0">
                <a:ea typeface="華康儷粗宋" panose="02020709000000000000" pitchFamily="49" charset="-120"/>
              </a:rPr>
              <a:t>; </a:t>
            </a:r>
            <a:r>
              <a:rPr lang="zh-TW" altLang="en-US" sz="3800" dirty="0">
                <a:ea typeface="華康儷粗宋" panose="02020709000000000000" pitchFamily="49" charset="-120"/>
              </a:rPr>
              <a:t>那沒有的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  <a:r>
              <a:rPr lang="zh-TW" altLang="en-US" sz="3800" dirty="0">
                <a:ea typeface="華康儷粗宋" panose="02020709000000000000" pitchFamily="49" charset="-120"/>
              </a:rPr>
              <a:t>連他所有的</a:t>
            </a:r>
            <a:r>
              <a:rPr lang="en-US" altLang="zh-TW" sz="38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tabLst>
                <a:tab pos="2243138" algn="l"/>
              </a:tabLst>
            </a:pPr>
            <a:r>
              <a:rPr lang="zh-TW" altLang="en-US" sz="3800" dirty="0">
                <a:ea typeface="華康儷粗宋" panose="02020709000000000000" pitchFamily="49" charset="-120"/>
              </a:rPr>
              <a:t>也要由他手中奪去</a:t>
            </a:r>
            <a:r>
              <a:rPr lang="en-US" altLang="zh-TW" sz="3800" dirty="0">
                <a:ea typeface="華康儷粗宋" panose="02020709000000000000" pitchFamily="49" charset="-120"/>
              </a:rPr>
              <a:t>?</a:t>
            </a:r>
          </a:p>
          <a:p>
            <a:pPr>
              <a:lnSpc>
                <a:spcPts val="3800"/>
              </a:lnSpc>
              <a:spcBef>
                <a:spcPts val="0"/>
              </a:spcBef>
              <a:tabLst>
                <a:tab pos="2243138" algn="l"/>
              </a:tabLst>
            </a:pPr>
            <a:r>
              <a:rPr lang="en-US" altLang="zh-TW" sz="3800" dirty="0">
                <a:ea typeface="華康儷粗宋" panose="02020709000000000000" pitchFamily="49" charset="-120"/>
              </a:rPr>
              <a:t>The question is why does the Bible say: “To anyone who has, more will be given and from anyone who has not, </a:t>
            </a:r>
          </a:p>
          <a:p>
            <a:pPr>
              <a:lnSpc>
                <a:spcPts val="3800"/>
              </a:lnSpc>
              <a:spcBef>
                <a:spcPts val="0"/>
              </a:spcBef>
              <a:tabLst>
                <a:tab pos="2243138" algn="l"/>
              </a:tabLst>
            </a:pPr>
            <a:r>
              <a:rPr lang="en-US" altLang="zh-TW" sz="3800" dirty="0">
                <a:solidFill>
                  <a:srgbClr val="FF0000"/>
                </a:solidFill>
                <a:ea typeface="華康儷粗宋" panose="02020709000000000000" pitchFamily="49" charset="-120"/>
              </a:rPr>
              <a:t>even what he has will be taken away</a:t>
            </a:r>
            <a:r>
              <a:rPr lang="en-US" altLang="zh-TW" sz="3800" dirty="0">
                <a:ea typeface="華康儷粗宋" panose="02020709000000000000" pitchFamily="49" charset="-120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947425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這並不是說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天主願意多有的愈多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少有的愈少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zh-TW" altLang="en-US" sz="4000" dirty="0">
                <a:ea typeface="華康儷粗宋" panose="02020709000000000000" pitchFamily="49" charset="-120"/>
              </a:rPr>
              <a:t>而是說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善用恩典的人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會使恩典愈來愈多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This does not mean God wants to recompense those who have with more, or to take away from those who have little. What God meant is this: Those who make good use of their talents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will have their talents multiplied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47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粗宋" panose="02020709000000000000" pitchFamily="49" charset="-120"/>
              </a:rPr>
              <a:t>好像老子所說</a:t>
            </a:r>
            <a:r>
              <a:rPr lang="en-US" altLang="zh-TW" sz="4800" dirty="0">
                <a:ea typeface="華康儷粗宋" panose="020207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粗宋" panose="02020709000000000000" pitchFamily="49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既以為人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己愈有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既以與人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己愈多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.</a:t>
            </a:r>
            <a:r>
              <a:rPr lang="zh-TW" altLang="en-US" sz="4800" dirty="0">
                <a:ea typeface="華康儷粗宋" panose="020207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Lao-Tse</a:t>
            </a:r>
            <a:r>
              <a:rPr lang="en-US" altLang="zh-TW" sz="4800" dirty="0">
                <a:ea typeface="華康儷粗宋" panose="02020709000000000000" pitchFamily="49" charset="-120"/>
              </a:rPr>
              <a:t> has a similar saying: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粗宋" panose="02020709000000000000" pitchFamily="49" charset="-120"/>
              </a:rPr>
              <a:t>“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To help </a:t>
            </a:r>
            <a:r>
              <a:rPr lang="en-US" altLang="zh-TW" sz="4800" dirty="0">
                <a:ea typeface="華康儷粗宋" panose="02020709000000000000" pitchFamily="49" charset="-120"/>
              </a:rPr>
              <a:t>unconditionally yields fulfilment; 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To give </a:t>
            </a:r>
            <a:r>
              <a:rPr lang="en-US" altLang="zh-TW" sz="4800" dirty="0">
                <a:ea typeface="華康儷粗宋" panose="02020709000000000000" pitchFamily="49" charset="-120"/>
              </a:rPr>
              <a:t>unreservedly begets </a:t>
            </a:r>
            <a:r>
              <a:rPr lang="en-US" altLang="zh-TW" sz="4000" dirty="0">
                <a:ea typeface="華康儷粗宋" panose="02020709000000000000" pitchFamily="49" charset="-120"/>
              </a:rPr>
              <a:t>(generates)</a:t>
            </a:r>
            <a:r>
              <a:rPr lang="en-US" altLang="zh-TW" sz="4800" dirty="0">
                <a:ea typeface="華康儷粗宋" panose="02020709000000000000" pitchFamily="49" charset="-120"/>
              </a:rPr>
              <a:t> abundance.</a:t>
            </a:r>
          </a:p>
        </p:txBody>
      </p:sp>
    </p:spTree>
    <p:extLst>
      <p:ext uri="{BB962C8B-B14F-4D97-AF65-F5344CB8AC3E}">
        <p14:creationId xmlns:p14="http://schemas.microsoft.com/office/powerpoint/2010/main" val="2625179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我在修道院讀中學時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有一種習慣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zh-TW" altLang="en-US" sz="4000" dirty="0">
                <a:ea typeface="華康儷粗宋" panose="02020709000000000000" pitchFamily="49" charset="-120"/>
              </a:rPr>
              <a:t>無論是上課或聽道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都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專心聆聽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沒有即場做筆記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zh-TW" altLang="en-US" sz="4000" dirty="0">
                <a:ea typeface="華康儷粗宋" panose="02020709000000000000" pitchFamily="49" charset="-120"/>
              </a:rPr>
              <a:t>聽完後回自修室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才用心把所聽到的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精華筆錄</a:t>
            </a:r>
            <a:r>
              <a:rPr lang="zh-TW" altLang="en-US" sz="4000" dirty="0">
                <a:ea typeface="華康儷粗宋" panose="02020709000000000000" pitchFamily="49" charset="-120"/>
              </a:rPr>
              <a:t>下來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When I was completing my high school education in the Seminary, I formed a habit of listening </a:t>
            </a:r>
            <a:r>
              <a:rPr lang="en-US" altLang="zh-TW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intently</a:t>
            </a:r>
            <a:r>
              <a:rPr lang="en-US" altLang="zh-TW" sz="4000" dirty="0">
                <a:ea typeface="華康儷粗宋" panose="02020709000000000000" pitchFamily="49" charset="-120"/>
              </a:rPr>
              <a:t> to lectures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or sermons. I did not take notes but recorded key points only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After I returned to the study room.</a:t>
            </a:r>
          </a:p>
        </p:txBody>
      </p:sp>
    </p:spTree>
    <p:extLst>
      <p:ext uri="{BB962C8B-B14F-4D97-AF65-F5344CB8AC3E}">
        <p14:creationId xmlns:p14="http://schemas.microsoft.com/office/powerpoint/2010/main" val="550218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我也樂意</a:t>
            </a:r>
            <a:r>
              <a:rPr lang="zh-TW" altLang="en-US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協助</a:t>
            </a:r>
            <a:r>
              <a:rPr lang="zh-TW" altLang="en-US" sz="4000" dirty="0">
                <a:ea typeface="華康儷粗宋" panose="02020709000000000000" pitchFamily="49" charset="-120"/>
              </a:rPr>
              <a:t>同學做功課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或</a:t>
            </a:r>
            <a:r>
              <a:rPr lang="zh-TW" altLang="en-US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分享</a:t>
            </a:r>
            <a:r>
              <a:rPr lang="zh-TW" altLang="en-US" sz="4000" dirty="0">
                <a:ea typeface="華康儷粗宋" panose="02020709000000000000" pitchFamily="49" charset="-120"/>
              </a:rPr>
              <a:t>我的讀書心得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粗宋" panose="02020709000000000000" pitchFamily="49" charset="-120"/>
              </a:rPr>
              <a:t>I was also happy to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assist</a:t>
            </a:r>
            <a:r>
              <a:rPr lang="en-US" altLang="zh-TW" sz="4000" dirty="0">
                <a:ea typeface="華康儷粗宋" panose="02020709000000000000" pitchFamily="49" charset="-120"/>
              </a:rPr>
              <a:t> classmates in their assignments or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share</a:t>
            </a:r>
            <a:r>
              <a:rPr lang="en-US" altLang="zh-TW" sz="4000" dirty="0">
                <a:ea typeface="華康儷粗宋" panose="02020709000000000000" pitchFamily="49" charset="-120"/>
              </a:rPr>
              <a:t> my thoughts on my reading.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讓我想不到的是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我因為幫助別人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反而會把學到的東西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記得更牢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粗宋" panose="02020709000000000000" pitchFamily="49" charset="-120"/>
              </a:rPr>
              <a:t>What I wasn’t expecting was I ended up </a:t>
            </a:r>
            <a:r>
              <a:rPr lang="en-US" altLang="zh-TW" sz="4000" spc="-100" dirty="0">
                <a:solidFill>
                  <a:srgbClr val="FF0000"/>
                </a:solidFill>
                <a:ea typeface="華康儷粗宋" panose="02020709000000000000" pitchFamily="49" charset="-120"/>
              </a:rPr>
              <a:t>remembering better </a:t>
            </a:r>
            <a:r>
              <a:rPr lang="en-US" altLang="zh-TW" sz="4000" spc="-100" dirty="0">
                <a:ea typeface="華康儷粗宋" panose="02020709000000000000" pitchFamily="49" charset="-120"/>
              </a:rPr>
              <a:t>the things I learned.</a:t>
            </a:r>
          </a:p>
        </p:txBody>
      </p:sp>
    </p:spTree>
    <p:extLst>
      <p:ext uri="{BB962C8B-B14F-4D97-AF65-F5344CB8AC3E}">
        <p14:creationId xmlns:p14="http://schemas.microsoft.com/office/powerpoint/2010/main" val="2423093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900" dirty="0">
                <a:ea typeface="華康儷粗宋" panose="02020709000000000000" pitchFamily="49" charset="-120"/>
              </a:rPr>
              <a:t>我們的能力</a:t>
            </a:r>
            <a:r>
              <a:rPr lang="en-US" altLang="zh-TW" sz="3900" dirty="0">
                <a:ea typeface="華康儷粗宋" panose="02020709000000000000" pitchFamily="49" charset="-120"/>
              </a:rPr>
              <a:t>,</a:t>
            </a:r>
            <a:r>
              <a:rPr lang="zh-TW" altLang="en-US" sz="3900" dirty="0">
                <a:ea typeface="華康儷粗宋" panose="02020709000000000000" pitchFamily="49" charset="-120"/>
              </a:rPr>
              <a:t>也是</a:t>
            </a:r>
            <a:r>
              <a:rPr lang="zh-TW" altLang="en-US" sz="3900" dirty="0">
                <a:solidFill>
                  <a:srgbClr val="FF0000"/>
                </a:solidFill>
                <a:ea typeface="華康儷粗宋" panose="02020709000000000000" pitchFamily="49" charset="-120"/>
              </a:rPr>
              <a:t>越用越強</a:t>
            </a:r>
            <a:r>
              <a:rPr lang="zh-TW" altLang="en-US" sz="3900" dirty="0">
                <a:ea typeface="華康儷粗宋" panose="02020709000000000000" pitchFamily="49" charset="-120"/>
              </a:rPr>
              <a:t>越充沛的</a:t>
            </a:r>
            <a:r>
              <a:rPr lang="en-US" altLang="zh-TW" sz="39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900" dirty="0">
                <a:ea typeface="華康儷粗宋" panose="02020709000000000000" pitchFamily="49" charset="-120"/>
              </a:rPr>
              <a:t>The more we use our ability, the stronger and more fully it becomes.</a:t>
            </a:r>
          </a:p>
          <a:p>
            <a:pPr>
              <a:spcBef>
                <a:spcPts val="0"/>
              </a:spcBef>
            </a:pPr>
            <a:r>
              <a:rPr lang="zh-TW" altLang="en-US" sz="3900" dirty="0">
                <a:ea typeface="華康儷粗宋" panose="02020709000000000000" pitchFamily="49" charset="-120"/>
              </a:rPr>
              <a:t>我也因為在修院</a:t>
            </a:r>
            <a:r>
              <a:rPr lang="zh-TW" altLang="en-US" sz="3900" dirty="0">
                <a:highlight>
                  <a:srgbClr val="FFFF00"/>
                </a:highlight>
                <a:ea typeface="華康儷粗宋" panose="02020709000000000000" pitchFamily="49" charset="-120"/>
              </a:rPr>
              <a:t>不怕吃虧</a:t>
            </a:r>
            <a:r>
              <a:rPr lang="zh-TW" altLang="en-US" sz="3900" dirty="0">
                <a:ea typeface="華康儷粗宋" panose="02020709000000000000" pitchFamily="49" charset="-120"/>
              </a:rPr>
              <a:t>和樂於做</a:t>
            </a:r>
            <a:r>
              <a:rPr lang="zh-TW" altLang="en-US" sz="3900" dirty="0">
                <a:highlight>
                  <a:srgbClr val="FFFF00"/>
                </a:highlight>
                <a:ea typeface="華康儷粗宋" panose="02020709000000000000" pitchFamily="49" charset="-120"/>
              </a:rPr>
              <a:t>粗活</a:t>
            </a:r>
            <a:r>
              <a:rPr lang="en-US" altLang="zh-TW" sz="3900" dirty="0">
                <a:ea typeface="華康儷粗宋" panose="02020709000000000000" pitchFamily="49" charset="-120"/>
              </a:rPr>
              <a:t>, </a:t>
            </a:r>
            <a:r>
              <a:rPr lang="zh-TW" altLang="en-US" sz="3900" dirty="0">
                <a:ea typeface="華康儷粗宋" panose="02020709000000000000" pitchFamily="49" charset="-120"/>
              </a:rPr>
              <a:t>所以才練就了今天那一點點</a:t>
            </a:r>
            <a:endParaRPr lang="en-US" altLang="zh-TW" sz="39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900" dirty="0">
                <a:solidFill>
                  <a:srgbClr val="FF0000"/>
                </a:solidFill>
                <a:ea typeface="華康儷粗宋" panose="02020709000000000000" pitchFamily="49" charset="-120"/>
              </a:rPr>
              <a:t>對福傳有幫助的好本領</a:t>
            </a:r>
            <a:r>
              <a:rPr lang="en-US" altLang="zh-TW" sz="39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dirty="0">
                <a:ea typeface="華康儷粗宋" panose="02020709000000000000" pitchFamily="49" charset="-120"/>
              </a:rPr>
              <a:t>It was because I wasn’t concerned about losing out but was happy to do the “</a:t>
            </a:r>
            <a:r>
              <a:rPr lang="en-US" altLang="zh-TW" sz="3900" dirty="0">
                <a:solidFill>
                  <a:srgbClr val="FF0000"/>
                </a:solidFill>
                <a:ea typeface="華康儷粗宋" panose="02020709000000000000" pitchFamily="49" charset="-120"/>
              </a:rPr>
              <a:t>menial chores</a:t>
            </a:r>
            <a:r>
              <a:rPr lang="en-US" altLang="zh-TW" sz="3900" dirty="0">
                <a:ea typeface="華康儷粗宋" panose="02020709000000000000" pitchFamily="49" charset="-120"/>
              </a:rPr>
              <a:t>” when I was in the seminary that I accumulated some capability in evangelization.</a:t>
            </a:r>
          </a:p>
        </p:txBody>
      </p:sp>
    </p:spTree>
    <p:extLst>
      <p:ext uri="{BB962C8B-B14F-4D97-AF65-F5344CB8AC3E}">
        <p14:creationId xmlns:p14="http://schemas.microsoft.com/office/powerpoint/2010/main" val="1557283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C71F4FE-7372-48FA-99BC-AFCE70B83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我相信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勞者多能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000" spc="-100" dirty="0">
                <a:ea typeface="華康儷粗宋" panose="02020709000000000000" pitchFamily="49" charset="-120"/>
              </a:rPr>
              <a:t>A </a:t>
            </a:r>
            <a:r>
              <a:rPr lang="en-US" altLang="zh-TW" sz="4000" spc="-100" dirty="0">
                <a:solidFill>
                  <a:srgbClr val="FF0000"/>
                </a:solidFill>
                <a:ea typeface="華康儷粗宋" panose="02020709000000000000" pitchFamily="49" charset="-120"/>
              </a:rPr>
              <a:t>hard worker </a:t>
            </a:r>
            <a:r>
              <a:rPr lang="en-US" altLang="zh-TW" sz="4000" spc="-100" dirty="0">
                <a:ea typeface="華康儷粗宋" panose="02020709000000000000" pitchFamily="49" charset="-120"/>
              </a:rPr>
              <a:t>is capable of many things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如果擁有才能而不善用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粗宋" panose="02020709000000000000" pitchFamily="49" charset="-120"/>
              </a:rPr>
              <a:t>反而連那僅有的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也會慢慢消失了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If you do not make good use of your talents, no matter how much you were given, the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ability would fade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and be forgotten.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48CE0D-56FB-42A1-BADB-7A446810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253"/>
            <a:ext cx="20840" cy="6669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A75A39-0F3C-4FFF-83EC-A4A43360E8D7}"/>
              </a:ext>
            </a:extLst>
          </p:cNvPr>
          <p:cNvSpPr txBox="1"/>
          <p:nvPr/>
        </p:nvSpPr>
        <p:spPr>
          <a:xfrm>
            <a:off x="5292080" y="58052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43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姿色是虛幻，美麗是泡影；敬畏上主的女人，才堪當受人讚美。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願她享受她雙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手操勞的成果！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願她的事業，使她在城門口受讚揚！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關於那時候與日期，不需要給你們寫什麼。你們原來確實知道：主的日子，要像夜間的盜賊一樣來到。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幾時人正在說：「平安無事」，那時，滅亡會猝然來到他們身上，就像痛苦，來到懷孕者身上一樣，決逃脫不了。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但是，你們，弟兄們，你們不是在黑暗中，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38132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以致那日子，像盜賊一樣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襲擊你們</a:t>
            </a:r>
            <a:r>
              <a:rPr lang="en-US" altLang="zh-TW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你們眾人都是光明之子，和白日之子；我們不屬於黑夜，也不屬於黑暗。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所以，我們不應像其他人一樣貪睡，卻當清醒謹慎。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25:14-30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那時候，耶穌給門徒講了這個比喻，說：「天國好像一個要遠行的人，將自己的僕人叫來，把財產託付給他們：按照他們的才能，一個給了五個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，一個給了兩個，一個給了一個；然後動身走了。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「那領了五個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的，立刻去用來營業，另外賺了五個。同樣，那領了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1/5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兩個的，也賺了另外兩個。但是，那領了一個的，卻去把地掘開，把主人的銀子，埋藏起來。。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「過了很久，僕人的主人回來了，便與僕人算賬。那領了五個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的，上前，呈上另外五個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，說：主啊！你曾交給我五個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，看，我賺了另外五個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。主人對他說：好！善良忠信的僕人， 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你既在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2/5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少許事上忠信，我必委派你管理許多大事：進入你主人的福樂吧！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「那領了兩個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的，也前來，說：主啊！你曾交給我兩個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，看，我賺了另外兩個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。主人對他說：好！善良忠信的僕人！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你既在少許事上忠信，我必委派你管理許多大事：進入你主人的福樂吧！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「隨後，那領了一個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的，也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23731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3/5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9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前來，說：主啊！我原知道你是個刻薄的人，在你沒有下種的地方收割，在你沒有散布的地方聚斂。因為我害怕，所以我去把你的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塔冷通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，藏在地下；看，你的，仍還給你。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「主人回答說：可惡懶惰的僕人！你既知道：我在沒有下種的地方收割，在沒有散布的地方聚斂；那麼，你該把我的銀子，交給錢莊裡的人，待我回來時，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4/5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8652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32736</TotalTime>
  <Words>2210</Words>
  <Application>Microsoft Office PowerPoint</Application>
  <PresentationFormat>如螢幕大小 (4:3)</PresentationFormat>
  <Paragraphs>141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華康粗黑體</vt:lpstr>
      <vt:lpstr>華康儷中黑</vt:lpstr>
      <vt:lpstr>華康儷粗宋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1731</cp:revision>
  <dcterms:created xsi:type="dcterms:W3CDTF">2006-09-26T01:05:23Z</dcterms:created>
  <dcterms:modified xsi:type="dcterms:W3CDTF">2023-11-06T05:31:04Z</dcterms:modified>
</cp:coreProperties>
</file>