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72" r:id="rId3"/>
  </p:sldMasterIdLst>
  <p:notesMasterIdLst>
    <p:notesMasterId r:id="rId31"/>
  </p:notesMasterIdLst>
  <p:handoutMasterIdLst>
    <p:handoutMasterId r:id="rId32"/>
  </p:handoutMasterIdLst>
  <p:sldIdLst>
    <p:sldId id="2314" r:id="rId4"/>
    <p:sldId id="2119" r:id="rId5"/>
    <p:sldId id="2120" r:id="rId6"/>
    <p:sldId id="2121" r:id="rId7"/>
    <p:sldId id="2122" r:id="rId8"/>
    <p:sldId id="2123" r:id="rId9"/>
    <p:sldId id="2133" r:id="rId10"/>
    <p:sldId id="2134" r:id="rId11"/>
    <p:sldId id="2315" r:id="rId12"/>
    <p:sldId id="2310" r:id="rId13"/>
    <p:sldId id="2312" r:id="rId14"/>
    <p:sldId id="2311" r:id="rId15"/>
    <p:sldId id="2316" r:id="rId16"/>
    <p:sldId id="2318" r:id="rId17"/>
    <p:sldId id="2319" r:id="rId18"/>
    <p:sldId id="2320" r:id="rId19"/>
    <p:sldId id="2321" r:id="rId20"/>
    <p:sldId id="2322" r:id="rId21"/>
    <p:sldId id="2323" r:id="rId22"/>
    <p:sldId id="2324" r:id="rId23"/>
    <p:sldId id="2325" r:id="rId24"/>
    <p:sldId id="2333" r:id="rId25"/>
    <p:sldId id="2326" r:id="rId26"/>
    <p:sldId id="2327" r:id="rId27"/>
    <p:sldId id="2328" r:id="rId28"/>
    <p:sldId id="2334" r:id="rId29"/>
    <p:sldId id="2305" r:id="rId30"/>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FF00"/>
    <a:srgbClr val="9900CC"/>
    <a:srgbClr val="0000FF"/>
    <a:srgbClr val="FFFFFF"/>
    <a:srgbClr val="FF99FF"/>
    <a:srgbClr val="FF00FF"/>
    <a:srgbClr val="00CC00"/>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436" autoAdjust="0"/>
    <p:restoredTop sz="93378" autoAdjust="0"/>
  </p:normalViewPr>
  <p:slideViewPr>
    <p:cSldViewPr>
      <p:cViewPr>
        <p:scale>
          <a:sx n="50" d="100"/>
          <a:sy n="50" d="100"/>
        </p:scale>
        <p:origin x="1524" y="3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投影片圖像版面配置區 1">
            <a:extLst>
              <a:ext uri="{FF2B5EF4-FFF2-40B4-BE49-F238E27FC236}">
                <a16:creationId xmlns:a16="http://schemas.microsoft.com/office/drawing/2014/main" id="{19BF4B9B-E7A4-40A5-91DB-00C7967EE9D3}"/>
              </a:ext>
            </a:extLst>
          </p:cNvPr>
          <p:cNvSpPr>
            <a:spLocks noGrp="1" noRot="1" noChangeAspect="1" noTextEdit="1"/>
          </p:cNvSpPr>
          <p:nvPr>
            <p:ph type="sldImg"/>
          </p:nvPr>
        </p:nvSpPr>
        <p:spPr>
          <a:ln/>
        </p:spPr>
      </p:sp>
      <p:sp>
        <p:nvSpPr>
          <p:cNvPr id="108547" name="備忘稿版面配置區 2">
            <a:extLst>
              <a:ext uri="{FF2B5EF4-FFF2-40B4-BE49-F238E27FC236}">
                <a16:creationId xmlns:a16="http://schemas.microsoft.com/office/drawing/2014/main" id="{BE9F5BB9-024C-40F1-9391-E6EAFA1AC0B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anose="020B0604020202020204" pitchFamily="34" charset="0"/>
              <a:ea typeface="新細明體" panose="02020500000000000000" pitchFamily="18" charset="-120"/>
            </a:endParaRPr>
          </a:p>
        </p:txBody>
      </p:sp>
      <p:sp>
        <p:nvSpPr>
          <p:cNvPr id="108548" name="投影片編號版面配置區 3">
            <a:extLst>
              <a:ext uri="{FF2B5EF4-FFF2-40B4-BE49-F238E27FC236}">
                <a16:creationId xmlns:a16="http://schemas.microsoft.com/office/drawing/2014/main" id="{0EF011A2-18DA-4F11-83DA-F53E9A08D3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fld id="{6EB62818-44A2-4C52-AF6D-46814B835131}" type="slidenum">
              <a:rPr lang="en-US" altLang="zh-TW" sz="1200">
                <a:solidFill>
                  <a:srgbClr val="000000"/>
                </a:solidFill>
              </a:rPr>
              <a:pPr/>
              <a:t>4</a:t>
            </a:fld>
            <a:endParaRPr lang="en-US" altLang="zh-TW" sz="1200">
              <a:solidFill>
                <a:srgbClr val="000000"/>
              </a:solidFill>
            </a:endParaRPr>
          </a:p>
        </p:txBody>
      </p:sp>
    </p:spTree>
    <p:extLst>
      <p:ext uri="{BB962C8B-B14F-4D97-AF65-F5344CB8AC3E}">
        <p14:creationId xmlns:p14="http://schemas.microsoft.com/office/powerpoint/2010/main" val="3233229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3599761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11434750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31533889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42106783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354092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6967499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1335426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980515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2070827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727293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237451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1425090931"/>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常年期第</a:t>
            </a:r>
            <a:r>
              <a:rPr lang="zh-TW" altLang="en-US" sz="3600" dirty="0">
                <a:solidFill>
                  <a:srgbClr val="FFFF00"/>
                </a:solidFill>
                <a:latin typeface="Arial"/>
                <a:ea typeface="華康儷中黑" panose="020B0509000000000000" pitchFamily="49" charset="-120"/>
              </a:rPr>
              <a:t>卅二</a:t>
            </a: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主日</a:t>
            </a:r>
            <a:endParaRPr kumimoji="1" lang="en-US" altLang="zh-TW"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11</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10</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1000" dirty="0">
              <a:solidFill>
                <a:srgbClr val="00FF00"/>
              </a:solidFill>
              <a:ea typeface="華康粗黑體" panose="020B0709000000000000" pitchFamily="49" charset="-120"/>
            </a:endParaRPr>
          </a:p>
          <a:p>
            <a:pPr algn="ctr" eaLnBrk="1" hangingPunct="1">
              <a:spcBef>
                <a:spcPct val="0"/>
              </a:spcBef>
              <a:spcAft>
                <a:spcPts val="1200"/>
              </a:spcAft>
              <a:buFontTx/>
              <a:buNone/>
            </a:pPr>
            <a:r>
              <a:rPr lang="zh-HK" altLang="en-US" sz="10000" spc="600" dirty="0">
                <a:solidFill>
                  <a:srgbClr val="FFFF00"/>
                </a:solidFill>
                <a:latin typeface="華康正顏楷體W7(P)" panose="03000700000000000000" pitchFamily="66" charset="-120"/>
                <a:ea typeface="華康正顏楷體W7(P)" panose="03000700000000000000" pitchFamily="66" charset="-120"/>
              </a:rPr>
              <a:t>越用越多</a:t>
            </a:r>
            <a:endParaRPr lang="en-US" altLang="zh-HK" sz="10000" spc="600" dirty="0">
              <a:solidFill>
                <a:srgbClr val="FFFF00"/>
              </a:solidFill>
              <a:latin typeface="華康正顏楷體W7(P)" panose="03000700000000000000" pitchFamily="66" charset="-120"/>
              <a:ea typeface="華康正顏楷體W7(P)" panose="03000700000000000000" pitchFamily="66" charset="-120"/>
            </a:endParaRPr>
          </a:p>
          <a:p>
            <a:pPr algn="ctr" eaLnBrk="1" hangingPunct="1">
              <a:spcBef>
                <a:spcPct val="0"/>
              </a:spcBef>
              <a:buFontTx/>
              <a:buNone/>
            </a:pPr>
            <a:r>
              <a:rPr lang="en-US" altLang="zh-TW" sz="5400" spc="-150" dirty="0">
                <a:solidFill>
                  <a:schemeClr val="bg1"/>
                </a:solidFill>
                <a:ea typeface="華康粗黑體" panose="020B0709000000000000" pitchFamily="49" charset="-120"/>
              </a:rPr>
              <a:t>——</a:t>
            </a:r>
            <a:r>
              <a:rPr lang="zh-TW" altLang="en-US" sz="6000" spc="600" dirty="0">
                <a:solidFill>
                  <a:schemeClr val="bg1"/>
                </a:solidFill>
                <a:ea typeface="華康粗黑體" panose="020B0709000000000000" pitchFamily="49" charset="-120"/>
              </a:rPr>
              <a:t>窮寡婦的偉大</a:t>
            </a:r>
            <a:r>
              <a:rPr lang="en-US" altLang="zh-TW" sz="5400" spc="-150" dirty="0">
                <a:solidFill>
                  <a:schemeClr val="bg1"/>
                </a:solidFill>
                <a:ea typeface="華康粗黑體" panose="020B0709000000000000" pitchFamily="49" charset="-120"/>
              </a:rPr>
              <a:t>——</a:t>
            </a:r>
            <a:endParaRPr lang="zh-TW" altLang="en-US" sz="5400" spc="-15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182831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B2D7A81-AA16-417B-9745-BA08953F4C16}"/>
              </a:ext>
            </a:extLst>
          </p:cNvPr>
          <p:cNvSpPr>
            <a:spLocks noGrp="1"/>
          </p:cNvSpPr>
          <p:nvPr>
            <p:ph type="subTitle" idx="1"/>
          </p:nvPr>
        </p:nvSpPr>
        <p:spPr>
          <a:xfrm>
            <a:off x="0" y="188640"/>
            <a:ext cx="9144000" cy="6552728"/>
          </a:xfrm>
        </p:spPr>
        <p:txBody>
          <a:bodyPr/>
          <a:lstStyle/>
          <a:p>
            <a:pPr marL="360000" indent="-457200" algn="l"/>
            <a:r>
              <a:rPr lang="zh-TW" altLang="en-US" sz="4000" dirty="0">
                <a:solidFill>
                  <a:srgbClr val="FF0000"/>
                </a:solidFill>
                <a:latin typeface="華康儷中黑(P)" panose="020B0500000000000000" pitchFamily="34" charset="-120"/>
                <a:ea typeface="華康儷中黑(P)" panose="020B0500000000000000" pitchFamily="34" charset="-120"/>
              </a:rPr>
              <a:t>基督也只一次奉獻了自己</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為除免大眾的罪過</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將來他要再次顯現</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要向那些期待他的人</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施行救恩</a:t>
            </a:r>
            <a:r>
              <a:rPr lang="en-US" altLang="zh-TW" sz="4000" dirty="0">
                <a:latin typeface="華康儷中黑(P)" panose="020B0500000000000000" pitchFamily="34" charset="-120"/>
                <a:ea typeface="華康儷中黑(P)" panose="020B0500000000000000" pitchFamily="34" charset="-120"/>
              </a:rPr>
              <a:t>.</a:t>
            </a:r>
          </a:p>
          <a:p>
            <a:pPr marL="360000" indent="-457200" algn="l"/>
            <a:r>
              <a:rPr lang="zh-TW" altLang="en-US" sz="4000" dirty="0">
                <a:solidFill>
                  <a:srgbClr val="FF0000"/>
                </a:solidFill>
                <a:latin typeface="華康儷中黑(P)" panose="020B0500000000000000" pitchFamily="34" charset="-120"/>
                <a:ea typeface="華康儷中黑(P)" panose="020B0500000000000000" pitchFamily="34" charset="-120"/>
              </a:rPr>
              <a:t>我沒有餅</a:t>
            </a:r>
            <a:r>
              <a:rPr lang="en-US" altLang="zh-TW" sz="4000" dirty="0">
                <a:solidFill>
                  <a:srgbClr val="FF0000"/>
                </a:solidFill>
                <a:latin typeface="華康儷中黑(P)" panose="020B0500000000000000" pitchFamily="34" charset="-120"/>
                <a:ea typeface="華康儷中黑(P)" panose="020B0500000000000000" pitchFamily="34" charset="-120"/>
              </a:rPr>
              <a:t>,</a:t>
            </a:r>
            <a:r>
              <a:rPr lang="zh-TW" altLang="en-US" sz="4000" dirty="0">
                <a:solidFill>
                  <a:srgbClr val="FF0000"/>
                </a:solidFill>
                <a:latin typeface="華康儷中黑(P)" panose="020B0500000000000000" pitchFamily="34" charset="-120"/>
                <a:ea typeface="華康儷中黑(P)" panose="020B0500000000000000" pitchFamily="34" charset="-120"/>
              </a:rPr>
              <a:t>缸裡只有一把麵</a:t>
            </a:r>
            <a:r>
              <a:rPr lang="en-US" altLang="zh-TW" sz="4000" dirty="0">
                <a:solidFill>
                  <a:srgbClr val="FF0000"/>
                </a:solidFill>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罐裡還有一點油</a:t>
            </a:r>
            <a:r>
              <a:rPr lang="en-US" altLang="zh-TW" sz="4000" dirty="0">
                <a:latin typeface="華康儷中黑(P)" panose="020B0500000000000000" pitchFamily="34" charset="-120"/>
                <a:ea typeface="華康儷中黑(P)" panose="020B0500000000000000" pitchFamily="34" charset="-120"/>
              </a:rPr>
              <a:t>.</a:t>
            </a:r>
            <a:r>
              <a:rPr lang="en-US" altLang="zh-TW" sz="2400" dirty="0">
                <a:latin typeface="華康儷中黑(P)" panose="020B0500000000000000" pitchFamily="34" charset="-120"/>
                <a:ea typeface="華康儷中黑(P)" panose="020B0500000000000000" pitchFamily="34" charset="-120"/>
              </a:rPr>
              <a:t>(</a:t>
            </a:r>
            <a:r>
              <a:rPr lang="zh-TW" altLang="en-US" sz="2400" dirty="0">
                <a:latin typeface="華康儷中黑(P)" panose="020B0500000000000000" pitchFamily="34" charset="-120"/>
                <a:ea typeface="華康儷中黑(P)" panose="020B0500000000000000" pitchFamily="34" charset="-120"/>
              </a:rPr>
              <a:t>因這窮寡幫助厄利亞先知</a:t>
            </a:r>
            <a:r>
              <a:rPr lang="en-US" altLang="zh-TW" sz="24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上主這樣說</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直到上主使雨落在這地上的那一天</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缸裡的麵</a:t>
            </a:r>
            <a:r>
              <a:rPr lang="en-US" altLang="zh-TW" sz="4000" dirty="0">
                <a:latin typeface="華康儷中黑(P)" panose="020B0500000000000000" pitchFamily="34" charset="-120"/>
                <a:ea typeface="華康儷中黑(P)" panose="020B0500000000000000" pitchFamily="34" charset="-120"/>
              </a:rPr>
              <a:t>,</a:t>
            </a:r>
            <a:r>
              <a:rPr lang="zh-TW" altLang="en-US" sz="4000" dirty="0">
                <a:solidFill>
                  <a:srgbClr val="FF0000"/>
                </a:solidFill>
                <a:latin typeface="華康儷中黑(P)" panose="020B0500000000000000" pitchFamily="34" charset="-120"/>
                <a:ea typeface="華康儷中黑(P)" panose="020B0500000000000000" pitchFamily="34" charset="-120"/>
              </a:rPr>
              <a:t>決不會用完</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罐裡的油</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也決不會缺少</a:t>
            </a:r>
            <a:r>
              <a:rPr lang="en-US" altLang="zh-TW" sz="4000" dirty="0">
                <a:latin typeface="華康儷中黑(P)" panose="020B0500000000000000" pitchFamily="34" charset="-120"/>
                <a:ea typeface="華康儷中黑(P)" panose="020B0500000000000000" pitchFamily="34" charset="-120"/>
              </a:rPr>
              <a:t>.</a:t>
            </a:r>
          </a:p>
          <a:p>
            <a:pPr marL="360000" indent="-457200" algn="l"/>
            <a:r>
              <a:rPr lang="zh-TW" altLang="en-US" sz="4000" dirty="0">
                <a:latin typeface="華康儷中黑(P)" panose="020B0500000000000000" pitchFamily="34" charset="-120"/>
                <a:ea typeface="華康儷中黑(P)" panose="020B0500000000000000" pitchFamily="34" charset="-120"/>
              </a:rPr>
              <a:t>這個窮寡婦</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比所有向銀庫投錢的人</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投的更多</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因為</a:t>
            </a:r>
            <a:r>
              <a:rPr lang="zh-TW" altLang="en-US" sz="4000" dirty="0">
                <a:solidFill>
                  <a:srgbClr val="FF0000"/>
                </a:solidFill>
                <a:latin typeface="華康儷中黑(P)" panose="020B0500000000000000" pitchFamily="34" charset="-120"/>
                <a:ea typeface="華康儷中黑(P)" panose="020B0500000000000000" pitchFamily="34" charset="-120"/>
              </a:rPr>
              <a:t>她由自己的不足中</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把所有的一切</a:t>
            </a:r>
            <a:r>
              <a:rPr lang="en-US" altLang="zh-TW" sz="4000" dirty="0">
                <a:latin typeface="華康儷中黑(P)" panose="020B0500000000000000" pitchFamily="34" charset="-120"/>
                <a:ea typeface="華康儷中黑(P)" panose="020B0500000000000000" pitchFamily="34" charset="-120"/>
              </a:rPr>
              <a:t>,</a:t>
            </a:r>
            <a:r>
              <a:rPr lang="zh-TW" altLang="en-US" sz="4000" dirty="0">
                <a:latin typeface="華康儷中黑(P)" panose="020B0500000000000000" pitchFamily="34" charset="-120"/>
                <a:ea typeface="華康儷中黑(P)" panose="020B0500000000000000" pitchFamily="34" charset="-120"/>
              </a:rPr>
              <a:t>全部的生活費</a:t>
            </a:r>
            <a:r>
              <a:rPr lang="en-US" altLang="zh-TW" sz="4000" dirty="0">
                <a:latin typeface="華康儷中黑(P)" panose="020B0500000000000000" pitchFamily="34" charset="-120"/>
                <a:ea typeface="華康儷中黑(P)" panose="020B0500000000000000" pitchFamily="34" charset="-120"/>
              </a:rPr>
              <a:t>,</a:t>
            </a:r>
            <a:r>
              <a:rPr lang="zh-TW" altLang="en-US" sz="4000" dirty="0">
                <a:solidFill>
                  <a:srgbClr val="FF0000"/>
                </a:solidFill>
                <a:latin typeface="華康儷中黑(P)" panose="020B0500000000000000" pitchFamily="34" charset="-120"/>
                <a:ea typeface="華康儷中黑(P)" panose="020B0500000000000000" pitchFamily="34" charset="-120"/>
              </a:rPr>
              <a:t>都捐獻了</a:t>
            </a:r>
            <a:r>
              <a:rPr lang="en-US" altLang="zh-TW" sz="4000" dirty="0">
                <a:latin typeface="華康儷中黑(P)" panose="020B0500000000000000" pitchFamily="34" charset="-120"/>
                <a:ea typeface="華康儷中黑(P)" panose="020B0500000000000000" pitchFamily="34" charset="-120"/>
              </a:rPr>
              <a:t>.</a:t>
            </a:r>
            <a:endParaRPr lang="zh-TW" altLang="en-US" sz="4000" dirty="0">
              <a:latin typeface="華康儷中黑(P)" panose="020B0500000000000000" pitchFamily="34" charset="-120"/>
              <a:ea typeface="華康儷中黑(P)" panose="020B0500000000000000" pitchFamily="34" charset="-120"/>
            </a:endParaRPr>
          </a:p>
        </p:txBody>
      </p:sp>
    </p:spTree>
    <p:extLst>
      <p:ext uri="{BB962C8B-B14F-4D97-AF65-F5344CB8AC3E}">
        <p14:creationId xmlns:p14="http://schemas.microsoft.com/office/powerpoint/2010/main" val="192143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B2D7A81-AA16-417B-9745-BA08953F4C16}"/>
              </a:ext>
            </a:extLst>
          </p:cNvPr>
          <p:cNvSpPr>
            <a:spLocks noGrp="1"/>
          </p:cNvSpPr>
          <p:nvPr>
            <p:ph type="subTitle" idx="1"/>
          </p:nvPr>
        </p:nvSpPr>
        <p:spPr>
          <a:xfrm>
            <a:off x="0" y="188640"/>
            <a:ext cx="9144000" cy="6552728"/>
          </a:xfrm>
        </p:spPr>
        <p:txBody>
          <a:bodyPr/>
          <a:lstStyle/>
          <a:p>
            <a:pPr marL="360000" indent="-457200" algn="l">
              <a:lnSpc>
                <a:spcPts val="4700"/>
              </a:lnSpc>
            </a:pPr>
            <a:r>
              <a:rPr lang="zh-TW" altLang="en-US" sz="4200" dirty="0">
                <a:solidFill>
                  <a:srgbClr val="FF0000"/>
                </a:solidFill>
                <a:ea typeface="華康正顏楷體W7(P)" panose="03000700000000000000" pitchFamily="66" charset="-120"/>
              </a:rPr>
              <a:t>基督也只一次奉獻了自己</a:t>
            </a:r>
            <a:r>
              <a:rPr lang="en-US" altLang="zh-TW" sz="4200" dirty="0">
                <a:ea typeface="華康正顏楷體W7(P)" panose="03000700000000000000" pitchFamily="66" charset="-120"/>
              </a:rPr>
              <a:t>,</a:t>
            </a:r>
            <a:r>
              <a:rPr lang="zh-TW" altLang="en-US" sz="4200" dirty="0">
                <a:ea typeface="華康正顏楷體W7(P)" panose="03000700000000000000" pitchFamily="66" charset="-120"/>
              </a:rPr>
              <a:t>為除免大眾的罪過</a:t>
            </a:r>
            <a:r>
              <a:rPr lang="en-US" altLang="zh-TW" sz="4200" dirty="0">
                <a:ea typeface="華康正顏楷體W7(P)" panose="03000700000000000000" pitchFamily="66" charset="-120"/>
              </a:rPr>
              <a:t>;</a:t>
            </a:r>
            <a:r>
              <a:rPr lang="zh-TW" altLang="en-US" sz="4200" dirty="0">
                <a:ea typeface="華康正顏楷體W7(P)" panose="03000700000000000000" pitchFamily="66" charset="-120"/>
              </a:rPr>
              <a:t>將來他要再次顯現</a:t>
            </a:r>
            <a:r>
              <a:rPr lang="en-US" altLang="zh-TW" sz="4200" dirty="0">
                <a:ea typeface="華康正顏楷體W7(P)" panose="03000700000000000000" pitchFamily="66" charset="-120"/>
              </a:rPr>
              <a:t>,</a:t>
            </a:r>
            <a:r>
              <a:rPr lang="zh-TW" altLang="en-US" sz="4200" dirty="0">
                <a:ea typeface="華康正顏楷體W7(P)" panose="03000700000000000000" pitchFamily="66" charset="-120"/>
              </a:rPr>
              <a:t>要向那些期待他的人</a:t>
            </a:r>
            <a:r>
              <a:rPr lang="en-US" altLang="zh-TW" sz="4200" dirty="0">
                <a:ea typeface="華康正顏楷體W7(P)" panose="03000700000000000000" pitchFamily="66" charset="-120"/>
              </a:rPr>
              <a:t>,</a:t>
            </a:r>
            <a:r>
              <a:rPr lang="zh-TW" altLang="en-US" sz="4200" dirty="0">
                <a:ea typeface="華康正顏楷體W7(P)" panose="03000700000000000000" pitchFamily="66" charset="-120"/>
              </a:rPr>
              <a:t>施行救恩</a:t>
            </a:r>
            <a:r>
              <a:rPr lang="en-US" altLang="zh-TW" sz="4200" dirty="0">
                <a:ea typeface="華康正顏楷體W7(P)" panose="03000700000000000000" pitchFamily="66" charset="-120"/>
              </a:rPr>
              <a:t>.</a:t>
            </a:r>
          </a:p>
          <a:p>
            <a:pPr marL="360000" indent="-457200" algn="l"/>
            <a:r>
              <a:rPr lang="zh-TW" altLang="en-US" sz="4000" dirty="0">
                <a:solidFill>
                  <a:srgbClr val="FF0000"/>
                </a:solidFill>
                <a:ea typeface="華康儷中黑(P)" panose="020B0500000000000000" pitchFamily="34" charset="-120"/>
              </a:rPr>
              <a:t>基督只一次奉獻了自己</a:t>
            </a:r>
            <a:r>
              <a:rPr lang="en-US" altLang="zh-TW" sz="4000" dirty="0">
                <a:solidFill>
                  <a:srgbClr val="FF0000"/>
                </a:solidFill>
                <a:ea typeface="華康儷中黑(P)" panose="020B0500000000000000" pitchFamily="34" charset="-120"/>
              </a:rPr>
              <a:t>:</a:t>
            </a:r>
            <a:r>
              <a:rPr lang="zh-TW" altLang="en-US" sz="4000" dirty="0">
                <a:ea typeface="華康儷中黑(P)" panose="020B0500000000000000" pitchFamily="34" charset="-120"/>
              </a:rPr>
              <a:t>古往今來只有</a:t>
            </a:r>
            <a:br>
              <a:rPr lang="en-US" altLang="zh-TW" sz="4000" dirty="0">
                <a:ea typeface="華康儷中黑(P)" panose="020B0500000000000000" pitchFamily="34" charset="-120"/>
              </a:rPr>
            </a:br>
            <a:r>
              <a:rPr lang="zh-TW" altLang="en-US" sz="4000" spc="300" dirty="0">
                <a:highlight>
                  <a:srgbClr val="FFFF00"/>
                </a:highlight>
                <a:ea typeface="華康儷中黑(P)" panose="020B0500000000000000" pitchFamily="34" charset="-120"/>
              </a:rPr>
              <a:t>一台彌撒</a:t>
            </a:r>
            <a:r>
              <a:rPr lang="en-US" altLang="zh-TW" sz="4000" spc="300" dirty="0">
                <a:ea typeface="華康儷中黑(P)" panose="020B0500000000000000" pitchFamily="34" charset="-120"/>
              </a:rPr>
              <a:t>,</a:t>
            </a:r>
            <a:r>
              <a:rPr lang="zh-TW" altLang="en-US" sz="4000" spc="300" dirty="0">
                <a:ea typeface="華康儷中黑(P)" panose="020B0500000000000000" pitchFamily="34" charset="-120"/>
              </a:rPr>
              <a:t>所有彌撒都是那唯一的一台彌撒在今天的實現</a:t>
            </a:r>
            <a:r>
              <a:rPr lang="en-US" altLang="zh-TW" sz="4000" spc="300" dirty="0">
                <a:ea typeface="華康儷中黑(P)" panose="020B0500000000000000" pitchFamily="34" charset="-120"/>
              </a:rPr>
              <a:t>,</a:t>
            </a:r>
            <a:r>
              <a:rPr lang="zh-TW" altLang="en-US" sz="4000" spc="300" dirty="0">
                <a:ea typeface="華康儷中黑(P)" panose="020B0500000000000000" pitchFamily="34" charset="-120"/>
              </a:rPr>
              <a:t>或者說</a:t>
            </a:r>
            <a:r>
              <a:rPr lang="en-US" altLang="zh-TW" sz="4000" spc="300" dirty="0">
                <a:ea typeface="華康儷中黑(P)" panose="020B0500000000000000" pitchFamily="34" charset="-120"/>
              </a:rPr>
              <a:t>,</a:t>
            </a:r>
            <a:r>
              <a:rPr lang="zh-TW" altLang="en-US" sz="4000" spc="300" dirty="0">
                <a:ea typeface="華康儷中黑(P)" panose="020B0500000000000000" pitchFamily="34" charset="-120"/>
              </a:rPr>
              <a:t>我們都像</a:t>
            </a:r>
            <a:r>
              <a:rPr lang="zh-TW" altLang="en-US" sz="4000" dirty="0">
                <a:ea typeface="華康儷中黑(P)" panose="020B0500000000000000" pitchFamily="34" charset="-120"/>
              </a:rPr>
              <a:t>「</a:t>
            </a:r>
            <a:r>
              <a:rPr lang="zh-TW" altLang="en-US" sz="4000" dirty="0">
                <a:solidFill>
                  <a:srgbClr val="FF0000"/>
                </a:solidFill>
                <a:highlight>
                  <a:srgbClr val="FFFF00"/>
                </a:highlight>
                <a:ea typeface="華康儷中黑(P)" panose="020B0500000000000000" pitchFamily="34" charset="-120"/>
              </a:rPr>
              <a:t>穿越</a:t>
            </a:r>
            <a:r>
              <a:rPr lang="zh-TW" altLang="en-US" sz="4000" dirty="0">
                <a:ea typeface="華康儷中黑(P)" panose="020B0500000000000000" pitchFamily="34" charset="-120"/>
              </a:rPr>
              <a:t>」到二千年前</a:t>
            </a:r>
            <a:r>
              <a:rPr lang="en-US" altLang="zh-TW" sz="4000" dirty="0">
                <a:ea typeface="華康儷中黑(P)" panose="020B0500000000000000" pitchFamily="34" charset="-120"/>
              </a:rPr>
              <a:t>,</a:t>
            </a:r>
            <a:r>
              <a:rPr lang="zh-TW" altLang="en-US" sz="4000" dirty="0">
                <a:ea typeface="華康儷中黑(P)" panose="020B0500000000000000" pitchFamily="34" charset="-120"/>
              </a:rPr>
              <a:t>去參與那台唯一的彌撒</a:t>
            </a:r>
            <a:r>
              <a:rPr lang="en-US" altLang="zh-TW" sz="4000" dirty="0">
                <a:ea typeface="華康儷中黑(P)" panose="020B0500000000000000" pitchFamily="34" charset="-120"/>
              </a:rPr>
              <a:t>,</a:t>
            </a:r>
            <a:r>
              <a:rPr lang="zh-TW" altLang="en-US" sz="4000" dirty="0">
                <a:ea typeface="華康儷中黑(P)" panose="020B0500000000000000" pitchFamily="34" charset="-120"/>
              </a:rPr>
              <a:t>領受基督的救恩</a:t>
            </a:r>
            <a:r>
              <a:rPr lang="en-US" altLang="zh-TW" sz="4000" dirty="0">
                <a:ea typeface="華康儷中黑(P)" panose="020B0500000000000000" pitchFamily="34" charset="-120"/>
              </a:rPr>
              <a:t>.</a:t>
            </a:r>
          </a:p>
          <a:p>
            <a:pPr marL="360000" indent="-457200" algn="l"/>
            <a:r>
              <a:rPr lang="zh-TW" altLang="en-US" sz="4000" dirty="0">
                <a:highlight>
                  <a:srgbClr val="FFFF00"/>
                </a:highlight>
                <a:ea typeface="華康儷中黑(P)" panose="020B0500000000000000" pitchFamily="34" charset="-120"/>
              </a:rPr>
              <a:t>自我中心</a:t>
            </a:r>
            <a:r>
              <a:rPr lang="zh-TW" altLang="en-US" sz="4000" dirty="0">
                <a:ea typeface="華康儷中黑(P)" panose="020B0500000000000000" pitchFamily="34" charset="-120"/>
              </a:rPr>
              <a:t>是人最大的惡</a:t>
            </a:r>
            <a:r>
              <a:rPr lang="en-US" altLang="zh-TW" sz="4000" dirty="0">
                <a:ea typeface="華康儷中黑(P)" panose="020B0500000000000000" pitchFamily="34" charset="-120"/>
              </a:rPr>
              <a:t>,</a:t>
            </a:r>
            <a:r>
              <a:rPr lang="zh-TW" altLang="en-US" sz="4000" dirty="0">
                <a:highlight>
                  <a:srgbClr val="FFFF00"/>
                </a:highlight>
                <a:ea typeface="華康儷中黑(P)" panose="020B0500000000000000" pitchFamily="34" charset="-120"/>
              </a:rPr>
              <a:t>自我奉獻</a:t>
            </a:r>
            <a:r>
              <a:rPr lang="zh-TW" altLang="en-US" sz="4000" dirty="0">
                <a:ea typeface="華康儷中黑(P)" panose="020B0500000000000000" pitchFamily="34" charset="-120"/>
              </a:rPr>
              <a:t>則是最大的善</a:t>
            </a:r>
            <a:r>
              <a:rPr lang="en-US" altLang="zh-TW" sz="4000" dirty="0">
                <a:ea typeface="華康儷中黑(P)" panose="020B0500000000000000" pitchFamily="34" charset="-120"/>
              </a:rPr>
              <a:t>.</a:t>
            </a:r>
            <a:r>
              <a:rPr lang="zh-TW" altLang="en-US" sz="4000" dirty="0">
                <a:solidFill>
                  <a:srgbClr val="FF0000"/>
                </a:solidFill>
                <a:ea typeface="華康儷中黑(P)" panose="020B0500000000000000" pitchFamily="34" charset="-120"/>
              </a:rPr>
              <a:t>基督以最大的善救贖了全人類</a:t>
            </a:r>
            <a:r>
              <a:rPr lang="en-US" altLang="zh-TW" sz="4000" dirty="0">
                <a:ea typeface="華康儷中黑(P)" panose="020B0500000000000000" pitchFamily="34" charset="-120"/>
              </a:rPr>
              <a:t>.</a:t>
            </a:r>
          </a:p>
        </p:txBody>
      </p:sp>
    </p:spTree>
    <p:extLst>
      <p:ext uri="{BB962C8B-B14F-4D97-AF65-F5344CB8AC3E}">
        <p14:creationId xmlns:p14="http://schemas.microsoft.com/office/powerpoint/2010/main" val="98014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B2D7A81-AA16-417B-9745-BA08953F4C16}"/>
              </a:ext>
            </a:extLst>
          </p:cNvPr>
          <p:cNvSpPr>
            <a:spLocks noGrp="1"/>
          </p:cNvSpPr>
          <p:nvPr>
            <p:ph type="subTitle" idx="1"/>
          </p:nvPr>
        </p:nvSpPr>
        <p:spPr>
          <a:xfrm>
            <a:off x="0" y="188640"/>
            <a:ext cx="9144000" cy="6552728"/>
          </a:xfrm>
        </p:spPr>
        <p:txBody>
          <a:bodyPr/>
          <a:lstStyle/>
          <a:p>
            <a:pPr marL="360000" indent="-457200" algn="l">
              <a:lnSpc>
                <a:spcPts val="4200"/>
              </a:lnSpc>
              <a:spcBef>
                <a:spcPts val="0"/>
              </a:spcBef>
              <a:spcAft>
                <a:spcPts val="600"/>
              </a:spcAft>
            </a:pPr>
            <a:r>
              <a:rPr lang="zh-TW" altLang="en-US" sz="4000" dirty="0">
                <a:ea typeface="華康正顏楷體W7(P)" panose="03000700000000000000" pitchFamily="66" charset="-120"/>
              </a:rPr>
              <a:t>我</a:t>
            </a:r>
            <a:r>
              <a:rPr lang="zh-TW" altLang="en-US" sz="4000" dirty="0">
                <a:solidFill>
                  <a:srgbClr val="FF0000"/>
                </a:solidFill>
                <a:ea typeface="華康正顏楷體W7(P)" panose="03000700000000000000" pitchFamily="66" charset="-120"/>
              </a:rPr>
              <a:t>沒有餅</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缸裡只有一把麵</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罐裡</a:t>
            </a:r>
            <a:r>
              <a:rPr lang="zh-TW" altLang="en-US" sz="4000" dirty="0">
                <a:solidFill>
                  <a:srgbClr val="FF0000"/>
                </a:solidFill>
                <a:ea typeface="華康正顏楷體W7(P)" panose="03000700000000000000" pitchFamily="66" charset="-120"/>
              </a:rPr>
              <a:t>還有一點油</a:t>
            </a:r>
            <a:r>
              <a:rPr lang="en-US" altLang="zh-TW" sz="4000" dirty="0">
                <a:ea typeface="華康正顏楷體W7(P)" panose="03000700000000000000" pitchFamily="66" charset="-120"/>
              </a:rPr>
              <a:t>.</a:t>
            </a:r>
            <a:r>
              <a:rPr lang="en-US" altLang="zh-TW" sz="2400" dirty="0">
                <a:ea typeface="華康正顏楷體W7(P)" panose="03000700000000000000" pitchFamily="66" charset="-120"/>
              </a:rPr>
              <a:t>(</a:t>
            </a:r>
            <a:r>
              <a:rPr lang="zh-TW" altLang="en-US" sz="2400" dirty="0">
                <a:ea typeface="華康正顏楷體W7(P)" panose="03000700000000000000" pitchFamily="66" charset="-120"/>
              </a:rPr>
              <a:t>因這窮寡幫助厄利亞先知</a:t>
            </a:r>
            <a:r>
              <a:rPr lang="en-US" altLang="zh-TW" sz="2400" dirty="0">
                <a:ea typeface="華康正顏楷體W7(P)" panose="03000700000000000000" pitchFamily="66" charset="-120"/>
              </a:rPr>
              <a:t>)</a:t>
            </a:r>
            <a:r>
              <a:rPr lang="zh-TW" altLang="en-US" sz="4000" dirty="0">
                <a:ea typeface="華康正顏楷體W7(P)" panose="03000700000000000000" pitchFamily="66" charset="-120"/>
              </a:rPr>
              <a:t>上主這樣說</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直到上主使雨落在這地上的那一天</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缸裡的麵</a:t>
            </a:r>
            <a:r>
              <a:rPr lang="en-US" altLang="zh-TW" sz="4000" dirty="0">
                <a:ea typeface="華康正顏楷體W7(P)" panose="03000700000000000000" pitchFamily="66" charset="-120"/>
              </a:rPr>
              <a:t>,</a:t>
            </a:r>
            <a:r>
              <a:rPr lang="zh-TW" altLang="en-US" sz="4000" dirty="0">
                <a:solidFill>
                  <a:srgbClr val="FF0000"/>
                </a:solidFill>
                <a:ea typeface="華康正顏楷體W7(P)" panose="03000700000000000000" pitchFamily="66" charset="-120"/>
              </a:rPr>
              <a:t>決不會用完</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罐裡的油</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也決不會缺少</a:t>
            </a:r>
            <a:r>
              <a:rPr lang="en-US" altLang="zh-TW" sz="4000" dirty="0">
                <a:ea typeface="華康正顏楷體W7(P)" panose="03000700000000000000" pitchFamily="66" charset="-120"/>
              </a:rPr>
              <a:t>.</a:t>
            </a:r>
          </a:p>
          <a:p>
            <a:pPr marL="360000" indent="-457200" algn="l">
              <a:lnSpc>
                <a:spcPts val="4200"/>
              </a:lnSpc>
              <a:spcBef>
                <a:spcPts val="0"/>
              </a:spcBef>
              <a:spcAft>
                <a:spcPts val="600"/>
              </a:spcAft>
            </a:pPr>
            <a:r>
              <a:rPr lang="zh-TW" altLang="en-US" sz="4000" dirty="0">
                <a:ea typeface="華康正顏楷體W7(P)" panose="03000700000000000000" pitchFamily="66" charset="-120"/>
              </a:rPr>
              <a:t>這個窮寡婦</a:t>
            </a:r>
            <a:r>
              <a:rPr lang="en-US" altLang="zh-TW" sz="4000" dirty="0">
                <a:ea typeface="華康正顏楷體W7(P)" panose="03000700000000000000" pitchFamily="66" charset="-120"/>
              </a:rPr>
              <a:t>,</a:t>
            </a:r>
            <a:r>
              <a:rPr lang="zh-TW" altLang="en-US" sz="4000" dirty="0">
                <a:solidFill>
                  <a:srgbClr val="FF0000"/>
                </a:solidFill>
                <a:ea typeface="華康正顏楷體W7(P)" panose="03000700000000000000" pitchFamily="66" charset="-120"/>
              </a:rPr>
              <a:t>比所有向銀庫投錢的人</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投的更多</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因為她由自己的不足中</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把所有的一切</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全部的生活費</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都捐獻了</a:t>
            </a:r>
            <a:r>
              <a:rPr lang="en-US" altLang="zh-TW" sz="4000" dirty="0">
                <a:ea typeface="華康正顏楷體W7(P)" panose="03000700000000000000" pitchFamily="66" charset="-120"/>
              </a:rPr>
              <a:t>.</a:t>
            </a:r>
          </a:p>
          <a:p>
            <a:pPr marL="360000" indent="-457200" algn="l">
              <a:spcBef>
                <a:spcPts val="0"/>
              </a:spcBef>
              <a:spcAft>
                <a:spcPts val="600"/>
              </a:spcAft>
            </a:pPr>
            <a:r>
              <a:rPr lang="zh-TW" altLang="en-US" sz="3800" dirty="0">
                <a:solidFill>
                  <a:srgbClr val="FF0000"/>
                </a:solidFill>
                <a:highlight>
                  <a:srgbClr val="FFFF00"/>
                </a:highlight>
                <a:latin typeface="華康儷中黑(P)" panose="020B0500000000000000" pitchFamily="34" charset="-120"/>
                <a:ea typeface="華康儷中黑(P)" panose="020B0500000000000000" pitchFamily="34" charset="-120"/>
              </a:rPr>
              <a:t>既以為人己愈有</a:t>
            </a:r>
            <a:r>
              <a:rPr lang="en-US" altLang="zh-TW" sz="3800" dirty="0">
                <a:solidFill>
                  <a:srgbClr val="FF0000"/>
                </a:solidFill>
                <a:highlight>
                  <a:srgbClr val="FFFF00"/>
                </a:highlight>
                <a:latin typeface="華康儷中黑(P)" panose="020B0500000000000000" pitchFamily="34" charset="-120"/>
                <a:ea typeface="華康儷中黑(P)" panose="020B0500000000000000" pitchFamily="34" charset="-120"/>
              </a:rPr>
              <a:t>,</a:t>
            </a:r>
            <a:r>
              <a:rPr lang="zh-TW" altLang="en-US" sz="3800" dirty="0">
                <a:solidFill>
                  <a:srgbClr val="FF0000"/>
                </a:solidFill>
                <a:highlight>
                  <a:srgbClr val="FFFF00"/>
                </a:highlight>
                <a:latin typeface="華康儷中黑(P)" panose="020B0500000000000000" pitchFamily="34" charset="-120"/>
                <a:ea typeface="華康儷中黑(P)" panose="020B0500000000000000" pitchFamily="34" charset="-120"/>
              </a:rPr>
              <a:t>既以與人己愈多</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幫助別人愈多</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自己反而愈充實</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給予別人愈多</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自己反而愈富足</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 </a:t>
            </a:r>
            <a:r>
              <a:rPr lang="en-US" altLang="zh-TW" sz="3600" spc="-100" dirty="0">
                <a:solidFill>
                  <a:srgbClr val="FF0000"/>
                </a:solidFill>
                <a:highlight>
                  <a:srgbClr val="FFFF00"/>
                </a:highlight>
                <a:latin typeface="華康儷中黑(P)" panose="020B0500000000000000" pitchFamily="34" charset="-120"/>
                <a:ea typeface="華康儷中黑(P)" panose="020B0500000000000000" pitchFamily="34" charset="-120"/>
              </a:rPr>
              <a:t>Givers gain</a:t>
            </a:r>
            <a:r>
              <a:rPr lang="en-US" altLang="zh-TW" sz="3600" spc="-100" dirty="0">
                <a:latin typeface="華康儷中黑(P)" panose="020B0500000000000000" pitchFamily="34" charset="-120"/>
                <a:ea typeface="華康儷中黑(P)" panose="020B0500000000000000" pitchFamily="34" charset="-120"/>
              </a:rPr>
              <a:t>: be willing to give first, before you expect to gain.</a:t>
            </a:r>
            <a:endParaRPr lang="zh-TW" altLang="en-US" sz="3600" spc="-100" dirty="0">
              <a:latin typeface="華康儷中黑(P)" panose="020B0500000000000000" pitchFamily="34" charset="-120"/>
              <a:ea typeface="華康儷中黑(P)" panose="020B0500000000000000" pitchFamily="34" charset="-120"/>
            </a:endParaRPr>
          </a:p>
        </p:txBody>
      </p:sp>
    </p:spTree>
    <p:extLst>
      <p:ext uri="{BB962C8B-B14F-4D97-AF65-F5344CB8AC3E}">
        <p14:creationId xmlns:p14="http://schemas.microsoft.com/office/powerpoint/2010/main" val="351427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B2D7A81-AA16-417B-9745-BA08953F4C16}"/>
              </a:ext>
            </a:extLst>
          </p:cNvPr>
          <p:cNvSpPr>
            <a:spLocks noGrp="1"/>
          </p:cNvSpPr>
          <p:nvPr>
            <p:ph type="subTitle" idx="1"/>
          </p:nvPr>
        </p:nvSpPr>
        <p:spPr>
          <a:xfrm>
            <a:off x="0" y="188640"/>
            <a:ext cx="9144000" cy="6552728"/>
          </a:xfrm>
        </p:spPr>
        <p:txBody>
          <a:bodyPr/>
          <a:lstStyle/>
          <a:p>
            <a:pPr marL="360000" indent="-457200" algn="l"/>
            <a:r>
              <a:rPr lang="zh-TW" altLang="en-US" sz="4000" dirty="0">
                <a:solidFill>
                  <a:srgbClr val="FF0000"/>
                </a:solidFill>
                <a:latin typeface="華康儷中黑(P)" panose="020B0500000000000000" pitchFamily="34" charset="-120"/>
                <a:ea typeface="華康儷中黑(P)" panose="020B0500000000000000" pitchFamily="34" charset="-120"/>
              </a:rPr>
              <a:t>仗義每多屠狗輩</a:t>
            </a:r>
            <a:r>
              <a:rPr lang="en-US" altLang="zh-TW" sz="4000" dirty="0">
                <a:solidFill>
                  <a:srgbClr val="FF0000"/>
                </a:solidFill>
                <a:latin typeface="華康儷中黑(P)" panose="020B0500000000000000" pitchFamily="34" charset="-120"/>
                <a:ea typeface="華康儷中黑(P)" panose="020B0500000000000000" pitchFamily="34" charset="-120"/>
              </a:rPr>
              <a:t>,</a:t>
            </a:r>
            <a:r>
              <a:rPr lang="zh-TW" altLang="en-US" sz="4000" dirty="0">
                <a:solidFill>
                  <a:srgbClr val="FF0000"/>
                </a:solidFill>
                <a:latin typeface="華康儷中黑(P)" panose="020B0500000000000000" pitchFamily="34" charset="-120"/>
                <a:ea typeface="華康儷中黑(P)" panose="020B0500000000000000" pitchFamily="34" charset="-120"/>
              </a:rPr>
              <a:t>負心多是讀書人</a:t>
            </a:r>
            <a:r>
              <a:rPr lang="en-US" altLang="zh-TW" sz="2400" dirty="0">
                <a:latin typeface="華康儷中黑(P)" panose="020B0500000000000000" pitchFamily="34" charset="-120"/>
                <a:ea typeface="華康儷中黑(P)" panose="020B0500000000000000" pitchFamily="34" charset="-120"/>
              </a:rPr>
              <a:t>(</a:t>
            </a:r>
            <a:r>
              <a:rPr lang="zh-TW" altLang="en-US" sz="2400" dirty="0">
                <a:latin typeface="華康儷中黑(P)" panose="020B0500000000000000" pitchFamily="34" charset="-120"/>
                <a:ea typeface="華康儷中黑(P)" panose="020B0500000000000000" pitchFamily="34" charset="-120"/>
              </a:rPr>
              <a:t>明</a:t>
            </a:r>
            <a:r>
              <a:rPr lang="en-US" altLang="zh-TW" sz="2400" dirty="0">
                <a:latin typeface="華康儷中黑(P)" panose="020B0500000000000000" pitchFamily="34" charset="-120"/>
                <a:ea typeface="華康儷中黑(P)" panose="020B0500000000000000" pitchFamily="34" charset="-120"/>
              </a:rPr>
              <a:t>.</a:t>
            </a:r>
            <a:r>
              <a:rPr lang="zh-TW" altLang="en-US" sz="2400" dirty="0">
                <a:latin typeface="華康儷中黑(P)" panose="020B0500000000000000" pitchFamily="34" charset="-120"/>
                <a:ea typeface="華康儷中黑(P)" panose="020B0500000000000000" pitchFamily="34" charset="-120"/>
              </a:rPr>
              <a:t>曹學佺</a:t>
            </a:r>
            <a:r>
              <a:rPr lang="en-US" altLang="zh-TW" sz="2400" dirty="0">
                <a:latin typeface="華康儷中黑(P)" panose="020B0500000000000000" pitchFamily="34" charset="-120"/>
                <a:ea typeface="華康儷中黑(P)" panose="020B0500000000000000" pitchFamily="34" charset="-120"/>
              </a:rPr>
              <a:t>)</a:t>
            </a:r>
          </a:p>
          <a:p>
            <a:pPr marL="360000" indent="-457200" algn="l">
              <a:spcBef>
                <a:spcPts val="0"/>
              </a:spcBef>
            </a:pPr>
            <a:r>
              <a:rPr lang="zh-TW" altLang="en-US" sz="3800" dirty="0">
                <a:highlight>
                  <a:srgbClr val="FFFF00"/>
                </a:highlight>
                <a:latin typeface="華康儷中黑(P)" panose="020B0500000000000000" pitchFamily="34" charset="-120"/>
                <a:ea typeface="華康儷中黑(P)" panose="020B0500000000000000" pitchFamily="34" charset="-120"/>
              </a:rPr>
              <a:t>屠狗輩</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低端工作</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下人</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兩脇插刀</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賣命</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講義氣</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沒什麼損失</a:t>
            </a:r>
            <a:r>
              <a:rPr lang="en-US" altLang="zh-TW" sz="2800" dirty="0">
                <a:latin typeface="華康儷中黑(P)" panose="020B0500000000000000" pitchFamily="34" charset="-120"/>
                <a:ea typeface="華康儷中黑(P)" panose="020B0500000000000000" pitchFamily="34" charset="-120"/>
              </a:rPr>
              <a:t>(</a:t>
            </a:r>
            <a:r>
              <a:rPr lang="zh-TW" altLang="en-US" sz="2800" dirty="0">
                <a:latin typeface="華康儷中黑(P)" panose="020B0500000000000000" pitchFamily="34" charset="-120"/>
                <a:ea typeface="華康儷中黑(P)" panose="020B0500000000000000" pitchFamily="34" charset="-120"/>
              </a:rPr>
              <a:t>不怕九七</a:t>
            </a:r>
            <a:r>
              <a:rPr lang="en-US" altLang="zh-TW" sz="2800" dirty="0">
                <a:latin typeface="華康儷中黑(P)" panose="020B0500000000000000" pitchFamily="34" charset="-120"/>
                <a:ea typeface="華康儷中黑(P)" panose="020B0500000000000000" pitchFamily="34" charset="-120"/>
              </a:rPr>
              <a:t>)</a:t>
            </a:r>
            <a:r>
              <a:rPr lang="en-US" altLang="zh-TW" sz="3800" dirty="0">
                <a:latin typeface="華康儷中黑(P)" panose="020B0500000000000000" pitchFamily="34" charset="-120"/>
                <a:ea typeface="華康儷中黑(P)" panose="020B0500000000000000" pitchFamily="34" charset="-120"/>
              </a:rPr>
              <a:t>;</a:t>
            </a:r>
            <a:r>
              <a:rPr lang="zh-TW" altLang="en-US" sz="4000" dirty="0">
                <a:solidFill>
                  <a:srgbClr val="0000FF"/>
                </a:solidFill>
                <a:latin typeface="華康儷中黑(P)" panose="020B0500000000000000" pitchFamily="34" charset="-120"/>
                <a:ea typeface="華康儷中黑(P)" panose="020B0500000000000000" pitchFamily="34" charset="-120"/>
              </a:rPr>
              <a:t>健康快樂的大媽</a:t>
            </a:r>
            <a:r>
              <a:rPr lang="en-US" altLang="zh-TW" sz="3800" dirty="0">
                <a:latin typeface="華康儷中黑(P)" panose="020B0500000000000000" pitchFamily="34" charset="-120"/>
                <a:ea typeface="華康儷中黑(P)" panose="020B0500000000000000" pitchFamily="34" charset="-120"/>
              </a:rPr>
              <a:t>.</a:t>
            </a:r>
          </a:p>
          <a:p>
            <a:pPr marL="360000" indent="-457200" algn="l">
              <a:spcBef>
                <a:spcPts val="0"/>
              </a:spcBef>
            </a:pPr>
            <a:r>
              <a:rPr lang="zh-TW" altLang="en-US" sz="3800" dirty="0">
                <a:latin typeface="華康儷中黑(P)" panose="020B0500000000000000" pitchFamily="34" charset="-120"/>
                <a:ea typeface="華康儷中黑(P)" panose="020B0500000000000000" pitchFamily="34" charset="-120"/>
              </a:rPr>
              <a:t>讀書人</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曲士不可語於道</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因束於教</a:t>
            </a:r>
            <a:r>
              <a:rPr lang="en-US" altLang="zh-TW" sz="2800" dirty="0">
                <a:latin typeface="華康儷中黑(P)" panose="020B0500000000000000" pitchFamily="34" charset="-120"/>
                <a:ea typeface="華康儷中黑(P)" panose="020B0500000000000000" pitchFamily="34" charset="-120"/>
              </a:rPr>
              <a:t>(</a:t>
            </a:r>
            <a:r>
              <a:rPr lang="zh-TW" altLang="en-US" sz="2800" dirty="0">
                <a:latin typeface="華康儷中黑(P)" panose="020B0500000000000000" pitchFamily="34" charset="-120"/>
                <a:ea typeface="華康儷中黑(P)" panose="020B0500000000000000" pitchFamily="34" charset="-120"/>
              </a:rPr>
              <a:t>莊子</a:t>
            </a:r>
            <a:r>
              <a:rPr lang="en-US" altLang="zh-TW" sz="2800" dirty="0">
                <a:latin typeface="華康儷中黑(P)" panose="020B0500000000000000" pitchFamily="34" charset="-120"/>
                <a:ea typeface="華康儷中黑(P)" panose="020B0500000000000000" pitchFamily="34" charset="-120"/>
              </a:rPr>
              <a:t>)</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瞻前顧後</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害怕蝕底</a:t>
            </a:r>
            <a:r>
              <a:rPr lang="en-US" altLang="zh-TW" sz="3800" dirty="0">
                <a:latin typeface="華康儷中黑(P)" panose="020B0500000000000000" pitchFamily="34" charset="-120"/>
                <a:ea typeface="華康儷中黑(P)" panose="020B0500000000000000" pitchFamily="34" charset="-120"/>
              </a:rPr>
              <a:t>;</a:t>
            </a:r>
            <a:r>
              <a:rPr lang="zh-TW" altLang="en-US" sz="3800" dirty="0">
                <a:latin typeface="華康儷中黑(P)" panose="020B0500000000000000" pitchFamily="34" charset="-120"/>
                <a:ea typeface="華康儷中黑(P)" panose="020B0500000000000000" pitchFamily="34" charset="-120"/>
              </a:rPr>
              <a:t> </a:t>
            </a:r>
            <a:r>
              <a:rPr lang="zh-TW" altLang="en-US" sz="4000" dirty="0">
                <a:solidFill>
                  <a:srgbClr val="0000FF"/>
                </a:solidFill>
                <a:latin typeface="華康儷中黑(P)" panose="020B0500000000000000" pitchFamily="34" charset="-120"/>
                <a:ea typeface="華康儷中黑(P)" panose="020B0500000000000000" pitchFamily="34" charset="-120"/>
              </a:rPr>
              <a:t>太多選擇卻不願放棄</a:t>
            </a:r>
            <a:endParaRPr lang="en-US" altLang="zh-CN" sz="4000" dirty="0">
              <a:solidFill>
                <a:srgbClr val="0000FF"/>
              </a:solidFill>
              <a:latin typeface="華康儷中黑(P)" panose="020B0500000000000000" pitchFamily="34" charset="-120"/>
              <a:ea typeface="華康儷中黑(P)" panose="020B0500000000000000" pitchFamily="34" charset="-120"/>
            </a:endParaRPr>
          </a:p>
          <a:p>
            <a:pPr marL="360000" indent="-457200" algn="l"/>
            <a:r>
              <a:rPr lang="zh-CN" altLang="en-US" sz="4000" dirty="0">
                <a:solidFill>
                  <a:srgbClr val="FF0000"/>
                </a:solidFill>
                <a:latin typeface="華康儷中黑(P)" panose="020B0500000000000000" pitchFamily="34" charset="-120"/>
                <a:ea typeface="華康儷中黑(P)" panose="020B0500000000000000" pitchFamily="34" charset="-120"/>
              </a:rPr>
              <a:t>至論本求編簡上</a:t>
            </a:r>
            <a:r>
              <a:rPr lang="en-US" altLang="zh-CN" sz="4000" dirty="0">
                <a:solidFill>
                  <a:srgbClr val="FF0000"/>
                </a:solidFill>
                <a:latin typeface="華康儷中黑(P)" panose="020B0500000000000000" pitchFamily="34" charset="-120"/>
                <a:ea typeface="華康儷中黑(P)" panose="020B0500000000000000" pitchFamily="34" charset="-120"/>
              </a:rPr>
              <a:t>,</a:t>
            </a:r>
            <a:r>
              <a:rPr lang="zh-TW" altLang="en-US" sz="4000" dirty="0">
                <a:solidFill>
                  <a:srgbClr val="FF0000"/>
                </a:solidFill>
                <a:latin typeface="華康儷中黑(P)" panose="020B0500000000000000" pitchFamily="34" charset="-120"/>
                <a:ea typeface="華康儷中黑(P)" panose="020B0500000000000000" pitchFamily="34" charset="-120"/>
              </a:rPr>
              <a:t>忠言乃在里閭間</a:t>
            </a:r>
            <a:r>
              <a:rPr lang="en-US" altLang="zh-CN" sz="2400" dirty="0">
                <a:latin typeface="華康儷中黑(P)" panose="020B0500000000000000" pitchFamily="34" charset="-120"/>
                <a:ea typeface="華康儷中黑(P)" panose="020B0500000000000000" pitchFamily="34" charset="-120"/>
              </a:rPr>
              <a:t>(</a:t>
            </a:r>
            <a:r>
              <a:rPr lang="zh-TW" altLang="en-US" sz="2400" dirty="0">
                <a:latin typeface="華康儷中黑(P)" panose="020B0500000000000000" pitchFamily="34" charset="-120"/>
                <a:ea typeface="華康儷中黑(P)" panose="020B0500000000000000" pitchFamily="34" charset="-120"/>
              </a:rPr>
              <a:t>陸游</a:t>
            </a:r>
            <a:r>
              <a:rPr lang="en-US" altLang="zh-TW" sz="2400" dirty="0">
                <a:latin typeface="華康儷中黑(P)" panose="020B0500000000000000" pitchFamily="34" charset="-120"/>
                <a:ea typeface="華康儷中黑(P)" panose="020B0500000000000000" pitchFamily="34" charset="-120"/>
              </a:rPr>
              <a:t>)</a:t>
            </a:r>
          </a:p>
          <a:p>
            <a:pPr marL="360000" indent="-457200" algn="l">
              <a:spcBef>
                <a:spcPts val="0"/>
              </a:spcBef>
            </a:pPr>
            <a:r>
              <a:rPr lang="zh-TW" altLang="en-US" sz="3600" dirty="0">
                <a:latin typeface="華康儷中黑(P)" panose="020B0500000000000000" pitchFamily="34" charset="-120"/>
                <a:ea typeface="華康儷中黑(P)" panose="020B0500000000000000" pitchFamily="34" charset="-120"/>
              </a:rPr>
              <a:t>   大學問只保留在朝堂或學府中</a:t>
            </a:r>
            <a:r>
              <a:rPr lang="en-US" altLang="zh-TW" sz="3600" dirty="0">
                <a:latin typeface="華康儷中黑(P)" panose="020B0500000000000000" pitchFamily="34" charset="-120"/>
                <a:ea typeface="華康儷中黑(P)" panose="020B0500000000000000" pitchFamily="34" charset="-120"/>
              </a:rPr>
              <a:t>,</a:t>
            </a:r>
            <a:r>
              <a:rPr lang="zh-TW" altLang="en-US" sz="3600" dirty="0">
                <a:latin typeface="華康儷中黑(P)" panose="020B0500000000000000" pitchFamily="34" charset="-120"/>
                <a:ea typeface="華康儷中黑(P)" panose="020B0500000000000000" pitchFamily="34" charset="-120"/>
              </a:rPr>
              <a:t>要求救民於水火</a:t>
            </a:r>
            <a:r>
              <a:rPr lang="en-US" altLang="zh-TW" sz="3600" dirty="0">
                <a:latin typeface="華康儷中黑(P)" panose="020B0500000000000000" pitchFamily="34" charset="-120"/>
                <a:ea typeface="華康儷中黑(P)" panose="020B0500000000000000" pitchFamily="34" charset="-120"/>
              </a:rPr>
              <a:t>,</a:t>
            </a:r>
            <a:r>
              <a:rPr lang="zh-TW" altLang="en-US" sz="3600" dirty="0">
                <a:latin typeface="華康儷中黑(P)" panose="020B0500000000000000" pitchFamily="34" charset="-120"/>
                <a:ea typeface="華康儷中黑(P)" panose="020B0500000000000000" pitchFamily="34" charset="-120"/>
              </a:rPr>
              <a:t>扺抗外族入侵的呼聲</a:t>
            </a:r>
            <a:r>
              <a:rPr lang="en-US" altLang="zh-TW" sz="3600" dirty="0">
                <a:latin typeface="華康儷中黑(P)" panose="020B0500000000000000" pitchFamily="34" charset="-120"/>
                <a:ea typeface="華康儷中黑(P)" panose="020B0500000000000000" pitchFamily="34" charset="-120"/>
              </a:rPr>
              <a:t>,</a:t>
            </a:r>
            <a:r>
              <a:rPr lang="zh-TW" altLang="en-US" sz="3600" dirty="0">
                <a:latin typeface="華康儷中黑(P)" panose="020B0500000000000000" pitchFamily="34" charset="-120"/>
                <a:ea typeface="華康儷中黑(P)" panose="020B0500000000000000" pitchFamily="34" charset="-120"/>
              </a:rPr>
              <a:t>卻是來自民間</a:t>
            </a:r>
            <a:r>
              <a:rPr lang="en-US" altLang="zh-TW" sz="3600" dirty="0">
                <a:latin typeface="華康儷中黑(P)" panose="020B0500000000000000" pitchFamily="34" charset="-120"/>
                <a:ea typeface="華康儷中黑(P)" panose="020B0500000000000000" pitchFamily="34" charset="-120"/>
              </a:rPr>
              <a:t>.</a:t>
            </a:r>
          </a:p>
          <a:p>
            <a:pPr marL="360000" indent="-457200" algn="l"/>
            <a:r>
              <a:rPr lang="zh-TW" altLang="en-US" sz="3600" dirty="0">
                <a:latin typeface="華康儷中黑(P)" panose="020B0500000000000000" pitchFamily="34" charset="-120"/>
                <a:ea typeface="華康儷中黑(P)" panose="020B0500000000000000" pitchFamily="34" charset="-120"/>
              </a:rPr>
              <a:t>仗義屠狗輩</a:t>
            </a:r>
            <a:r>
              <a:rPr lang="en-US" altLang="zh-TW" sz="3600" dirty="0">
                <a:latin typeface="華康儷中黑(P)" panose="020B0500000000000000" pitchFamily="34" charset="-120"/>
                <a:ea typeface="華康儷中黑(P)" panose="020B0500000000000000" pitchFamily="34" charset="-120"/>
              </a:rPr>
              <a:t>;</a:t>
            </a:r>
            <a:r>
              <a:rPr lang="zh-TW" altLang="en-US" sz="3600" dirty="0">
                <a:latin typeface="華康儷中黑(P)" panose="020B0500000000000000" pitchFamily="34" charset="-120"/>
                <a:ea typeface="華康儷中黑(P)" panose="020B0500000000000000" pitchFamily="34" charset="-120"/>
              </a:rPr>
              <a:t>忠言老百姓</a:t>
            </a:r>
            <a:r>
              <a:rPr lang="en-US" altLang="zh-TW" sz="3600" dirty="0">
                <a:latin typeface="華康儷中黑(P)" panose="020B0500000000000000" pitchFamily="34" charset="-120"/>
                <a:ea typeface="華康儷中黑(P)" panose="020B0500000000000000" pitchFamily="34" charset="-120"/>
              </a:rPr>
              <a:t>;</a:t>
            </a:r>
            <a:r>
              <a:rPr lang="zh-TW" altLang="en-US" sz="3600" dirty="0">
                <a:latin typeface="華康儷中黑(P)" panose="020B0500000000000000" pitchFamily="34" charset="-120"/>
                <a:ea typeface="華康儷中黑(P)" panose="020B0500000000000000" pitchFamily="34" charset="-120"/>
              </a:rPr>
              <a:t>偉大窮寡婦</a:t>
            </a:r>
            <a:r>
              <a:rPr lang="en-US" altLang="zh-TW" sz="3600" dirty="0">
                <a:latin typeface="華康儷中黑(P)" panose="020B0500000000000000" pitchFamily="34" charset="-120"/>
                <a:ea typeface="華康儷中黑(P)" panose="020B0500000000000000" pitchFamily="34" charset="-120"/>
              </a:rPr>
              <a:t>:</a:t>
            </a:r>
            <a:r>
              <a:rPr lang="zh-TW" altLang="en-US" sz="4000" dirty="0">
                <a:solidFill>
                  <a:schemeClr val="bg1"/>
                </a:solidFill>
                <a:highlight>
                  <a:srgbClr val="FF0000"/>
                </a:highlight>
                <a:latin typeface="華康儷中黑(P)" panose="020B0500000000000000" pitchFamily="34" charset="-120"/>
                <a:ea typeface="華康儷中黑(P)" panose="020B0500000000000000" pitchFamily="34" charset="-120"/>
              </a:rPr>
              <a:t>群眾力量大</a:t>
            </a:r>
            <a:r>
              <a:rPr lang="en-US" altLang="zh-TW" sz="4000" dirty="0">
                <a:latin typeface="華康儷中黑(P)" panose="020B0500000000000000" pitchFamily="34" charset="-120"/>
                <a:ea typeface="華康儷中黑(P)" panose="020B0500000000000000" pitchFamily="34" charset="-120"/>
                <a:sym typeface="Wingdings" panose="05000000000000000000" pitchFamily="2" charset="2"/>
              </a:rPr>
              <a:t></a:t>
            </a:r>
            <a:r>
              <a:rPr lang="zh-TW" altLang="en-US" sz="4000" dirty="0">
                <a:solidFill>
                  <a:srgbClr val="FF0000"/>
                </a:solidFill>
                <a:highlight>
                  <a:srgbClr val="FFFF00"/>
                </a:highlight>
                <a:latin typeface="華康儷中黑(P)" panose="020B0500000000000000" pitchFamily="34" charset="-120"/>
                <a:ea typeface="華康儷中黑(P)" panose="020B0500000000000000" pitchFamily="34" charset="-120"/>
              </a:rPr>
              <a:t>悵寥廓</a:t>
            </a:r>
            <a:r>
              <a:rPr lang="en-US" altLang="zh-TW" sz="4000" dirty="0">
                <a:solidFill>
                  <a:srgbClr val="FF0000"/>
                </a:solidFill>
                <a:highlight>
                  <a:srgbClr val="FFFF00"/>
                </a:highlight>
                <a:latin typeface="華康儷中黑(P)" panose="020B0500000000000000" pitchFamily="34" charset="-120"/>
                <a:ea typeface="華康儷中黑(P)" panose="020B0500000000000000" pitchFamily="34" charset="-120"/>
              </a:rPr>
              <a:t>,</a:t>
            </a:r>
            <a:r>
              <a:rPr lang="zh-TW" altLang="en-US" sz="4000" dirty="0">
                <a:solidFill>
                  <a:srgbClr val="FF0000"/>
                </a:solidFill>
                <a:highlight>
                  <a:srgbClr val="FFFF00"/>
                </a:highlight>
                <a:latin typeface="華康儷中黑(P)" panose="020B0500000000000000" pitchFamily="34" charset="-120"/>
                <a:ea typeface="華康儷中黑(P)" panose="020B0500000000000000" pitchFamily="34" charset="-120"/>
              </a:rPr>
              <a:t>問蒼茫大地</a:t>
            </a:r>
            <a:r>
              <a:rPr lang="en-US" altLang="zh-TW" sz="4000" dirty="0">
                <a:solidFill>
                  <a:srgbClr val="FF0000"/>
                </a:solidFill>
                <a:highlight>
                  <a:srgbClr val="FFFF00"/>
                </a:highlight>
                <a:latin typeface="華康儷中黑(P)" panose="020B0500000000000000" pitchFamily="34" charset="-120"/>
                <a:ea typeface="華康儷中黑(P)" panose="020B0500000000000000" pitchFamily="34" charset="-120"/>
              </a:rPr>
              <a:t>,</a:t>
            </a:r>
            <a:r>
              <a:rPr lang="zh-TW" altLang="en-US" sz="4000" dirty="0">
                <a:solidFill>
                  <a:srgbClr val="FF0000"/>
                </a:solidFill>
                <a:highlight>
                  <a:srgbClr val="FFFF00"/>
                </a:highlight>
                <a:latin typeface="華康儷中黑(P)" panose="020B0500000000000000" pitchFamily="34" charset="-120"/>
                <a:ea typeface="華康儷中黑(P)" panose="020B0500000000000000" pitchFamily="34" charset="-120"/>
              </a:rPr>
              <a:t>誰主沉浮</a:t>
            </a:r>
            <a:r>
              <a:rPr lang="en-US" altLang="zh-TW" sz="4000" dirty="0">
                <a:solidFill>
                  <a:srgbClr val="FF0000"/>
                </a:solidFill>
                <a:highlight>
                  <a:srgbClr val="FFFF00"/>
                </a:highlight>
                <a:latin typeface="華康儷中黑(P)" panose="020B0500000000000000" pitchFamily="34" charset="-120"/>
                <a:ea typeface="華康儷中黑(P)" panose="020B0500000000000000" pitchFamily="34" charset="-120"/>
              </a:rPr>
              <a:t>?</a:t>
            </a:r>
          </a:p>
          <a:p>
            <a:pPr marL="360000" indent="-457200" algn="l"/>
            <a:endParaRPr lang="en-US" altLang="zh-TW" sz="2400" dirty="0">
              <a:latin typeface="華康儷中黑(P)" panose="020B0500000000000000" pitchFamily="34" charset="-120"/>
              <a:ea typeface="華康儷中黑(P)" panose="020B0500000000000000" pitchFamily="34" charset="-120"/>
            </a:endParaRPr>
          </a:p>
        </p:txBody>
      </p:sp>
    </p:spTree>
    <p:extLst>
      <p:ext uri="{BB962C8B-B14F-4D97-AF65-F5344CB8AC3E}">
        <p14:creationId xmlns:p14="http://schemas.microsoft.com/office/powerpoint/2010/main" val="285449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spcAft>
                <a:spcPts val="600"/>
              </a:spcAft>
            </a:pPr>
            <a:r>
              <a:rPr lang="zh-TW" altLang="en-US" sz="3800" dirty="0">
                <a:ea typeface="華康儷中黑(P)" panose="020B0500000000000000" pitchFamily="34" charset="-120"/>
              </a:rPr>
              <a:t>基督只一次奉獻了自己</a:t>
            </a:r>
            <a:r>
              <a:rPr lang="en-US" altLang="zh-TW" sz="3800" dirty="0">
                <a:ea typeface="華康儷中黑(P)" panose="020B0500000000000000" pitchFamily="34" charset="-120"/>
              </a:rPr>
              <a:t>:</a:t>
            </a:r>
            <a:r>
              <a:rPr lang="zh-TW" altLang="en-US" sz="3800" dirty="0">
                <a:solidFill>
                  <a:srgbClr val="FF0000"/>
                </a:solidFill>
                <a:ea typeface="華康儷中黑(P)" panose="020B0500000000000000" pitchFamily="34" charset="-120"/>
              </a:rPr>
              <a:t>古往今來只有一台彌撒</a:t>
            </a:r>
            <a:r>
              <a:rPr lang="en-US" altLang="zh-TW" sz="3800" dirty="0">
                <a:ea typeface="華康儷中黑(P)" panose="020B0500000000000000" pitchFamily="34" charset="-120"/>
              </a:rPr>
              <a:t>,</a:t>
            </a:r>
            <a:r>
              <a:rPr lang="zh-TW" altLang="en-US" sz="3800" dirty="0">
                <a:ea typeface="華康儷中黑(P)" panose="020B0500000000000000" pitchFamily="34" charset="-120"/>
              </a:rPr>
              <a:t>我們今天都像是「穿越」到二千年前</a:t>
            </a:r>
            <a:r>
              <a:rPr lang="en-US" altLang="zh-TW" sz="3800" dirty="0">
                <a:ea typeface="華康儷中黑(P)" panose="020B0500000000000000" pitchFamily="34" charset="-120"/>
              </a:rPr>
              <a:t>,</a:t>
            </a:r>
            <a:r>
              <a:rPr lang="zh-TW" altLang="en-US" sz="3800" dirty="0">
                <a:ea typeface="華康儷中黑(P)" panose="020B0500000000000000" pitchFamily="34" charset="-120"/>
              </a:rPr>
              <a:t>去參與那台唯一的彌撒</a:t>
            </a:r>
            <a:r>
              <a:rPr lang="en-US" altLang="zh-TW" sz="3800" dirty="0">
                <a:ea typeface="華康儷中黑(P)" panose="020B0500000000000000" pitchFamily="34" charset="-120"/>
              </a:rPr>
              <a:t>,</a:t>
            </a:r>
            <a:r>
              <a:rPr lang="zh-TW" altLang="en-US" sz="3800" dirty="0">
                <a:ea typeface="華康儷中黑(P)" panose="020B0500000000000000" pitchFamily="34" charset="-120"/>
              </a:rPr>
              <a:t>領受基督的救恩</a:t>
            </a:r>
            <a:r>
              <a:rPr lang="en-US" altLang="zh-TW" sz="3800" dirty="0">
                <a:ea typeface="華康儷中黑(P)" panose="020B0500000000000000" pitchFamily="34" charset="-120"/>
              </a:rPr>
              <a:t>.</a:t>
            </a:r>
          </a:p>
          <a:p>
            <a:pPr>
              <a:spcBef>
                <a:spcPts val="0"/>
              </a:spcBef>
            </a:pPr>
            <a:r>
              <a:rPr lang="en-US" altLang="zh-TW" sz="4000" dirty="0">
                <a:ea typeface="華康儷中黑(P)" panose="020B0500000000000000" pitchFamily="34" charset="-120"/>
              </a:rPr>
              <a:t>Christ offered Himself only once: throughout history, </a:t>
            </a:r>
            <a:r>
              <a:rPr lang="en-US" altLang="zh-TW" sz="4000" dirty="0">
                <a:solidFill>
                  <a:srgbClr val="FF0000"/>
                </a:solidFill>
                <a:ea typeface="華康儷中黑(P)" panose="020B0500000000000000" pitchFamily="34" charset="-120"/>
              </a:rPr>
              <a:t>there has only been </a:t>
            </a:r>
            <a:r>
              <a:rPr lang="en-US" altLang="zh-TW" sz="4000" dirty="0">
                <a:solidFill>
                  <a:srgbClr val="FF0000"/>
                </a:solidFill>
                <a:highlight>
                  <a:srgbClr val="FFFF00"/>
                </a:highlight>
                <a:ea typeface="華康儷中黑(P)" panose="020B0500000000000000" pitchFamily="34" charset="-120"/>
              </a:rPr>
              <a:t>ONE</a:t>
            </a:r>
            <a:r>
              <a:rPr lang="en-US" altLang="zh-TW" sz="4000" dirty="0">
                <a:solidFill>
                  <a:srgbClr val="FF0000"/>
                </a:solidFill>
                <a:ea typeface="華康儷中黑(P)" panose="020B0500000000000000" pitchFamily="34" charset="-120"/>
              </a:rPr>
              <a:t> Mass</a:t>
            </a:r>
            <a:r>
              <a:rPr lang="en-US" altLang="zh-TW" sz="4000" dirty="0">
                <a:ea typeface="華康儷中黑(P)" panose="020B0500000000000000" pitchFamily="34" charset="-120"/>
              </a:rPr>
              <a:t>. Each mass we attend  today, can be likened to “traveling back”  two thousand years to participate in that </a:t>
            </a:r>
            <a:r>
              <a:rPr lang="en-US" altLang="zh-TW" sz="4000" dirty="0">
                <a:solidFill>
                  <a:srgbClr val="FF0000"/>
                </a:solidFill>
                <a:ea typeface="華康儷中黑(P)" panose="020B0500000000000000" pitchFamily="34" charset="-120"/>
              </a:rPr>
              <a:t>one and only Mass </a:t>
            </a:r>
            <a:r>
              <a:rPr lang="en-US" altLang="zh-TW" sz="4000" dirty="0">
                <a:ea typeface="華康儷中黑(P)" panose="020B0500000000000000" pitchFamily="34" charset="-120"/>
              </a:rPr>
              <a:t>and receive the salvation of Christ.</a:t>
            </a:r>
          </a:p>
        </p:txBody>
      </p:sp>
    </p:spTree>
    <p:extLst>
      <p:ext uri="{BB962C8B-B14F-4D97-AF65-F5344CB8AC3E}">
        <p14:creationId xmlns:p14="http://schemas.microsoft.com/office/powerpoint/2010/main" val="3460844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P)" panose="020B0500000000000000" pitchFamily="34" charset="-120"/>
              </a:rPr>
              <a:t>自我中心是人最大的惡</a:t>
            </a:r>
            <a:r>
              <a:rPr lang="en-US" altLang="zh-TW" sz="4400" dirty="0">
                <a:ea typeface="華康儷中黑(P)" panose="020B0500000000000000" pitchFamily="34" charset="-120"/>
              </a:rPr>
              <a:t>,</a:t>
            </a:r>
            <a:r>
              <a:rPr lang="zh-TW" altLang="en-US" sz="4400" dirty="0">
                <a:solidFill>
                  <a:srgbClr val="FF0000"/>
                </a:solidFill>
                <a:ea typeface="華康儷中黑(P)" panose="020B0500000000000000" pitchFamily="34" charset="-120"/>
              </a:rPr>
              <a:t>自我奉獻則是最大的善</a:t>
            </a:r>
            <a:r>
              <a:rPr lang="en-US" altLang="zh-TW" sz="4400" dirty="0">
                <a:ea typeface="華康儷中黑(P)" panose="020B0500000000000000" pitchFamily="34" charset="-120"/>
              </a:rPr>
              <a:t>.</a:t>
            </a:r>
            <a:r>
              <a:rPr lang="zh-TW" altLang="en-US" sz="4400" dirty="0">
                <a:ea typeface="華康儷中黑(P)" panose="020B0500000000000000" pitchFamily="34" charset="-120"/>
              </a:rPr>
              <a:t>基督以最大的善</a:t>
            </a:r>
            <a:r>
              <a:rPr lang="en-US" altLang="zh-TW" sz="4400" dirty="0">
                <a:ea typeface="華康儷中黑(P)" panose="020B0500000000000000" pitchFamily="34" charset="-120"/>
              </a:rPr>
              <a:t>,</a:t>
            </a:r>
          </a:p>
          <a:p>
            <a:pPr>
              <a:spcBef>
                <a:spcPts val="0"/>
              </a:spcBef>
            </a:pPr>
            <a:r>
              <a:rPr lang="zh-TW" altLang="en-US" sz="4400" dirty="0">
                <a:ea typeface="華康儷中黑(P)" panose="020B0500000000000000" pitchFamily="34" charset="-120"/>
              </a:rPr>
              <a:t>驅走最大的惡</a:t>
            </a:r>
            <a:r>
              <a:rPr lang="en-US" altLang="zh-TW" sz="4400" dirty="0">
                <a:ea typeface="華康儷中黑(P)" panose="020B0500000000000000" pitchFamily="34" charset="-120"/>
              </a:rPr>
              <a:t>,</a:t>
            </a:r>
            <a:r>
              <a:rPr lang="zh-TW" altLang="en-US" sz="4400" dirty="0">
                <a:ea typeface="華康儷中黑(P)" panose="020B0500000000000000" pitchFamily="34" charset="-120"/>
              </a:rPr>
              <a:t>救贖了全人類</a:t>
            </a:r>
            <a:r>
              <a:rPr lang="en-US" altLang="zh-TW" sz="4400" dirty="0">
                <a:ea typeface="華康儷中黑(P)" panose="020B0500000000000000" pitchFamily="34" charset="-120"/>
              </a:rPr>
              <a:t>.</a:t>
            </a:r>
          </a:p>
          <a:p>
            <a:pPr>
              <a:spcBef>
                <a:spcPts val="0"/>
              </a:spcBef>
            </a:pPr>
            <a:r>
              <a:rPr lang="en-US" altLang="zh-TW" sz="4400" dirty="0">
                <a:ea typeface="華康儷中黑(P)" panose="020B0500000000000000" pitchFamily="34" charset="-120"/>
              </a:rPr>
              <a:t>Self-centeredness is the greatest evil of humanity, while self-sacrifice or </a:t>
            </a:r>
            <a:r>
              <a:rPr lang="en-US" altLang="zh-TW" sz="4400" dirty="0">
                <a:solidFill>
                  <a:srgbClr val="FF0000"/>
                </a:solidFill>
                <a:ea typeface="華康儷中黑(P)" panose="020B0500000000000000" pitchFamily="34" charset="-120"/>
              </a:rPr>
              <a:t>self-oblation is the greatest good</a:t>
            </a:r>
            <a:r>
              <a:rPr lang="en-US" altLang="zh-TW" sz="4400" dirty="0">
                <a:ea typeface="華康儷中黑(P)" panose="020B0500000000000000" pitchFamily="34" charset="-120"/>
              </a:rPr>
              <a:t>. Christ, through this greatest good, drove away the greatest evil and redeemed all mankind.</a:t>
            </a:r>
          </a:p>
        </p:txBody>
      </p:sp>
    </p:spTree>
    <p:extLst>
      <p:ext uri="{BB962C8B-B14F-4D97-AF65-F5344CB8AC3E}">
        <p14:creationId xmlns:p14="http://schemas.microsoft.com/office/powerpoint/2010/main" val="2202183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3600" dirty="0">
                <a:ea typeface="華康儷中黑(P)" panose="020B0500000000000000" pitchFamily="34" charset="-120"/>
              </a:rPr>
              <a:t>古經的窮寡婦</a:t>
            </a:r>
            <a:r>
              <a:rPr lang="zh-TW" altLang="en-US" sz="3600" dirty="0">
                <a:solidFill>
                  <a:srgbClr val="FF0000"/>
                </a:solidFill>
                <a:ea typeface="華康儷中黑(P)" panose="020B0500000000000000" pitchFamily="34" charset="-120"/>
              </a:rPr>
              <a:t>沒餅沒油</a:t>
            </a:r>
            <a:r>
              <a:rPr lang="zh-TW" altLang="en-US" sz="3600" dirty="0">
                <a:ea typeface="華康儷中黑(P)" panose="020B0500000000000000" pitchFamily="34" charset="-120"/>
              </a:rPr>
              <a:t>卻去招待先知厄里亞</a:t>
            </a:r>
            <a:r>
              <a:rPr lang="en-US" altLang="zh-TW" sz="3600" dirty="0">
                <a:ea typeface="華康儷中黑(P)" panose="020B0500000000000000" pitchFamily="34" charset="-120"/>
              </a:rPr>
              <a:t>,</a:t>
            </a:r>
            <a:r>
              <a:rPr lang="zh-TW" altLang="en-US" sz="3600" dirty="0">
                <a:ea typeface="華康儷中黑(P)" panose="020B0500000000000000" pitchFamily="34" charset="-120"/>
              </a:rPr>
              <a:t>她的愛心讓她家的餅和油用不完</a:t>
            </a:r>
            <a:r>
              <a:rPr lang="en-US" altLang="zh-TW" sz="3600" dirty="0">
                <a:ea typeface="華康儷中黑(P)" panose="020B0500000000000000" pitchFamily="34" charset="-120"/>
              </a:rPr>
              <a:t>;</a:t>
            </a:r>
          </a:p>
          <a:p>
            <a:pPr>
              <a:spcBef>
                <a:spcPts val="0"/>
              </a:spcBef>
              <a:spcAft>
                <a:spcPts val="600"/>
              </a:spcAft>
            </a:pPr>
            <a:r>
              <a:rPr lang="zh-TW" altLang="en-US" sz="3600" dirty="0">
                <a:ea typeface="華康儷中黑(P)" panose="020B0500000000000000" pitchFamily="34" charset="-120"/>
              </a:rPr>
              <a:t>耶穌也稱讚那位</a:t>
            </a:r>
            <a:r>
              <a:rPr lang="zh-TW" altLang="en-US" sz="3600" dirty="0">
                <a:solidFill>
                  <a:srgbClr val="FF0000"/>
                </a:solidFill>
                <a:ea typeface="華康儷中黑(P)" panose="020B0500000000000000" pitchFamily="34" charset="-120"/>
              </a:rPr>
              <a:t>捐了小錢的窮寡婦</a:t>
            </a:r>
            <a:r>
              <a:rPr lang="en-US" altLang="zh-TW" sz="3600" dirty="0">
                <a:ea typeface="華康儷中黑(P)" panose="020B0500000000000000" pitchFamily="34" charset="-120"/>
              </a:rPr>
              <a:t>,</a:t>
            </a:r>
            <a:r>
              <a:rPr lang="zh-TW" altLang="en-US" sz="3600" dirty="0">
                <a:ea typeface="華康儷中黑(P)" panose="020B0500000000000000" pitchFamily="34" charset="-120"/>
              </a:rPr>
              <a:t>說她比所有人都捐的更多</a:t>
            </a:r>
            <a:r>
              <a:rPr lang="en-US" altLang="zh-TW" sz="3600" dirty="0">
                <a:ea typeface="華康儷中黑(P)" panose="020B0500000000000000" pitchFamily="34" charset="-120"/>
              </a:rPr>
              <a:t>.</a:t>
            </a:r>
          </a:p>
          <a:p>
            <a:pPr>
              <a:spcBef>
                <a:spcPts val="0"/>
              </a:spcBef>
            </a:pPr>
            <a:r>
              <a:rPr lang="en-US" altLang="zh-TW" sz="3600" dirty="0">
                <a:ea typeface="華康儷中黑(P)" panose="020B0500000000000000" pitchFamily="34" charset="-120"/>
              </a:rPr>
              <a:t>The </a:t>
            </a:r>
            <a:r>
              <a:rPr lang="en-US" altLang="zh-TW" sz="3600" dirty="0">
                <a:solidFill>
                  <a:srgbClr val="FF0000"/>
                </a:solidFill>
                <a:highlight>
                  <a:srgbClr val="FFFF00"/>
                </a:highlight>
                <a:ea typeface="華康儷中黑(P)" panose="020B0500000000000000" pitchFamily="34" charset="-120"/>
              </a:rPr>
              <a:t>poor widow </a:t>
            </a:r>
            <a:r>
              <a:rPr lang="en-US" altLang="zh-TW" sz="3600" dirty="0">
                <a:ea typeface="華康儷中黑(P)" panose="020B0500000000000000" pitchFamily="34" charset="-120"/>
              </a:rPr>
              <a:t>in Old Testament had no bread or oil, yet she was gracious to  the prophet Elijah. Her compassion was rewarded with her household's bread and oil to never run out. Jesus also praised the </a:t>
            </a:r>
            <a:r>
              <a:rPr lang="en-US" altLang="zh-TW" sz="3600" dirty="0">
                <a:solidFill>
                  <a:srgbClr val="FF0000"/>
                </a:solidFill>
                <a:highlight>
                  <a:srgbClr val="FFFF00"/>
                </a:highlight>
                <a:ea typeface="華康儷中黑(P)" panose="020B0500000000000000" pitchFamily="34" charset="-120"/>
              </a:rPr>
              <a:t>poor widow </a:t>
            </a:r>
            <a:r>
              <a:rPr lang="en-US" altLang="zh-TW" sz="3600" dirty="0">
                <a:ea typeface="華康儷中黑(P)" panose="020B0500000000000000" pitchFamily="34" charset="-120"/>
              </a:rPr>
              <a:t>who donated a small amount, saying </a:t>
            </a:r>
            <a:r>
              <a:rPr lang="en-US" altLang="zh-TW" sz="3600" dirty="0">
                <a:solidFill>
                  <a:srgbClr val="FF0000"/>
                </a:solidFill>
                <a:ea typeface="華康儷中黑(P)" panose="020B0500000000000000" pitchFamily="34" charset="-120"/>
              </a:rPr>
              <a:t>she gave more than everyone else</a:t>
            </a:r>
            <a:r>
              <a:rPr lang="en-US" altLang="zh-TW" sz="3600" dirty="0">
                <a:ea typeface="華康儷中黑(P)" panose="020B0500000000000000" pitchFamily="34" charset="-120"/>
              </a:rPr>
              <a:t>.</a:t>
            </a:r>
          </a:p>
        </p:txBody>
      </p:sp>
    </p:spTree>
    <p:extLst>
      <p:ext uri="{BB962C8B-B14F-4D97-AF65-F5344CB8AC3E}">
        <p14:creationId xmlns:p14="http://schemas.microsoft.com/office/powerpoint/2010/main" val="51926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spcAft>
                <a:spcPts val="600"/>
              </a:spcAft>
            </a:pPr>
            <a:r>
              <a:rPr lang="zh-TW" altLang="en-US" sz="3800" dirty="0">
                <a:ea typeface="華康儷中黑(P)" panose="020B0500000000000000" pitchFamily="34" charset="-120"/>
              </a:rPr>
              <a:t>這暗合了老子的名言</a:t>
            </a:r>
            <a:r>
              <a:rPr lang="en-US" altLang="zh-TW" sz="3800" dirty="0">
                <a:ea typeface="華康儷中黑(P)" panose="020B0500000000000000" pitchFamily="34" charset="-120"/>
              </a:rPr>
              <a:t>:</a:t>
            </a:r>
            <a:r>
              <a:rPr lang="zh-TW" altLang="en-US" sz="3800" dirty="0">
                <a:ea typeface="華康儷中黑(P)" panose="020B0500000000000000" pitchFamily="34" charset="-120"/>
              </a:rPr>
              <a:t>「</a:t>
            </a:r>
            <a:r>
              <a:rPr lang="zh-TW" altLang="en-US" sz="3800" dirty="0">
                <a:solidFill>
                  <a:srgbClr val="FF0000"/>
                </a:solidFill>
                <a:ea typeface="華康儷中黑(P)" panose="020B0500000000000000" pitchFamily="34" charset="-120"/>
              </a:rPr>
              <a:t>既以為人己愈有</a:t>
            </a:r>
            <a:r>
              <a:rPr lang="en-US" altLang="zh-TW" sz="3800" dirty="0">
                <a:solidFill>
                  <a:srgbClr val="FF0000"/>
                </a:solidFill>
                <a:ea typeface="華康儷中黑(P)" panose="020B0500000000000000" pitchFamily="34" charset="-120"/>
              </a:rPr>
              <a:t>,</a:t>
            </a:r>
            <a:r>
              <a:rPr lang="zh-TW" altLang="en-US" sz="3800" dirty="0">
                <a:solidFill>
                  <a:srgbClr val="FF0000"/>
                </a:solidFill>
                <a:ea typeface="華康儷中黑(P)" panose="020B0500000000000000" pitchFamily="34" charset="-120"/>
              </a:rPr>
              <a:t>既以與人己愈多</a:t>
            </a:r>
            <a:r>
              <a:rPr lang="en-US" altLang="zh-TW" sz="3800" dirty="0">
                <a:solidFill>
                  <a:srgbClr val="FF0000"/>
                </a:solidFill>
                <a:ea typeface="華康儷中黑(P)" panose="020B0500000000000000" pitchFamily="34" charset="-120"/>
              </a:rPr>
              <a:t>.</a:t>
            </a:r>
            <a:r>
              <a:rPr lang="zh-TW" altLang="en-US" sz="3800" dirty="0">
                <a:ea typeface="華康儷中黑(P)" panose="020B0500000000000000" pitchFamily="34" charset="-120"/>
              </a:rPr>
              <a:t>」幫助別人愈多</a:t>
            </a:r>
            <a:r>
              <a:rPr lang="en-US" altLang="zh-TW" sz="3800" dirty="0">
                <a:ea typeface="華康儷中黑(P)" panose="020B0500000000000000" pitchFamily="34" charset="-120"/>
              </a:rPr>
              <a:t>,</a:t>
            </a:r>
            <a:r>
              <a:rPr lang="zh-TW" altLang="en-US" sz="3800" dirty="0">
                <a:ea typeface="華康儷中黑(P)" panose="020B0500000000000000" pitchFamily="34" charset="-120"/>
              </a:rPr>
              <a:t>自己反而愈充實</a:t>
            </a:r>
            <a:r>
              <a:rPr lang="en-US" altLang="zh-TW" sz="3800" dirty="0">
                <a:ea typeface="華康儷中黑(P)" panose="020B0500000000000000" pitchFamily="34" charset="-120"/>
              </a:rPr>
              <a:t>;</a:t>
            </a:r>
            <a:r>
              <a:rPr lang="zh-TW" altLang="en-US" sz="3800" dirty="0">
                <a:ea typeface="華康儷中黑(P)" panose="020B0500000000000000" pitchFamily="34" charset="-120"/>
              </a:rPr>
              <a:t>給予別人愈多</a:t>
            </a:r>
            <a:r>
              <a:rPr lang="en-US" altLang="zh-TW" sz="3800" dirty="0">
                <a:ea typeface="華康儷中黑(P)" panose="020B0500000000000000" pitchFamily="34" charset="-120"/>
              </a:rPr>
              <a:t>,</a:t>
            </a:r>
            <a:r>
              <a:rPr lang="zh-TW" altLang="en-US" sz="3800" dirty="0">
                <a:ea typeface="華康儷中黑(P)" panose="020B0500000000000000" pitchFamily="34" charset="-120"/>
              </a:rPr>
              <a:t>自己反而愈富足</a:t>
            </a:r>
            <a:r>
              <a:rPr lang="en-US" altLang="zh-TW" sz="3800" dirty="0">
                <a:ea typeface="華康儷中黑(P)" panose="020B0500000000000000" pitchFamily="34" charset="-120"/>
              </a:rPr>
              <a:t>.</a:t>
            </a:r>
          </a:p>
          <a:p>
            <a:pPr>
              <a:spcBef>
                <a:spcPts val="0"/>
              </a:spcBef>
            </a:pPr>
            <a:r>
              <a:rPr lang="en-US" altLang="zh-TW" sz="3800" dirty="0">
                <a:ea typeface="華康儷中黑(P)" panose="020B0500000000000000" pitchFamily="34" charset="-120"/>
              </a:rPr>
              <a:t>This aligns with Laozi's famous saying: “</a:t>
            </a:r>
            <a:r>
              <a:rPr lang="en-US" altLang="zh-TW" sz="3800" dirty="0">
                <a:solidFill>
                  <a:srgbClr val="FF0000"/>
                </a:solidFill>
                <a:ea typeface="華康儷中黑(P)" panose="020B0500000000000000" pitchFamily="34" charset="-120"/>
              </a:rPr>
              <a:t>The more you give to others, the more you have for yourself</a:t>
            </a:r>
            <a:r>
              <a:rPr lang="en-US" altLang="zh-TW" sz="3800" dirty="0">
                <a:ea typeface="華康儷中黑(P)" panose="020B0500000000000000" pitchFamily="34" charset="-120"/>
              </a:rPr>
              <a:t>; </a:t>
            </a:r>
            <a:r>
              <a:rPr lang="en-US" altLang="zh-TW" sz="3800" dirty="0">
                <a:solidFill>
                  <a:srgbClr val="0000FF"/>
                </a:solidFill>
                <a:ea typeface="華康儷中黑(P)" panose="020B0500000000000000" pitchFamily="34" charset="-120"/>
              </a:rPr>
              <a:t>the more you share with others, the richer you become</a:t>
            </a:r>
            <a:r>
              <a:rPr lang="en-US" altLang="zh-TW" sz="3800" dirty="0">
                <a:ea typeface="華康儷中黑(P)" panose="020B0500000000000000" pitchFamily="34" charset="-120"/>
              </a:rPr>
              <a:t>.” </a:t>
            </a:r>
          </a:p>
          <a:p>
            <a:pPr>
              <a:spcBef>
                <a:spcPts val="0"/>
              </a:spcBef>
            </a:pPr>
            <a:r>
              <a:rPr lang="en-US" altLang="zh-TW" sz="3800" dirty="0">
                <a:ea typeface="華康儷中黑(P)" panose="020B0500000000000000" pitchFamily="34" charset="-120"/>
              </a:rPr>
              <a:t>The more you help others, the more fulfilled you feel; the more you give to others, the wealthier you become.</a:t>
            </a:r>
          </a:p>
        </p:txBody>
      </p:sp>
    </p:spTree>
    <p:extLst>
      <p:ext uri="{BB962C8B-B14F-4D97-AF65-F5344CB8AC3E}">
        <p14:creationId xmlns:p14="http://schemas.microsoft.com/office/powerpoint/2010/main" val="2823266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200" dirty="0">
                <a:ea typeface="華康儷中黑(P)" panose="020B0500000000000000" pitchFamily="34" charset="-120"/>
              </a:rPr>
              <a:t>有一位企業家回顧他的心路歷程</a:t>
            </a:r>
            <a:r>
              <a:rPr lang="en-US" altLang="zh-TW" sz="4200" dirty="0">
                <a:ea typeface="華康儷中黑(P)" panose="020B0500000000000000" pitchFamily="34" charset="-120"/>
              </a:rPr>
              <a:t>,</a:t>
            </a:r>
            <a:r>
              <a:rPr lang="zh-TW" altLang="en-US" sz="4200" dirty="0">
                <a:ea typeface="華康儷中黑(P)" panose="020B0500000000000000" pitchFamily="34" charset="-120"/>
              </a:rPr>
              <a:t>他說自己太太是位虔誠的天主教徒</a:t>
            </a:r>
            <a:r>
              <a:rPr lang="en-US" altLang="zh-TW" sz="4200" dirty="0">
                <a:ea typeface="華康儷中黑(P)" panose="020B0500000000000000" pitchFamily="34" charset="-120"/>
              </a:rPr>
              <a:t>,</a:t>
            </a:r>
            <a:r>
              <a:rPr lang="zh-TW" altLang="en-US" sz="4200" dirty="0">
                <a:ea typeface="華康儷中黑(P)" panose="020B0500000000000000" pitchFamily="34" charset="-120"/>
              </a:rPr>
              <a:t>他每個星期日都會</a:t>
            </a:r>
            <a:r>
              <a:rPr lang="zh-TW" altLang="en-US" sz="4200" dirty="0">
                <a:solidFill>
                  <a:srgbClr val="FF0000"/>
                </a:solidFill>
                <a:ea typeface="華康儷中黑(P)" panose="020B0500000000000000" pitchFamily="34" charset="-120"/>
              </a:rPr>
              <a:t>陪伴太太到教會參加彌撒</a:t>
            </a:r>
            <a:r>
              <a:rPr lang="en-US" altLang="zh-TW" sz="4200" dirty="0">
                <a:ea typeface="華康儷中黑(P)" panose="020B0500000000000000" pitchFamily="34" charset="-120"/>
              </a:rPr>
              <a:t>.</a:t>
            </a:r>
            <a:endParaRPr lang="zh-TW" altLang="en-US" sz="4200" dirty="0">
              <a:ea typeface="華康儷中黑(P)" panose="020B0500000000000000" pitchFamily="34" charset="-120"/>
            </a:endParaRPr>
          </a:p>
          <a:p>
            <a:pPr>
              <a:spcBef>
                <a:spcPts val="0"/>
              </a:spcBef>
            </a:pPr>
            <a:r>
              <a:rPr lang="en-US" altLang="zh-TW" sz="4200" dirty="0">
                <a:ea typeface="華康儷中黑(P)" panose="020B0500000000000000" pitchFamily="34" charset="-120"/>
              </a:rPr>
              <a:t>A businessman reflected on his journey of conscience (or his growth in his character formation). </a:t>
            </a:r>
          </a:p>
          <a:p>
            <a:pPr>
              <a:spcBef>
                <a:spcPts val="0"/>
              </a:spcBef>
            </a:pPr>
            <a:r>
              <a:rPr lang="en-US" altLang="zh-TW" sz="4200" dirty="0">
                <a:ea typeface="華康儷中黑(P)" panose="020B0500000000000000" pitchFamily="34" charset="-120"/>
              </a:rPr>
              <a:t>He accompanied his wife, a devout Catholic, </a:t>
            </a:r>
            <a:r>
              <a:rPr lang="en-US" altLang="zh-TW" sz="4200" dirty="0">
                <a:solidFill>
                  <a:srgbClr val="FF0000"/>
                </a:solidFill>
                <a:ea typeface="華康儷中黑(P)" panose="020B0500000000000000" pitchFamily="34" charset="-120"/>
              </a:rPr>
              <a:t>to attend Mass </a:t>
            </a:r>
          </a:p>
          <a:p>
            <a:pPr>
              <a:spcBef>
                <a:spcPts val="0"/>
              </a:spcBef>
            </a:pPr>
            <a:r>
              <a:rPr lang="en-US" altLang="zh-TW" sz="4200" dirty="0">
                <a:solidFill>
                  <a:srgbClr val="FF0000"/>
                </a:solidFill>
                <a:ea typeface="華康儷中黑(P)" panose="020B0500000000000000" pitchFamily="34" charset="-120"/>
              </a:rPr>
              <a:t>every Sunday</a:t>
            </a:r>
            <a:r>
              <a:rPr lang="en-US" altLang="zh-TW" sz="4200" dirty="0">
                <a:ea typeface="華康儷中黑(P)" panose="020B0500000000000000" pitchFamily="34" charset="-120"/>
              </a:rPr>
              <a:t>.</a:t>
            </a:r>
          </a:p>
        </p:txBody>
      </p:sp>
    </p:spTree>
    <p:extLst>
      <p:ext uri="{BB962C8B-B14F-4D97-AF65-F5344CB8AC3E}">
        <p14:creationId xmlns:p14="http://schemas.microsoft.com/office/powerpoint/2010/main" val="1667919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spcAft>
                <a:spcPts val="1200"/>
              </a:spcAft>
            </a:pPr>
            <a:r>
              <a:rPr lang="zh-TW" altLang="en-US" sz="4800" dirty="0">
                <a:ea typeface="華康儷中黑(P)" panose="020B0500000000000000" pitchFamily="34" charset="-120"/>
              </a:rPr>
              <a:t>那教會的神父</a:t>
            </a:r>
            <a:r>
              <a:rPr lang="zh-TW" altLang="en-US" sz="4800" dirty="0">
                <a:solidFill>
                  <a:srgbClr val="FF0000"/>
                </a:solidFill>
                <a:ea typeface="華康儷中黑(P)" panose="020B0500000000000000" pitchFamily="34" charset="-120"/>
              </a:rPr>
              <a:t>經常引用中國文化來解釋</a:t>
            </a:r>
            <a:r>
              <a:rPr lang="en-US" altLang="zh-TW" sz="4800" dirty="0">
                <a:solidFill>
                  <a:srgbClr val="FF0000"/>
                </a:solidFill>
                <a:ea typeface="華康儷中黑(P)" panose="020B0500000000000000" pitchFamily="34" charset="-120"/>
              </a:rPr>
              <a:t>《</a:t>
            </a:r>
            <a:r>
              <a:rPr lang="zh-TW" altLang="en-US" sz="4800" dirty="0">
                <a:solidFill>
                  <a:srgbClr val="FF0000"/>
                </a:solidFill>
                <a:ea typeface="華康儷中黑(P)" panose="020B0500000000000000" pitchFamily="34" charset="-120"/>
              </a:rPr>
              <a:t>聖經</a:t>
            </a:r>
            <a:r>
              <a:rPr lang="en-US" altLang="zh-TW" sz="4800" dirty="0">
                <a:solidFill>
                  <a:srgbClr val="FF0000"/>
                </a:solidFill>
                <a:ea typeface="華康儷中黑(P)" panose="020B0500000000000000" pitchFamily="34" charset="-120"/>
              </a:rPr>
              <a:t>》</a:t>
            </a:r>
            <a:r>
              <a:rPr lang="en-US" altLang="zh-TW" sz="4800" dirty="0">
                <a:ea typeface="華康儷中黑(P)" panose="020B0500000000000000" pitchFamily="34" charset="-120"/>
              </a:rPr>
              <a:t>,</a:t>
            </a:r>
            <a:r>
              <a:rPr lang="zh-TW" altLang="en-US" sz="4800" dirty="0">
                <a:ea typeface="華康儷中黑(P)" panose="020B0500000000000000" pitchFamily="34" charset="-120"/>
              </a:rPr>
              <a:t>這令他十分喜歡和佩服</a:t>
            </a:r>
            <a:r>
              <a:rPr lang="en-US" altLang="zh-TW" sz="4800" dirty="0">
                <a:ea typeface="華康儷中黑(P)" panose="020B0500000000000000" pitchFamily="34" charset="-120"/>
              </a:rPr>
              <a:t>,</a:t>
            </a:r>
            <a:r>
              <a:rPr lang="zh-TW" altLang="en-US" sz="4800" dirty="0">
                <a:ea typeface="華康儷中黑(P)" panose="020B0500000000000000" pitchFamily="34" charset="-120"/>
              </a:rPr>
              <a:t>並從中獲益甚多。</a:t>
            </a:r>
          </a:p>
          <a:p>
            <a:pPr>
              <a:spcBef>
                <a:spcPts val="0"/>
              </a:spcBef>
            </a:pPr>
            <a:r>
              <a:rPr lang="en-US" altLang="zh-TW" sz="4800" dirty="0">
                <a:ea typeface="華康儷中黑(P)" panose="020B0500000000000000" pitchFamily="34" charset="-120"/>
              </a:rPr>
              <a:t>The priest at that chapel often referenced </a:t>
            </a:r>
            <a:r>
              <a:rPr lang="en-US" altLang="zh-TW" sz="4800" dirty="0">
                <a:solidFill>
                  <a:srgbClr val="FF0000"/>
                </a:solidFill>
                <a:highlight>
                  <a:srgbClr val="FFFF00"/>
                </a:highlight>
                <a:ea typeface="華康儷中黑(P)" panose="020B0500000000000000" pitchFamily="34" charset="-120"/>
              </a:rPr>
              <a:t>Chinese culture </a:t>
            </a:r>
            <a:r>
              <a:rPr lang="en-US" altLang="zh-TW" sz="4800" dirty="0">
                <a:ea typeface="華康儷中黑(P)" panose="020B0500000000000000" pitchFamily="34" charset="-120"/>
              </a:rPr>
              <a:t>to explain the Bible, which he greatly appreciated and admired, and </a:t>
            </a:r>
            <a:r>
              <a:rPr lang="en-US" altLang="zh-TW" sz="4800" dirty="0">
                <a:solidFill>
                  <a:srgbClr val="FF0000"/>
                </a:solidFill>
                <a:ea typeface="華康儷中黑(P)" panose="020B0500000000000000" pitchFamily="34" charset="-120"/>
              </a:rPr>
              <a:t>felt benefited by it</a:t>
            </a:r>
            <a:r>
              <a:rPr lang="en-US" altLang="zh-TW" sz="4800" dirty="0">
                <a:ea typeface="華康儷中黑(P)" panose="020B0500000000000000" pitchFamily="34" charset="-120"/>
              </a:rPr>
              <a:t>.</a:t>
            </a:r>
          </a:p>
        </p:txBody>
      </p:sp>
    </p:spTree>
    <p:extLst>
      <p:ext uri="{BB962C8B-B14F-4D97-AF65-F5344CB8AC3E}">
        <p14:creationId xmlns:p14="http://schemas.microsoft.com/office/powerpoint/2010/main" val="165375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恭讀列王紀上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17:10-16</a:t>
            </a:r>
          </a:p>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那時候，厄里亞先知往匝爾法特去，來到城門時，看見一個寡婦，在那裡拾木柴。厄里亞呼喚她說：「請你用器皿，取點水來，給我喝！」她正要去取水的時候，厄里亞又叫住她說：「請你也順便給我拿點餅來！」</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那寡婦說：「我指著永生上主、你的天主起誓：</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我沒有餅，缸裡只有一把麵，罐裡還有一點油。</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596336" y="6309320"/>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741368"/>
          </a:xfrm>
        </p:spPr>
        <p:txBody>
          <a:bodyPr/>
          <a:lstStyle/>
          <a:p>
            <a:pPr>
              <a:spcBef>
                <a:spcPts val="0"/>
              </a:spcBef>
              <a:spcAft>
                <a:spcPts val="1200"/>
              </a:spcAft>
            </a:pPr>
            <a:r>
              <a:rPr lang="zh-TW" altLang="en-US" sz="4200" dirty="0">
                <a:ea typeface="華康儷中黑(P)" panose="020B0500000000000000" pitchFamily="34" charset="-120"/>
              </a:rPr>
              <a:t>他想起</a:t>
            </a:r>
            <a:r>
              <a:rPr lang="en-US" altLang="zh-TW" sz="4200" dirty="0">
                <a:ea typeface="華康儷中黑(P)" panose="020B0500000000000000" pitchFamily="34" charset="-120"/>
              </a:rPr>
              <a:t>,</a:t>
            </a:r>
            <a:r>
              <a:rPr lang="zh-TW" altLang="en-US" sz="4200" dirty="0">
                <a:ea typeface="華康儷中黑(P)" panose="020B0500000000000000" pitchFamily="34" charset="-120"/>
              </a:rPr>
              <a:t>有一次神父講道</a:t>
            </a:r>
            <a:r>
              <a:rPr lang="en-US" altLang="zh-TW" sz="4200" dirty="0">
                <a:ea typeface="華康儷中黑(P)" panose="020B0500000000000000" pitchFamily="34" charset="-120"/>
              </a:rPr>
              <a:t>,</a:t>
            </a:r>
            <a:r>
              <a:rPr lang="zh-TW" altLang="en-US" sz="4200" dirty="0">
                <a:ea typeface="華康儷中黑(P)" panose="020B0500000000000000" pitchFamily="34" charset="-120"/>
              </a:rPr>
              <a:t>引用了上述的老子名言</a:t>
            </a:r>
            <a:r>
              <a:rPr lang="en-US" altLang="zh-TW" sz="4200" dirty="0">
                <a:ea typeface="華康儷中黑(P)" panose="020B0500000000000000" pitchFamily="34" charset="-120"/>
              </a:rPr>
              <a:t>,</a:t>
            </a:r>
            <a:r>
              <a:rPr lang="zh-TW" altLang="en-US" sz="4200" dirty="0">
                <a:ea typeface="華康儷中黑(P)" panose="020B0500000000000000" pitchFamily="34" charset="-120"/>
              </a:rPr>
              <a:t>讓他深受感動之餘</a:t>
            </a:r>
            <a:r>
              <a:rPr lang="en-US" altLang="zh-TW" sz="4200" dirty="0">
                <a:ea typeface="華康儷中黑(P)" panose="020B0500000000000000" pitchFamily="34" charset="-120"/>
              </a:rPr>
              <a:t>,</a:t>
            </a:r>
            <a:r>
              <a:rPr lang="zh-TW" altLang="en-US" sz="4200" dirty="0">
                <a:ea typeface="華康儷中黑(P)" panose="020B0500000000000000" pitchFamily="34" charset="-120"/>
              </a:rPr>
              <a:t>也加了個註釋</a:t>
            </a:r>
            <a:r>
              <a:rPr lang="en-US" altLang="zh-TW" sz="4200" dirty="0">
                <a:ea typeface="華康儷中黑(P)" panose="020B0500000000000000" pitchFamily="34" charset="-120"/>
              </a:rPr>
              <a:t>, </a:t>
            </a:r>
            <a:r>
              <a:rPr lang="zh-TW" altLang="en-US" sz="4200" dirty="0">
                <a:ea typeface="華康儷中黑(P)" panose="020B0500000000000000" pitchFamily="34" charset="-120"/>
              </a:rPr>
              <a:t>「</a:t>
            </a:r>
            <a:r>
              <a:rPr lang="zh-TW" altLang="en-US" sz="4200" dirty="0">
                <a:solidFill>
                  <a:srgbClr val="FF0000"/>
                </a:solidFill>
                <a:ea typeface="華康儷中黑(P)" panose="020B0500000000000000" pitchFamily="34" charset="-120"/>
              </a:rPr>
              <a:t>施予者</a:t>
            </a:r>
            <a:r>
              <a:rPr lang="en-US" altLang="zh-TW" sz="4200" dirty="0">
                <a:solidFill>
                  <a:srgbClr val="FF0000"/>
                </a:solidFill>
                <a:ea typeface="華康儷中黑(P)" panose="020B0500000000000000" pitchFamily="34" charset="-120"/>
              </a:rPr>
              <a:t>,</a:t>
            </a:r>
            <a:r>
              <a:rPr lang="zh-TW" altLang="en-US" sz="4200" dirty="0">
                <a:solidFill>
                  <a:srgbClr val="FF0000"/>
                </a:solidFill>
                <a:ea typeface="華康儷中黑(P)" panose="020B0500000000000000" pitchFamily="34" charset="-120"/>
              </a:rPr>
              <a:t>得大益</a:t>
            </a:r>
            <a:r>
              <a:rPr lang="zh-TW" altLang="en-US" sz="4200" dirty="0">
                <a:ea typeface="華康儷中黑(P)" panose="020B0500000000000000" pitchFamily="34" charset="-120"/>
              </a:rPr>
              <a:t>」</a:t>
            </a:r>
            <a:r>
              <a:rPr lang="en-US" altLang="zh-TW" sz="4200" dirty="0">
                <a:ea typeface="華康儷中黑(P)" panose="020B0500000000000000" pitchFamily="34" charset="-120"/>
              </a:rPr>
              <a:t>:</a:t>
            </a:r>
            <a:br>
              <a:rPr lang="en-US" altLang="zh-TW" sz="4200" dirty="0">
                <a:ea typeface="華康儷中黑(P)" panose="020B0500000000000000" pitchFamily="34" charset="-120"/>
              </a:rPr>
            </a:br>
            <a:r>
              <a:rPr lang="zh-TW" altLang="en-US" sz="4200" dirty="0">
                <a:highlight>
                  <a:srgbClr val="FFFF00"/>
                </a:highlight>
                <a:ea typeface="華康儷中黑(P)" panose="020B0500000000000000" pitchFamily="34" charset="-120"/>
              </a:rPr>
              <a:t>要學會先施予</a:t>
            </a:r>
            <a:r>
              <a:rPr lang="en-US" altLang="zh-TW" sz="4200" dirty="0">
                <a:highlight>
                  <a:srgbClr val="FFFF00"/>
                </a:highlight>
                <a:ea typeface="華康儷中黑(P)" panose="020B0500000000000000" pitchFamily="34" charset="-120"/>
              </a:rPr>
              <a:t>,</a:t>
            </a:r>
            <a:r>
              <a:rPr lang="zh-TW" altLang="en-US" sz="4200" dirty="0">
                <a:highlight>
                  <a:srgbClr val="FFFF00"/>
                </a:highlight>
                <a:ea typeface="華康儷中黑(P)" panose="020B0500000000000000" pitchFamily="34" charset="-120"/>
              </a:rPr>
              <a:t>才能獲得捐贈</a:t>
            </a:r>
            <a:r>
              <a:rPr lang="en-US" altLang="zh-TW" sz="4200" dirty="0">
                <a:ea typeface="華康儷中黑(P)" panose="020B0500000000000000" pitchFamily="34" charset="-120"/>
              </a:rPr>
              <a:t>.</a:t>
            </a:r>
          </a:p>
          <a:p>
            <a:pPr>
              <a:spcBef>
                <a:spcPts val="0"/>
              </a:spcBef>
            </a:pPr>
            <a:r>
              <a:rPr lang="en-US" altLang="zh-TW" sz="4200" spc="-100" dirty="0">
                <a:ea typeface="華康儷中黑(P)" panose="020B0500000000000000" pitchFamily="34" charset="-120"/>
              </a:rPr>
              <a:t>He recalled being deeply moved by  a sermon when the priest quoted the above saying from Laozi, and he added an observation. “</a:t>
            </a:r>
            <a:r>
              <a:rPr lang="en-US" altLang="zh-TW" sz="4200" spc="-100" dirty="0">
                <a:solidFill>
                  <a:srgbClr val="FF0000"/>
                </a:solidFill>
                <a:highlight>
                  <a:srgbClr val="FFFF00"/>
                </a:highlight>
                <a:ea typeface="華康儷中黑(P)" panose="020B0500000000000000" pitchFamily="34" charset="-120"/>
              </a:rPr>
              <a:t>Givers gain</a:t>
            </a:r>
            <a:r>
              <a:rPr lang="en-US" altLang="zh-TW" sz="4200" spc="-100" dirty="0">
                <a:solidFill>
                  <a:srgbClr val="FF0000"/>
                </a:solidFill>
                <a:ea typeface="華康儷中黑(P)" panose="020B0500000000000000" pitchFamily="34" charset="-120"/>
              </a:rPr>
              <a:t>”: Be willing to give first, before you expect to gain</a:t>
            </a:r>
            <a:r>
              <a:rPr lang="en-US" altLang="zh-TW" sz="4200" spc="-100" dirty="0">
                <a:ea typeface="華康儷中黑(P)" panose="020B0500000000000000" pitchFamily="34" charset="-120"/>
              </a:rPr>
              <a:t>.</a:t>
            </a:r>
          </a:p>
        </p:txBody>
      </p:sp>
    </p:spTree>
    <p:extLst>
      <p:ext uri="{BB962C8B-B14F-4D97-AF65-F5344CB8AC3E}">
        <p14:creationId xmlns:p14="http://schemas.microsoft.com/office/powerpoint/2010/main" val="2436685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P)" panose="020B0500000000000000" pitchFamily="34" charset="-120"/>
              </a:rPr>
              <a:t>他說的神父可能是我</a:t>
            </a:r>
            <a:r>
              <a:rPr lang="en-US" altLang="zh-TW" sz="4000" dirty="0">
                <a:ea typeface="華康儷中黑(P)" panose="020B0500000000000000" pitchFamily="34" charset="-120"/>
              </a:rPr>
              <a:t>,</a:t>
            </a:r>
            <a:r>
              <a:rPr lang="zh-TW" altLang="en-US" sz="4000" dirty="0">
                <a:ea typeface="華康儷中黑(P)" panose="020B0500000000000000" pitchFamily="34" charset="-120"/>
              </a:rPr>
              <a:t>但我更希望他說的是另一位神父</a:t>
            </a:r>
            <a:r>
              <a:rPr lang="en-US" altLang="zh-TW" sz="4000" dirty="0">
                <a:ea typeface="華康儷中黑(P)" panose="020B0500000000000000" pitchFamily="34" charset="-120"/>
              </a:rPr>
              <a:t>.</a:t>
            </a:r>
            <a:r>
              <a:rPr lang="zh-TW" altLang="en-US" sz="4000" dirty="0">
                <a:solidFill>
                  <a:srgbClr val="FF0000"/>
                </a:solidFill>
                <a:ea typeface="華康儷中黑(P)" panose="020B0500000000000000" pitchFamily="34" charset="-120"/>
              </a:rPr>
              <a:t>如果中國神父都能借用中國文化去解釋聖經</a:t>
            </a:r>
            <a:r>
              <a:rPr lang="en-US" altLang="zh-TW" sz="4000" dirty="0">
                <a:solidFill>
                  <a:srgbClr val="FF0000"/>
                </a:solidFill>
                <a:ea typeface="華康儷中黑(P)" panose="020B0500000000000000" pitchFamily="34" charset="-120"/>
              </a:rPr>
              <a:t>,</a:t>
            </a:r>
          </a:p>
          <a:p>
            <a:pPr>
              <a:spcBef>
                <a:spcPts val="0"/>
              </a:spcBef>
            </a:pPr>
            <a:r>
              <a:rPr lang="zh-TW" altLang="en-US" sz="4000" dirty="0">
                <a:highlight>
                  <a:srgbClr val="FFFF00"/>
                </a:highlight>
                <a:ea typeface="華康儷中黑(P)" panose="020B0500000000000000" pitchFamily="34" charset="-120"/>
              </a:rPr>
              <a:t>中梵建交應該很快會出現</a:t>
            </a:r>
            <a:r>
              <a:rPr lang="en-US" altLang="zh-TW" sz="4000" dirty="0">
                <a:highlight>
                  <a:srgbClr val="FFFF00"/>
                </a:highlight>
                <a:ea typeface="華康儷中黑(P)" panose="020B0500000000000000" pitchFamily="34" charset="-120"/>
              </a:rPr>
              <a:t>.</a:t>
            </a:r>
            <a:r>
              <a:rPr lang="zh-TW" altLang="en-US" sz="4000" dirty="0">
                <a:highlight>
                  <a:srgbClr val="FFFF00"/>
                </a:highlight>
                <a:ea typeface="華康儷中黑(P)" panose="020B0500000000000000" pitchFamily="34" charset="-120"/>
              </a:rPr>
              <a:t> </a:t>
            </a:r>
            <a:endParaRPr lang="en-US" altLang="zh-TW" sz="4000" dirty="0">
              <a:highlight>
                <a:srgbClr val="FFFF00"/>
              </a:highlight>
              <a:ea typeface="華康儷中黑(P)" panose="020B0500000000000000" pitchFamily="34" charset="-120"/>
            </a:endParaRPr>
          </a:p>
          <a:p>
            <a:pPr>
              <a:lnSpc>
                <a:spcPts val="4300"/>
              </a:lnSpc>
              <a:spcBef>
                <a:spcPts val="0"/>
              </a:spcBef>
            </a:pPr>
            <a:r>
              <a:rPr lang="en-US" altLang="zh-TW" sz="4000" spc="-100" dirty="0">
                <a:ea typeface="華康儷中黑(P)" panose="020B0500000000000000" pitchFamily="34" charset="-120"/>
              </a:rPr>
              <a:t>The priest he referred  to might  be me, </a:t>
            </a:r>
            <a:r>
              <a:rPr lang="en-US" altLang="zh-TW" sz="4000" spc="-100" dirty="0">
                <a:solidFill>
                  <a:srgbClr val="FF0000"/>
                </a:solidFill>
                <a:ea typeface="華康儷中黑(P)" panose="020B0500000000000000" pitchFamily="34" charset="-120"/>
              </a:rPr>
              <a:t>but I hoped he was talking about another.</a:t>
            </a:r>
            <a:r>
              <a:rPr lang="en-US" altLang="zh-TW" sz="4000" spc="-100" dirty="0">
                <a:ea typeface="華康儷中黑(P)" panose="020B0500000000000000" pitchFamily="34" charset="-120"/>
              </a:rPr>
              <a:t> If more Chinese priests can apply our Chinese culture to explain the Bible, improvement in diplomatic relations between China and the Vatican </a:t>
            </a:r>
          </a:p>
          <a:p>
            <a:pPr>
              <a:lnSpc>
                <a:spcPts val="4300"/>
              </a:lnSpc>
              <a:spcBef>
                <a:spcPts val="0"/>
              </a:spcBef>
            </a:pPr>
            <a:r>
              <a:rPr lang="en-US" altLang="zh-TW" sz="4000" spc="-100" dirty="0">
                <a:ea typeface="華康儷中黑(P)" panose="020B0500000000000000" pitchFamily="34" charset="-120"/>
              </a:rPr>
              <a:t>should be </a:t>
            </a:r>
            <a:r>
              <a:rPr lang="en-US" altLang="zh-TW" sz="4000" spc="-100" dirty="0">
                <a:solidFill>
                  <a:srgbClr val="FF0000"/>
                </a:solidFill>
                <a:ea typeface="華康儷中黑(P)" panose="020B0500000000000000" pitchFamily="34" charset="-120"/>
              </a:rPr>
              <a:t>just a matter of time</a:t>
            </a:r>
            <a:r>
              <a:rPr lang="en-US" altLang="zh-TW" sz="4000" spc="-100" dirty="0">
                <a:ea typeface="華康儷中黑(P)" panose="020B0500000000000000" pitchFamily="34" charset="-120"/>
              </a:rPr>
              <a:t>. </a:t>
            </a:r>
          </a:p>
        </p:txBody>
      </p:sp>
    </p:spTree>
    <p:extLst>
      <p:ext uri="{BB962C8B-B14F-4D97-AF65-F5344CB8AC3E}">
        <p14:creationId xmlns:p14="http://schemas.microsoft.com/office/powerpoint/2010/main" val="1005186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P)" panose="020B0500000000000000" pitchFamily="34" charset="-120"/>
              </a:rPr>
              <a:t>據傳中梵已決定把臨時協議</a:t>
            </a:r>
            <a:r>
              <a:rPr lang="zh-TW" altLang="en-US" sz="4000" dirty="0">
                <a:solidFill>
                  <a:srgbClr val="FF0000"/>
                </a:solidFill>
                <a:highlight>
                  <a:srgbClr val="FFFF00"/>
                </a:highlight>
                <a:ea typeface="華康儷中黑(P)" panose="020B0500000000000000" pitchFamily="34" charset="-120"/>
              </a:rPr>
              <a:t>延長四年</a:t>
            </a:r>
            <a:r>
              <a:rPr lang="en-US" altLang="zh-TW" sz="4000" dirty="0">
                <a:ea typeface="華康儷中黑(P)" panose="020B0500000000000000" pitchFamily="34" charset="-120"/>
              </a:rPr>
              <a:t>,</a:t>
            </a:r>
          </a:p>
          <a:p>
            <a:pPr>
              <a:spcBef>
                <a:spcPts val="0"/>
              </a:spcBef>
              <a:spcAft>
                <a:spcPts val="1200"/>
              </a:spcAft>
            </a:pPr>
            <a:r>
              <a:rPr lang="zh-TW" altLang="en-US" sz="4000" dirty="0">
                <a:solidFill>
                  <a:srgbClr val="FF0000"/>
                </a:solidFill>
                <a:ea typeface="華康儷中黑(P)" panose="020B0500000000000000" pitchFamily="34" charset="-120"/>
              </a:rPr>
              <a:t>這是一件大好事</a:t>
            </a:r>
            <a:r>
              <a:rPr lang="en-US" altLang="zh-TW" sz="4000" dirty="0">
                <a:ea typeface="華康儷中黑(P)" panose="020B0500000000000000" pitchFamily="34" charset="-120"/>
              </a:rPr>
              <a:t>.</a:t>
            </a:r>
          </a:p>
          <a:p>
            <a:pPr>
              <a:spcBef>
                <a:spcPts val="0"/>
              </a:spcBef>
            </a:pPr>
            <a:r>
              <a:rPr lang="en-US" altLang="zh-TW" sz="4000" spc="-150" dirty="0">
                <a:ea typeface="華康儷中黑(P)" panose="020B0500000000000000" pitchFamily="34" charset="-120"/>
              </a:rPr>
              <a:t>Mutual understanding is already visible. The Provisional Agreement on appointment of bishops was first signed</a:t>
            </a:r>
          </a:p>
          <a:p>
            <a:pPr>
              <a:spcBef>
                <a:spcPts val="0"/>
              </a:spcBef>
            </a:pPr>
            <a:r>
              <a:rPr lang="en-US" altLang="zh-TW" sz="4000" spc="-150" dirty="0">
                <a:solidFill>
                  <a:srgbClr val="FF0000"/>
                </a:solidFill>
                <a:ea typeface="華康儷中黑(P)" panose="020B0500000000000000" pitchFamily="34" charset="-120"/>
              </a:rPr>
              <a:t>for two years </a:t>
            </a:r>
            <a:r>
              <a:rPr lang="en-US" altLang="zh-TW" sz="4000" spc="-150" dirty="0">
                <a:ea typeface="華康儷中黑(P)" panose="020B0500000000000000" pitchFamily="34" charset="-120"/>
              </a:rPr>
              <a:t>on September 22, 2018. The next renewal was </a:t>
            </a:r>
            <a:r>
              <a:rPr lang="en-US" altLang="zh-TW" sz="4000" spc="-150" dirty="0">
                <a:solidFill>
                  <a:srgbClr val="FF0000"/>
                </a:solidFill>
                <a:ea typeface="華康儷中黑(P)" panose="020B0500000000000000" pitchFamily="34" charset="-120"/>
              </a:rPr>
              <a:t>for two years </a:t>
            </a:r>
          </a:p>
          <a:p>
            <a:pPr>
              <a:spcBef>
                <a:spcPts val="0"/>
              </a:spcBef>
            </a:pPr>
            <a:r>
              <a:rPr lang="en-US" altLang="zh-TW" sz="4000" spc="-150" dirty="0">
                <a:ea typeface="華康儷中黑(P)" panose="020B0500000000000000" pitchFamily="34" charset="-120"/>
              </a:rPr>
              <a:t>to October 22, 2022. The</a:t>
            </a:r>
          </a:p>
          <a:p>
            <a:pPr>
              <a:spcBef>
                <a:spcPts val="0"/>
              </a:spcBef>
            </a:pPr>
            <a:r>
              <a:rPr lang="en-US" altLang="zh-TW" sz="4000" spc="-150" dirty="0">
                <a:ea typeface="華康儷中黑(P)" panose="020B0500000000000000" pitchFamily="34" charset="-120"/>
              </a:rPr>
              <a:t>current renewal is signed </a:t>
            </a:r>
            <a:r>
              <a:rPr lang="en-US" altLang="zh-TW" sz="4000" spc="-150" dirty="0">
                <a:solidFill>
                  <a:srgbClr val="FF0000"/>
                </a:solidFill>
                <a:ea typeface="華康儷中黑(P)" panose="020B0500000000000000" pitchFamily="34" charset="-120"/>
              </a:rPr>
              <a:t>for four years</a:t>
            </a:r>
            <a:r>
              <a:rPr lang="en-US" altLang="zh-TW" sz="4000" spc="-150" dirty="0">
                <a:ea typeface="華康儷中黑(P)" panose="020B0500000000000000" pitchFamily="34" charset="-120"/>
              </a:rPr>
              <a:t>!</a:t>
            </a:r>
          </a:p>
          <a:p>
            <a:pPr>
              <a:spcBef>
                <a:spcPts val="0"/>
              </a:spcBef>
            </a:pPr>
            <a:r>
              <a:rPr lang="en-US" altLang="zh-TW" sz="4000" spc="-150" dirty="0">
                <a:highlight>
                  <a:srgbClr val="FFFF00"/>
                </a:highlight>
                <a:ea typeface="華康儷中黑(P)" panose="020B0500000000000000" pitchFamily="34" charset="-120"/>
              </a:rPr>
              <a:t>It is a real good tidings !</a:t>
            </a:r>
          </a:p>
        </p:txBody>
      </p:sp>
    </p:spTree>
    <p:extLst>
      <p:ext uri="{BB962C8B-B14F-4D97-AF65-F5344CB8AC3E}">
        <p14:creationId xmlns:p14="http://schemas.microsoft.com/office/powerpoint/2010/main" val="390246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000" dirty="0">
                <a:solidFill>
                  <a:srgbClr val="FF0000"/>
                </a:solidFill>
                <a:ea typeface="華康儷中黑(P)" panose="020B0500000000000000" pitchFamily="34" charset="-120"/>
              </a:rPr>
              <a:t>仗義每多屠狗輩</a:t>
            </a:r>
            <a:r>
              <a:rPr lang="en-US" altLang="zh-TW" sz="2800" dirty="0">
                <a:ea typeface="華康儷中黑(P)" panose="020B0500000000000000" pitchFamily="34" charset="-120"/>
              </a:rPr>
              <a:t>(</a:t>
            </a:r>
            <a:r>
              <a:rPr lang="zh-TW" altLang="en-US" sz="2800" dirty="0">
                <a:ea typeface="華康儷中黑(P)" panose="020B0500000000000000" pitchFamily="34" charset="-120"/>
              </a:rPr>
              <a:t>明</a:t>
            </a:r>
            <a:r>
              <a:rPr lang="en-US" altLang="zh-TW" sz="2800" dirty="0">
                <a:ea typeface="華康儷中黑(P)" panose="020B0500000000000000" pitchFamily="34" charset="-120"/>
              </a:rPr>
              <a:t>.</a:t>
            </a:r>
            <a:r>
              <a:rPr lang="zh-TW" altLang="en-US" sz="2800" dirty="0">
                <a:ea typeface="華康儷中黑(P)" panose="020B0500000000000000" pitchFamily="34" charset="-120"/>
              </a:rPr>
              <a:t>曹學佺</a:t>
            </a:r>
            <a:r>
              <a:rPr lang="en-US" altLang="zh-TW" sz="2800" dirty="0">
                <a:ea typeface="華康儷中黑(P)" panose="020B0500000000000000" pitchFamily="34" charset="-120"/>
              </a:rPr>
              <a:t>)</a:t>
            </a:r>
            <a:r>
              <a:rPr lang="en-US" altLang="zh-TW" sz="4000" dirty="0">
                <a:ea typeface="華康儷中黑(P)" panose="020B0500000000000000" pitchFamily="34" charset="-120"/>
              </a:rPr>
              <a:t>;</a:t>
            </a:r>
            <a:r>
              <a:rPr lang="zh-TW" altLang="en-US" sz="4000" dirty="0">
                <a:ea typeface="華康儷中黑(P)" panose="020B0500000000000000" pitchFamily="34" charset="-120"/>
              </a:rPr>
              <a:t>他們雖從事低端工作</a:t>
            </a:r>
            <a:r>
              <a:rPr lang="en-US" altLang="zh-TW" sz="4000" dirty="0">
                <a:ea typeface="華康儷中黑(P)" panose="020B0500000000000000" pitchFamily="34" charset="-120"/>
              </a:rPr>
              <a:t>,</a:t>
            </a:r>
            <a:r>
              <a:rPr lang="zh-TW" altLang="en-US" sz="4000" dirty="0">
                <a:ea typeface="華康儷中黑(P)" panose="020B0500000000000000" pitchFamily="34" charset="-120"/>
              </a:rPr>
              <a:t>卻講義氣</a:t>
            </a:r>
            <a:r>
              <a:rPr lang="en-US" altLang="zh-TW" sz="4000" dirty="0">
                <a:ea typeface="華康儷中黑(P)" panose="020B0500000000000000" pitchFamily="34" charset="-120"/>
              </a:rPr>
              <a:t>;</a:t>
            </a:r>
            <a:r>
              <a:rPr lang="zh-TW" altLang="en-US" sz="4000" dirty="0">
                <a:ea typeface="華康儷中黑(P)" panose="020B0500000000000000" pitchFamily="34" charset="-120"/>
              </a:rPr>
              <a:t>他們甚至不怕九七</a:t>
            </a:r>
            <a:r>
              <a:rPr lang="en-US" altLang="zh-TW" sz="4000" dirty="0">
                <a:ea typeface="華康儷中黑(P)" panose="020B0500000000000000" pitchFamily="34" charset="-120"/>
              </a:rPr>
              <a:t>,</a:t>
            </a:r>
          </a:p>
          <a:p>
            <a:pPr>
              <a:spcBef>
                <a:spcPts val="0"/>
              </a:spcBef>
              <a:spcAft>
                <a:spcPts val="1200"/>
              </a:spcAft>
            </a:pPr>
            <a:r>
              <a:rPr lang="zh-TW" altLang="en-US" sz="4000" dirty="0">
                <a:ea typeface="華康儷中黑(P)" panose="020B0500000000000000" pitchFamily="34" charset="-120"/>
              </a:rPr>
              <a:t>只因他們已</a:t>
            </a:r>
            <a:r>
              <a:rPr lang="zh-TW" altLang="en-US" sz="4000" dirty="0">
                <a:solidFill>
                  <a:srgbClr val="FF0000"/>
                </a:solidFill>
                <a:ea typeface="華康儷中黑(P)" panose="020B0500000000000000" pitchFamily="34" charset="-120"/>
              </a:rPr>
              <a:t>沒有什麼可損失</a:t>
            </a:r>
            <a:r>
              <a:rPr lang="en-US" altLang="zh-TW" sz="4000" dirty="0">
                <a:ea typeface="華康儷中黑(P)" panose="020B0500000000000000" pitchFamily="34" charset="-120"/>
              </a:rPr>
              <a:t>.</a:t>
            </a:r>
          </a:p>
          <a:p>
            <a:pPr>
              <a:spcBef>
                <a:spcPts val="0"/>
              </a:spcBef>
            </a:pPr>
            <a:r>
              <a:rPr lang="en-US" altLang="zh-TW" sz="4000" dirty="0">
                <a:ea typeface="華康儷中黑(P)" panose="020B0500000000000000" pitchFamily="34" charset="-120"/>
              </a:rPr>
              <a:t>“Those who are righteous are often butchers of dogs” suggests that while they may engage in lowly work, they are </a:t>
            </a:r>
            <a:r>
              <a:rPr lang="en-US" altLang="zh-TW" sz="4000" dirty="0" err="1">
                <a:ea typeface="華康儷中黑(P)" panose="020B0500000000000000" pitchFamily="34" charset="-120"/>
              </a:rPr>
              <a:t>honourable</a:t>
            </a:r>
            <a:r>
              <a:rPr lang="en-US" altLang="zh-TW" sz="4000" dirty="0">
                <a:ea typeface="華康儷中黑(P)" panose="020B0500000000000000" pitchFamily="34" charset="-120"/>
              </a:rPr>
              <a:t> people; they are even unafraid of the consequences of 1997 because </a:t>
            </a:r>
            <a:r>
              <a:rPr lang="en-US" altLang="zh-TW" sz="4000" dirty="0">
                <a:solidFill>
                  <a:srgbClr val="FF0000"/>
                </a:solidFill>
                <a:ea typeface="華康儷中黑(P)" panose="020B0500000000000000" pitchFamily="34" charset="-120"/>
              </a:rPr>
              <a:t>they have little left to lose</a:t>
            </a:r>
            <a:r>
              <a:rPr lang="en-US" altLang="zh-TW" sz="4000" dirty="0">
                <a:ea typeface="華康儷中黑(P)" panose="020B0500000000000000" pitchFamily="34" charset="-120"/>
              </a:rPr>
              <a:t>.</a:t>
            </a:r>
          </a:p>
        </p:txBody>
      </p:sp>
    </p:spTree>
    <p:extLst>
      <p:ext uri="{BB962C8B-B14F-4D97-AF65-F5344CB8AC3E}">
        <p14:creationId xmlns:p14="http://schemas.microsoft.com/office/powerpoint/2010/main" val="2810819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3800" dirty="0">
                <a:ea typeface="華康儷中黑(P)" panose="020B0500000000000000" pitchFamily="34" charset="-120"/>
              </a:rPr>
              <a:t>至論本求編簡上</a:t>
            </a:r>
            <a:r>
              <a:rPr lang="en-US" altLang="zh-TW" sz="3800" dirty="0">
                <a:ea typeface="華康儷中黑(P)" panose="020B0500000000000000" pitchFamily="34" charset="-120"/>
              </a:rPr>
              <a:t>,</a:t>
            </a:r>
            <a:r>
              <a:rPr lang="zh-TW" altLang="en-US" sz="3800" dirty="0">
                <a:solidFill>
                  <a:srgbClr val="FF0000"/>
                </a:solidFill>
                <a:ea typeface="華康儷中黑(P)" panose="020B0500000000000000" pitchFamily="34" charset="-120"/>
              </a:rPr>
              <a:t>忠言乃在里閭間</a:t>
            </a:r>
            <a:r>
              <a:rPr lang="en-US" altLang="zh-TW" sz="2800" dirty="0">
                <a:ea typeface="華康儷中黑(P)" panose="020B0500000000000000" pitchFamily="34" charset="-120"/>
              </a:rPr>
              <a:t>(</a:t>
            </a:r>
            <a:r>
              <a:rPr lang="zh-TW" altLang="en-US" sz="2800" dirty="0">
                <a:ea typeface="華康儷中黑(P)" panose="020B0500000000000000" pitchFamily="34" charset="-120"/>
              </a:rPr>
              <a:t>陸游</a:t>
            </a:r>
            <a:r>
              <a:rPr lang="en-US" altLang="zh-TW" sz="2800" dirty="0">
                <a:ea typeface="華康儷中黑(P)" panose="020B0500000000000000" pitchFamily="34" charset="-120"/>
              </a:rPr>
              <a:t>)</a:t>
            </a:r>
            <a:r>
              <a:rPr lang="en-US" altLang="zh-TW" sz="3800" dirty="0">
                <a:ea typeface="華康儷中黑(P)" panose="020B0500000000000000" pitchFamily="34" charset="-120"/>
              </a:rPr>
              <a:t>:</a:t>
            </a:r>
          </a:p>
          <a:p>
            <a:pPr>
              <a:spcBef>
                <a:spcPts val="0"/>
              </a:spcBef>
            </a:pPr>
            <a:r>
              <a:rPr lang="zh-TW" altLang="en-US" sz="3800" dirty="0">
                <a:ea typeface="華康儷中黑(P)" panose="020B0500000000000000" pitchFamily="34" charset="-120"/>
              </a:rPr>
              <a:t>高言偉論或可從書本上找到</a:t>
            </a:r>
            <a:r>
              <a:rPr lang="en-US" altLang="zh-TW" sz="3800" dirty="0">
                <a:ea typeface="華康儷中黑(P)" panose="020B0500000000000000" pitchFamily="34" charset="-120"/>
              </a:rPr>
              <a:t>,</a:t>
            </a:r>
            <a:r>
              <a:rPr lang="zh-TW" altLang="en-US" sz="3800" dirty="0">
                <a:ea typeface="華康儷中黑(P)" panose="020B0500000000000000" pitchFamily="34" charset="-120"/>
              </a:rPr>
              <a:t>但至理忠言</a:t>
            </a:r>
            <a:r>
              <a:rPr lang="en-US" altLang="zh-TW" sz="3800" dirty="0">
                <a:ea typeface="華康儷中黑(P)" panose="020B0500000000000000" pitchFamily="34" charset="-120"/>
              </a:rPr>
              <a:t>,</a:t>
            </a:r>
          </a:p>
          <a:p>
            <a:pPr>
              <a:spcBef>
                <a:spcPts val="0"/>
              </a:spcBef>
              <a:spcAft>
                <a:spcPts val="1200"/>
              </a:spcAft>
            </a:pPr>
            <a:r>
              <a:rPr lang="zh-TW" altLang="en-US" sz="3800" dirty="0">
                <a:ea typeface="華康儷中黑(P)" panose="020B0500000000000000" pitchFamily="34" charset="-120"/>
              </a:rPr>
              <a:t>却可能流行於平凡老百姓之間</a:t>
            </a:r>
            <a:r>
              <a:rPr lang="en-US" altLang="zh-TW" sz="3800" dirty="0">
                <a:ea typeface="華康儷中黑(P)" panose="020B0500000000000000" pitchFamily="34" charset="-120"/>
              </a:rPr>
              <a:t>.</a:t>
            </a:r>
          </a:p>
          <a:p>
            <a:pPr>
              <a:spcBef>
                <a:spcPts val="0"/>
              </a:spcBef>
            </a:pPr>
            <a:r>
              <a:rPr lang="en-US" altLang="zh-TW" sz="3800" dirty="0">
                <a:ea typeface="華康儷中黑(P)" panose="020B0500000000000000" pitchFamily="34" charset="-120"/>
              </a:rPr>
              <a:t>“In discussing the essence of the matter, you may find the answer in great books, but concrete advice lies within the community.” </a:t>
            </a:r>
            <a:r>
              <a:rPr lang="en-US" altLang="zh-TW" sz="2800" dirty="0">
                <a:ea typeface="華康儷中黑(P)" panose="020B0500000000000000" pitchFamily="34" charset="-120"/>
              </a:rPr>
              <a:t>(Lu You)</a:t>
            </a:r>
            <a:r>
              <a:rPr lang="en-US" altLang="zh-TW" sz="3800" dirty="0">
                <a:ea typeface="華康儷中黑(P)" panose="020B0500000000000000" pitchFamily="34" charset="-120"/>
              </a:rPr>
              <a:t>: While lofty words and grand theories may be found in books, </a:t>
            </a:r>
            <a:r>
              <a:rPr lang="en-US" altLang="zh-TW" sz="3800" dirty="0">
                <a:solidFill>
                  <a:srgbClr val="FF0000"/>
                </a:solidFill>
                <a:ea typeface="華康儷中黑(P)" panose="020B0500000000000000" pitchFamily="34" charset="-120"/>
              </a:rPr>
              <a:t>profound and sincere advice often circulates among ordinary people</a:t>
            </a:r>
            <a:r>
              <a:rPr lang="en-US" altLang="zh-TW" sz="3600" dirty="0">
                <a:solidFill>
                  <a:srgbClr val="FF0000"/>
                </a:solidFill>
                <a:ea typeface="華康儷中黑(P)" panose="020B0500000000000000" pitchFamily="34" charset="-120"/>
              </a:rPr>
              <a:t>.</a:t>
            </a:r>
          </a:p>
          <a:p>
            <a:pPr>
              <a:spcBef>
                <a:spcPts val="0"/>
              </a:spcBef>
            </a:pPr>
            <a:endParaRPr lang="zh-TW" altLang="en-US" sz="3600" dirty="0">
              <a:ea typeface="華康儷中黑(P)" panose="020B0500000000000000" pitchFamily="34" charset="-120"/>
            </a:endParaRPr>
          </a:p>
        </p:txBody>
      </p:sp>
    </p:spTree>
    <p:extLst>
      <p:ext uri="{BB962C8B-B14F-4D97-AF65-F5344CB8AC3E}">
        <p14:creationId xmlns:p14="http://schemas.microsoft.com/office/powerpoint/2010/main" val="1314232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D097909-2B95-4E25-B00E-466CBFEF9C4B}"/>
              </a:ext>
            </a:extLst>
          </p:cNvPr>
          <p:cNvSpPr>
            <a:spLocks noGrp="1"/>
          </p:cNvSpPr>
          <p:nvPr>
            <p:ph type="subTitle" idx="1"/>
          </p:nvPr>
        </p:nvSpPr>
        <p:spPr>
          <a:xfrm>
            <a:off x="0" y="116632"/>
            <a:ext cx="9144000" cy="6624736"/>
          </a:xfrm>
        </p:spPr>
        <p:txBody>
          <a:bodyPr/>
          <a:lstStyle/>
          <a:p>
            <a:pPr>
              <a:spcBef>
                <a:spcPts val="0"/>
              </a:spcBef>
            </a:pPr>
            <a:r>
              <a:rPr lang="zh-TW" altLang="en-US" sz="4200" dirty="0">
                <a:solidFill>
                  <a:srgbClr val="FF0000"/>
                </a:solidFill>
                <a:ea typeface="華康儷中黑(P)" panose="020B0500000000000000" pitchFamily="34" charset="-120"/>
              </a:rPr>
              <a:t>耶穌時代本無神學</a:t>
            </a:r>
            <a:r>
              <a:rPr lang="zh-TW" altLang="en-US" sz="4200" dirty="0">
                <a:highlight>
                  <a:srgbClr val="FFFF00"/>
                </a:highlight>
                <a:ea typeface="華康儷中黑(P)" panose="020B0500000000000000" pitchFamily="34" charset="-120"/>
              </a:rPr>
              <a:t>或其它什麼「學」</a:t>
            </a:r>
            <a:r>
              <a:rPr lang="en-US" altLang="zh-TW" sz="4200" dirty="0">
                <a:ea typeface="華康儷中黑(P)" panose="020B0500000000000000" pitchFamily="34" charset="-120"/>
              </a:rPr>
              <a:t>;</a:t>
            </a:r>
            <a:r>
              <a:rPr lang="zh-TW" altLang="en-US" sz="4200" dirty="0">
                <a:ea typeface="華康儷中黑(P)" panose="020B0500000000000000" pitchFamily="34" charset="-120"/>
              </a:rPr>
              <a:t>按照全部山中聖訓的字面去生活</a:t>
            </a:r>
            <a:r>
              <a:rPr lang="en-US" altLang="zh-TW" sz="4200" dirty="0">
                <a:ea typeface="華康儷中黑(P)" panose="020B0500000000000000" pitchFamily="34" charset="-120"/>
              </a:rPr>
              <a:t>,</a:t>
            </a:r>
          </a:p>
          <a:p>
            <a:pPr>
              <a:spcBef>
                <a:spcPts val="0"/>
              </a:spcBef>
              <a:spcAft>
                <a:spcPts val="600"/>
              </a:spcAft>
            </a:pPr>
            <a:r>
              <a:rPr lang="zh-TW" altLang="en-US" sz="4200" dirty="0">
                <a:ea typeface="華康儷中黑(P)" panose="020B0500000000000000" pitchFamily="34" charset="-120"/>
              </a:rPr>
              <a:t>也許就是老百姓最堅實的信仰</a:t>
            </a:r>
            <a:r>
              <a:rPr lang="en-US" altLang="zh-TW" sz="4200" dirty="0">
                <a:ea typeface="華康儷中黑(P)" panose="020B0500000000000000" pitchFamily="34" charset="-120"/>
              </a:rPr>
              <a:t>.</a:t>
            </a:r>
          </a:p>
          <a:p>
            <a:pPr>
              <a:lnSpc>
                <a:spcPts val="4500"/>
              </a:lnSpc>
              <a:spcBef>
                <a:spcPts val="0"/>
              </a:spcBef>
            </a:pPr>
            <a:r>
              <a:rPr lang="en-US" altLang="zh-TW" sz="4400" dirty="0">
                <a:ea typeface="華康儷中黑(P)" panose="020B0500000000000000" pitchFamily="34" charset="-120"/>
              </a:rPr>
              <a:t>In Jesus' time there was </a:t>
            </a:r>
          </a:p>
          <a:p>
            <a:pPr>
              <a:lnSpc>
                <a:spcPts val="4500"/>
              </a:lnSpc>
              <a:spcBef>
                <a:spcPts val="0"/>
              </a:spcBef>
            </a:pPr>
            <a:r>
              <a:rPr lang="en-US" altLang="zh-TW" sz="4400" dirty="0">
                <a:solidFill>
                  <a:srgbClr val="FF0000"/>
                </a:solidFill>
                <a:ea typeface="華康儷中黑(P)" panose="020B0500000000000000" pitchFamily="34" charset="-120"/>
              </a:rPr>
              <a:t>no theology</a:t>
            </a:r>
            <a:r>
              <a:rPr lang="en-US" altLang="zh-TW" sz="4400" dirty="0">
                <a:ea typeface="華康儷中黑(P)" panose="020B0500000000000000" pitchFamily="34" charset="-120"/>
              </a:rPr>
              <a:t> nor any other form of “study”; living according to the “literal” teachings of the </a:t>
            </a:r>
            <a:r>
              <a:rPr lang="en-US" altLang="zh-TW" sz="4400" dirty="0">
                <a:solidFill>
                  <a:srgbClr val="FF0000"/>
                </a:solidFill>
                <a:highlight>
                  <a:srgbClr val="FFFF00"/>
                </a:highlight>
                <a:ea typeface="華康儷中黑(P)" panose="020B0500000000000000" pitchFamily="34" charset="-120"/>
              </a:rPr>
              <a:t>Sermon on the Mount </a:t>
            </a:r>
            <a:r>
              <a:rPr lang="en-US" altLang="zh-TW" sz="4400" dirty="0">
                <a:ea typeface="華康儷中黑(P)" panose="020B0500000000000000" pitchFamily="34" charset="-120"/>
              </a:rPr>
              <a:t>might  have provided the most solid guide to faith </a:t>
            </a:r>
          </a:p>
          <a:p>
            <a:pPr algn="l">
              <a:lnSpc>
                <a:spcPts val="4500"/>
              </a:lnSpc>
              <a:spcBef>
                <a:spcPts val="0"/>
              </a:spcBef>
            </a:pPr>
            <a:r>
              <a:rPr lang="en-US" altLang="zh-TW" sz="4400" dirty="0">
                <a:solidFill>
                  <a:srgbClr val="FF0000"/>
                </a:solidFill>
                <a:ea typeface="華康儷中黑(P)" panose="020B0500000000000000" pitchFamily="34" charset="-120"/>
              </a:rPr>
              <a:t>       for the common people</a:t>
            </a:r>
            <a:r>
              <a:rPr lang="en-US" altLang="zh-TW" sz="4400" dirty="0">
                <a:ea typeface="華康儷中黑(P)" panose="020B0500000000000000" pitchFamily="34" charset="-120"/>
              </a:rPr>
              <a:t>.</a:t>
            </a:r>
          </a:p>
        </p:txBody>
      </p:sp>
    </p:spTree>
    <p:extLst>
      <p:ext uri="{BB962C8B-B14F-4D97-AF65-F5344CB8AC3E}">
        <p14:creationId xmlns:p14="http://schemas.microsoft.com/office/powerpoint/2010/main" val="1370035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FAFDDBF-DC54-4552-AB9E-1EF70A654EB8}"/>
              </a:ext>
            </a:extLst>
          </p:cNvPr>
          <p:cNvSpPr>
            <a:spLocks noGrp="1"/>
          </p:cNvSpPr>
          <p:nvPr>
            <p:ph type="subTitle" idx="1"/>
          </p:nvPr>
        </p:nvSpPr>
        <p:spPr>
          <a:xfrm>
            <a:off x="0" y="260648"/>
            <a:ext cx="9144000" cy="6398259"/>
          </a:xfrm>
          <a:solidFill>
            <a:srgbClr val="660066"/>
          </a:solidFill>
        </p:spPr>
        <p:txBody>
          <a:bodyPr/>
          <a:lstStyle/>
          <a:p>
            <a:r>
              <a:rPr lang="zh-TW" altLang="en-US" sz="4000" dirty="0">
                <a:solidFill>
                  <a:schemeClr val="bg1"/>
                </a:solidFill>
                <a:latin typeface="華康儷中黑(P)" panose="020B0500000000000000" pitchFamily="34" charset="-120"/>
                <a:ea typeface="華康儷中黑(P)" panose="020B0500000000000000" pitchFamily="34" charset="-120"/>
              </a:rPr>
              <a:t>仗義屠狗輩</a:t>
            </a:r>
            <a:r>
              <a:rPr lang="en-US" altLang="zh-TW" sz="4000" dirty="0">
                <a:solidFill>
                  <a:schemeClr val="bg1"/>
                </a:solidFill>
                <a:latin typeface="華康儷中黑(P)" panose="020B0500000000000000" pitchFamily="34" charset="-120"/>
                <a:ea typeface="華康儷中黑(P)" panose="020B0500000000000000" pitchFamily="34" charset="-120"/>
              </a:rPr>
              <a:t>;</a:t>
            </a:r>
            <a:r>
              <a:rPr lang="zh-TW" altLang="en-US" sz="4000" dirty="0">
                <a:solidFill>
                  <a:schemeClr val="bg1"/>
                </a:solidFill>
                <a:latin typeface="華康儷中黑(P)" panose="020B0500000000000000" pitchFamily="34" charset="-120"/>
                <a:ea typeface="華康儷中黑(P)" panose="020B0500000000000000" pitchFamily="34" charset="-120"/>
              </a:rPr>
              <a:t>忠言老百姓</a:t>
            </a:r>
            <a:r>
              <a:rPr lang="en-US" altLang="zh-TW" sz="4000" dirty="0">
                <a:solidFill>
                  <a:schemeClr val="bg1"/>
                </a:solidFill>
                <a:latin typeface="華康儷中黑(P)" panose="020B0500000000000000" pitchFamily="34" charset="-120"/>
                <a:ea typeface="華康儷中黑(P)" panose="020B0500000000000000" pitchFamily="34" charset="-120"/>
              </a:rPr>
              <a:t>;</a:t>
            </a:r>
            <a:r>
              <a:rPr lang="zh-TW" altLang="en-US" sz="4000" dirty="0">
                <a:solidFill>
                  <a:schemeClr val="bg1"/>
                </a:solidFill>
                <a:latin typeface="華康儷中黑(P)" panose="020B0500000000000000" pitchFamily="34" charset="-120"/>
                <a:ea typeface="華康儷中黑(P)" panose="020B0500000000000000" pitchFamily="34" charset="-120"/>
              </a:rPr>
              <a:t>偉大窮寡婦</a:t>
            </a:r>
            <a:r>
              <a:rPr lang="en-US" altLang="zh-TW" sz="4000" dirty="0">
                <a:solidFill>
                  <a:schemeClr val="bg1"/>
                </a:solidFill>
                <a:latin typeface="華康儷中黑(P)" panose="020B0500000000000000" pitchFamily="34" charset="-120"/>
                <a:ea typeface="華康儷中黑(P)" panose="020B0500000000000000" pitchFamily="34" charset="-120"/>
              </a:rPr>
              <a:t>:</a:t>
            </a:r>
          </a:p>
          <a:p>
            <a:r>
              <a:rPr lang="zh-TW" altLang="en-US" sz="4000" spc="600" dirty="0">
                <a:solidFill>
                  <a:srgbClr val="00FF00"/>
                </a:solidFill>
                <a:latin typeface="華康儷中黑(P)" panose="020B0500000000000000" pitchFamily="34" charset="-120"/>
                <a:ea typeface="華康儷中黑(P)" panose="020B0500000000000000" pitchFamily="34" charset="-120"/>
              </a:rPr>
              <a:t>群眾力量大</a:t>
            </a:r>
            <a:endParaRPr lang="en-US" altLang="zh-TW" sz="4000" spc="600" dirty="0">
              <a:solidFill>
                <a:srgbClr val="00FF00"/>
              </a:solidFill>
              <a:latin typeface="華康儷中黑(P)" panose="020B0500000000000000" pitchFamily="34" charset="-120"/>
              <a:ea typeface="華康儷中黑(P)" panose="020B0500000000000000" pitchFamily="34" charset="-120"/>
            </a:endParaRPr>
          </a:p>
          <a:p>
            <a:pPr>
              <a:spcAft>
                <a:spcPts val="1200"/>
              </a:spcAft>
            </a:pPr>
            <a:r>
              <a:rPr lang="zh-TW" altLang="en-US" sz="4000" spc="300" dirty="0">
                <a:solidFill>
                  <a:srgbClr val="FF0000"/>
                </a:solidFill>
                <a:highlight>
                  <a:srgbClr val="FFFF00"/>
                </a:highlight>
                <a:latin typeface="華康儷中黑(P)" panose="020B0500000000000000" pitchFamily="34" charset="-120"/>
                <a:ea typeface="華康儷中黑(P)" panose="020B0500000000000000" pitchFamily="34" charset="-120"/>
              </a:rPr>
              <a:t>悵寥廓</a:t>
            </a:r>
            <a:r>
              <a:rPr lang="en-US" altLang="zh-TW" sz="4000" spc="300" dirty="0">
                <a:solidFill>
                  <a:srgbClr val="FF0000"/>
                </a:solidFill>
                <a:highlight>
                  <a:srgbClr val="FFFF00"/>
                </a:highlight>
                <a:latin typeface="華康儷中黑(P)" panose="020B0500000000000000" pitchFamily="34" charset="-120"/>
                <a:ea typeface="華康儷中黑(P)" panose="020B0500000000000000" pitchFamily="34" charset="-120"/>
              </a:rPr>
              <a:t>,</a:t>
            </a:r>
            <a:r>
              <a:rPr lang="zh-TW" altLang="en-US" sz="4000" spc="300" dirty="0">
                <a:solidFill>
                  <a:srgbClr val="FF0000"/>
                </a:solidFill>
                <a:highlight>
                  <a:srgbClr val="FFFF00"/>
                </a:highlight>
                <a:latin typeface="華康儷中黑(P)" panose="020B0500000000000000" pitchFamily="34" charset="-120"/>
                <a:ea typeface="華康儷中黑(P)" panose="020B0500000000000000" pitchFamily="34" charset="-120"/>
              </a:rPr>
              <a:t>問蒼茫大地</a:t>
            </a:r>
            <a:r>
              <a:rPr lang="en-US" altLang="zh-TW" sz="4000" spc="300" dirty="0">
                <a:solidFill>
                  <a:srgbClr val="FF0000"/>
                </a:solidFill>
                <a:highlight>
                  <a:srgbClr val="FFFF00"/>
                </a:highlight>
                <a:latin typeface="華康儷中黑(P)" panose="020B0500000000000000" pitchFamily="34" charset="-120"/>
                <a:ea typeface="華康儷中黑(P)" panose="020B0500000000000000" pitchFamily="34" charset="-120"/>
              </a:rPr>
              <a:t>,</a:t>
            </a:r>
            <a:r>
              <a:rPr lang="zh-TW" altLang="en-US" sz="4000" spc="300" dirty="0">
                <a:solidFill>
                  <a:srgbClr val="FF0000"/>
                </a:solidFill>
                <a:highlight>
                  <a:srgbClr val="FFFF00"/>
                </a:highlight>
                <a:latin typeface="華康儷中黑(P)" panose="020B0500000000000000" pitchFamily="34" charset="-120"/>
                <a:ea typeface="華康儷中黑(P)" panose="020B0500000000000000" pitchFamily="34" charset="-120"/>
              </a:rPr>
              <a:t>誰主沉浮</a:t>
            </a:r>
            <a:r>
              <a:rPr lang="en-US" altLang="zh-TW" sz="4000" spc="300" dirty="0">
                <a:solidFill>
                  <a:srgbClr val="FF0000"/>
                </a:solidFill>
                <a:highlight>
                  <a:srgbClr val="FFFF00"/>
                </a:highlight>
                <a:latin typeface="華康儷中黑(P)" panose="020B0500000000000000" pitchFamily="34" charset="-120"/>
                <a:ea typeface="華康儷中黑(P)" panose="020B0500000000000000" pitchFamily="34" charset="-120"/>
              </a:rPr>
              <a:t>?</a:t>
            </a:r>
          </a:p>
          <a:p>
            <a:r>
              <a:rPr lang="zh-TW" altLang="en-US" sz="4000" spc="300" dirty="0">
                <a:solidFill>
                  <a:srgbClr val="FFFF00"/>
                </a:solidFill>
                <a:latin typeface="華康儷中黑(P)" panose="020B0500000000000000" pitchFamily="34" charset="-120"/>
                <a:ea typeface="華康儷中黑(P)" panose="020B0500000000000000" pitchFamily="34" charset="-120"/>
              </a:rPr>
              <a:t>群眾</a:t>
            </a:r>
            <a:r>
              <a:rPr lang="zh-TW" altLang="en-US" sz="4000" spc="300" dirty="0">
                <a:solidFill>
                  <a:schemeClr val="bg1"/>
                </a:solidFill>
                <a:latin typeface="華康儷中黑(P)" panose="020B0500000000000000" pitchFamily="34" charset="-120"/>
                <a:ea typeface="華康儷中黑(P)" panose="020B0500000000000000" pitchFamily="34" charset="-120"/>
              </a:rPr>
              <a:t>教育</a:t>
            </a:r>
            <a:r>
              <a:rPr lang="en-US" altLang="zh-TW" sz="4000" spc="300" dirty="0">
                <a:solidFill>
                  <a:schemeClr val="bg1"/>
                </a:solidFill>
                <a:latin typeface="華康儷中黑(P)" panose="020B0500000000000000" pitchFamily="34" charset="-120"/>
                <a:ea typeface="華康儷中黑(P)" panose="020B0500000000000000" pitchFamily="34" charset="-120"/>
              </a:rPr>
              <a:t>:</a:t>
            </a:r>
            <a:r>
              <a:rPr lang="zh-TW" altLang="en-US" sz="4000" spc="300" dirty="0">
                <a:solidFill>
                  <a:schemeClr val="bg1"/>
                </a:solidFill>
                <a:latin typeface="華康儷中黑(P)" panose="020B0500000000000000" pitchFamily="34" charset="-120"/>
                <a:ea typeface="華康儷中黑(P)" panose="020B0500000000000000" pitchFamily="34" charset="-120"/>
              </a:rPr>
              <a:t>彌撒內容</a:t>
            </a:r>
            <a:r>
              <a:rPr lang="en-US" altLang="zh-TW" sz="4000" spc="300" dirty="0">
                <a:solidFill>
                  <a:schemeClr val="bg1"/>
                </a:solidFill>
                <a:latin typeface="華康儷中黑(P)" panose="020B0500000000000000" pitchFamily="34" charset="-120"/>
                <a:ea typeface="華康儷中黑(P)" panose="020B0500000000000000" pitchFamily="34" charset="-120"/>
              </a:rPr>
              <a:t>,</a:t>
            </a:r>
            <a:r>
              <a:rPr lang="zh-TW" altLang="en-US" sz="4000" spc="300" dirty="0">
                <a:solidFill>
                  <a:schemeClr val="bg1"/>
                </a:solidFill>
                <a:latin typeface="華康儷中黑(P)" panose="020B0500000000000000" pitchFamily="34" charset="-120"/>
                <a:ea typeface="華康儷中黑(P)" panose="020B0500000000000000" pitchFamily="34" charset="-120"/>
              </a:rPr>
              <a:t>信生結合</a:t>
            </a:r>
            <a:endParaRPr lang="en-US" altLang="zh-TW" sz="4000" spc="300" dirty="0">
              <a:solidFill>
                <a:schemeClr val="bg1"/>
              </a:solidFill>
              <a:latin typeface="華康儷中黑(P)" panose="020B0500000000000000" pitchFamily="34" charset="-120"/>
              <a:ea typeface="華康儷中黑(P)" panose="020B0500000000000000" pitchFamily="34" charset="-120"/>
            </a:endParaRPr>
          </a:p>
          <a:p>
            <a:r>
              <a:rPr lang="zh-TW" altLang="en-US" sz="4000" spc="300" dirty="0">
                <a:solidFill>
                  <a:srgbClr val="FFFF00"/>
                </a:solidFill>
                <a:latin typeface="華康儷中黑(P)" panose="020B0500000000000000" pitchFamily="34" charset="-120"/>
                <a:ea typeface="華康儷中黑(P)" panose="020B0500000000000000" pitchFamily="34" charset="-120"/>
              </a:rPr>
              <a:t>家庭</a:t>
            </a:r>
            <a:r>
              <a:rPr lang="zh-TW" altLang="en-US" sz="4000" spc="300" dirty="0">
                <a:solidFill>
                  <a:schemeClr val="bg1"/>
                </a:solidFill>
                <a:latin typeface="華康儷中黑(P)" panose="020B0500000000000000" pitchFamily="34" charset="-120"/>
                <a:ea typeface="華康儷中黑(P)" panose="020B0500000000000000" pitchFamily="34" charset="-120"/>
              </a:rPr>
              <a:t>教育</a:t>
            </a:r>
            <a:r>
              <a:rPr lang="en-US" altLang="zh-TW" sz="4000" spc="300" dirty="0">
                <a:solidFill>
                  <a:schemeClr val="bg1"/>
                </a:solidFill>
                <a:latin typeface="華康儷中黑(P)" panose="020B0500000000000000" pitchFamily="34" charset="-120"/>
                <a:ea typeface="華康儷中黑(P)" panose="020B0500000000000000" pitchFamily="34" charset="-120"/>
              </a:rPr>
              <a:t>:</a:t>
            </a:r>
            <a:r>
              <a:rPr lang="zh-TW" altLang="en-US" sz="4000" spc="300" dirty="0">
                <a:solidFill>
                  <a:schemeClr val="bg1"/>
                </a:solidFill>
                <a:latin typeface="華康儷中黑(P)" panose="020B0500000000000000" pitchFamily="34" charset="-120"/>
                <a:ea typeface="華康儷中黑(P)" panose="020B0500000000000000" pitchFamily="34" charset="-120"/>
              </a:rPr>
              <a:t>父母本身的言教身教</a:t>
            </a:r>
            <a:endParaRPr lang="en-US" altLang="zh-TW" sz="4000" spc="300" dirty="0">
              <a:solidFill>
                <a:schemeClr val="bg1"/>
              </a:solidFill>
              <a:latin typeface="華康儷中黑(P)" panose="020B0500000000000000" pitchFamily="34" charset="-120"/>
              <a:ea typeface="華康儷中黑(P)" panose="020B0500000000000000" pitchFamily="34" charset="-120"/>
            </a:endParaRPr>
          </a:p>
          <a:p>
            <a:pPr>
              <a:spcAft>
                <a:spcPts val="1200"/>
              </a:spcAft>
            </a:pPr>
            <a:r>
              <a:rPr lang="zh-TW" altLang="en-US" sz="4000" spc="300" dirty="0">
                <a:solidFill>
                  <a:srgbClr val="FFFF00"/>
                </a:solidFill>
                <a:latin typeface="華康儷中黑(P)" panose="020B0500000000000000" pitchFamily="34" charset="-120"/>
                <a:ea typeface="華康儷中黑(P)" panose="020B0500000000000000" pitchFamily="34" charset="-120"/>
              </a:rPr>
              <a:t>學校</a:t>
            </a:r>
            <a:r>
              <a:rPr lang="zh-TW" altLang="en-US" sz="4000" spc="300" dirty="0">
                <a:solidFill>
                  <a:schemeClr val="bg1"/>
                </a:solidFill>
                <a:latin typeface="華康儷中黑(P)" panose="020B0500000000000000" pitchFamily="34" charset="-120"/>
                <a:ea typeface="華康儷中黑(P)" panose="020B0500000000000000" pitchFamily="34" charset="-120"/>
              </a:rPr>
              <a:t>教育</a:t>
            </a:r>
            <a:r>
              <a:rPr lang="en-US" altLang="zh-TW" sz="4000" spc="300" dirty="0">
                <a:solidFill>
                  <a:schemeClr val="bg1"/>
                </a:solidFill>
                <a:latin typeface="華康儷中黑(P)" panose="020B0500000000000000" pitchFamily="34" charset="-120"/>
                <a:ea typeface="華康儷中黑(P)" panose="020B0500000000000000" pitchFamily="34" charset="-120"/>
              </a:rPr>
              <a:t>:</a:t>
            </a:r>
            <a:r>
              <a:rPr lang="zh-TW" altLang="en-US" sz="4000" spc="300" dirty="0">
                <a:solidFill>
                  <a:schemeClr val="bg1"/>
                </a:solidFill>
                <a:latin typeface="華康儷中黑(P)" panose="020B0500000000000000" pitchFamily="34" charset="-120"/>
                <a:ea typeface="華康儷中黑(P)" panose="020B0500000000000000" pitchFamily="34" charset="-120"/>
              </a:rPr>
              <a:t>教師在工作中成聖</a:t>
            </a:r>
            <a:endParaRPr lang="en-US" altLang="zh-TW" sz="4000" spc="300" dirty="0">
              <a:solidFill>
                <a:schemeClr val="bg1"/>
              </a:solidFill>
              <a:latin typeface="華康儷中黑(P)" panose="020B0500000000000000" pitchFamily="34" charset="-120"/>
              <a:ea typeface="華康儷中黑(P)" panose="020B0500000000000000" pitchFamily="34" charset="-120"/>
            </a:endParaRPr>
          </a:p>
          <a:p>
            <a:r>
              <a:rPr lang="zh-TW" altLang="en-US" dirty="0">
                <a:solidFill>
                  <a:schemeClr val="bg1"/>
                </a:solidFill>
                <a:ea typeface="華康正顏楷體W7(P)" panose="03000700000000000000" pitchFamily="66" charset="-120"/>
              </a:rPr>
              <a:t>偉大的群眾</a:t>
            </a:r>
            <a:r>
              <a:rPr lang="en-US" altLang="zh-TW" dirty="0">
                <a:solidFill>
                  <a:schemeClr val="bg1"/>
                </a:solidFill>
                <a:ea typeface="華康正顏楷體W7(P)" panose="03000700000000000000" pitchFamily="66" charset="-120"/>
              </a:rPr>
              <a:t>/</a:t>
            </a:r>
            <a:r>
              <a:rPr lang="zh-TW" altLang="en-US" dirty="0">
                <a:solidFill>
                  <a:srgbClr val="FFFF00"/>
                </a:solidFill>
                <a:ea typeface="華康正顏楷體W7(P)" panose="03000700000000000000" pitchFamily="66" charset="-120"/>
              </a:rPr>
              <a:t>不平凡</a:t>
            </a:r>
            <a:r>
              <a:rPr lang="en-US" altLang="zh-TW" dirty="0">
                <a:solidFill>
                  <a:schemeClr val="bg1"/>
                </a:solidFill>
                <a:ea typeface="華康正顏楷體W7(P)" panose="03000700000000000000" pitchFamily="66" charset="-120"/>
              </a:rPr>
              <a:t>: </a:t>
            </a:r>
            <a:r>
              <a:rPr lang="zh-TW" altLang="en-US" dirty="0">
                <a:solidFill>
                  <a:schemeClr val="bg1"/>
                </a:solidFill>
                <a:ea typeface="華康正顏楷體W7(P)" panose="03000700000000000000" pitchFamily="66" charset="-120"/>
              </a:rPr>
              <a:t>精英</a:t>
            </a:r>
            <a:r>
              <a:rPr lang="en-US" altLang="zh-TW" dirty="0">
                <a:solidFill>
                  <a:schemeClr val="bg1"/>
                </a:solidFill>
                <a:ea typeface="華康正顏楷體W7(P)" panose="03000700000000000000" pitchFamily="66" charset="-120"/>
              </a:rPr>
              <a:t>/</a:t>
            </a:r>
            <a:r>
              <a:rPr lang="zh-TW" altLang="en-US" dirty="0">
                <a:solidFill>
                  <a:schemeClr val="bg1"/>
                </a:solidFill>
                <a:ea typeface="華康正顏楷體W7(P)" panose="03000700000000000000" pitchFamily="66" charset="-120"/>
              </a:rPr>
              <a:t>群眾</a:t>
            </a:r>
            <a:r>
              <a:rPr lang="en-US" altLang="zh-TW" dirty="0">
                <a:solidFill>
                  <a:schemeClr val="bg1"/>
                </a:solidFill>
                <a:ea typeface="華康正顏楷體W7(P)" panose="03000700000000000000" pitchFamily="66" charset="-120"/>
              </a:rPr>
              <a:t>;</a:t>
            </a:r>
            <a:r>
              <a:rPr lang="zh-TW" altLang="en-US" dirty="0">
                <a:solidFill>
                  <a:schemeClr val="bg1"/>
                </a:solidFill>
                <a:ea typeface="華康正顏楷體W7(P)" panose="03000700000000000000" pitchFamily="66" charset="-120"/>
              </a:rPr>
              <a:t>英國兩中學</a:t>
            </a:r>
            <a:r>
              <a:rPr lang="en-US" altLang="zh-TW" sz="2400" dirty="0">
                <a:solidFill>
                  <a:schemeClr val="bg1"/>
                </a:solidFill>
                <a:ea typeface="華康正顏楷體W7(P)" panose="03000700000000000000" pitchFamily="66" charset="-120"/>
              </a:rPr>
              <a:t>(Eton)</a:t>
            </a:r>
            <a:endParaRPr lang="zh-TW" altLang="en-US" sz="2400" dirty="0">
              <a:solidFill>
                <a:schemeClr val="bg1"/>
              </a:solidFill>
              <a:ea typeface="華康正顏楷體W7(P)" panose="03000700000000000000" pitchFamily="66" charset="-120"/>
            </a:endParaRPr>
          </a:p>
        </p:txBody>
      </p:sp>
      <p:sp>
        <p:nvSpPr>
          <p:cNvPr id="4" name="文字方塊 3">
            <a:extLst>
              <a:ext uri="{FF2B5EF4-FFF2-40B4-BE49-F238E27FC236}">
                <a16:creationId xmlns:a16="http://schemas.microsoft.com/office/drawing/2014/main" id="{DFF6B750-E749-46D8-AE39-49F07CFC8D73}"/>
              </a:ext>
            </a:extLst>
          </p:cNvPr>
          <p:cNvSpPr txBox="1"/>
          <p:nvPr/>
        </p:nvSpPr>
        <p:spPr>
          <a:xfrm>
            <a:off x="2987824" y="5733256"/>
            <a:ext cx="3888432" cy="523220"/>
          </a:xfrm>
          <a:prstGeom prst="rect">
            <a:avLst/>
          </a:prstGeom>
          <a:noFill/>
          <a:ln w="38100">
            <a:solidFill>
              <a:srgbClr val="00FF00"/>
            </a:solidFill>
          </a:ln>
        </p:spPr>
        <p:txBody>
          <a:bodyPr wrap="square" rtlCol="0">
            <a:spAutoFit/>
          </a:bodyPr>
          <a:lstStyle/>
          <a:p>
            <a:pPr marL="0" marR="0" lvl="0" indent="0" algn="ctr" defTabSz="914400" rtl="0" eaLnBrk="0" fontAlgn="base" latinLnBrk="0" hangingPunct="0">
              <a:lnSpc>
                <a:spcPct val="100000"/>
              </a:lnSpc>
              <a:spcBef>
                <a:spcPts val="600"/>
              </a:spcBef>
              <a:spcAft>
                <a:spcPts val="0"/>
              </a:spcAft>
              <a:buClrTx/>
              <a:buSzTx/>
              <a:buFontTx/>
              <a:buNone/>
              <a:tabLst/>
              <a:defRPr/>
            </a:pPr>
            <a:r>
              <a:rPr kumimoji="1" lang="zh-TW" altLang="en-US" sz="2000" b="0" i="0" u="none" strike="noStrike" kern="1200" cap="none" spc="0" normalizeH="0" baseline="0" noProof="0" dirty="0">
                <a:ln>
                  <a:noFill/>
                </a:ln>
                <a:solidFill>
                  <a:srgbClr val="FFFF00"/>
                </a:solidFill>
                <a:effectLst/>
                <a:uLnTx/>
                <a:uFillTx/>
                <a:latin typeface="Calibri" panose="020F0502020204030204" pitchFamily="34" charset="0"/>
                <a:ea typeface="華康儷中黑" panose="020B0509000000000000" pitchFamily="49" charset="-120"/>
                <a:cs typeface="Calibri" panose="020F0502020204030204" pitchFamily="34" charset="0"/>
              </a:rPr>
              <a:t>為福傳</a:t>
            </a:r>
            <a:r>
              <a:rPr kumimoji="1" lang="en-US" altLang="zh-TW" sz="2000" b="0" i="0" u="none" strike="noStrike" kern="1200" cap="none" spc="0" normalizeH="0" baseline="0" noProof="0" dirty="0">
                <a:ln>
                  <a:noFill/>
                </a:ln>
                <a:solidFill>
                  <a:srgbClr val="FFFF00"/>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FFFF00"/>
                </a:solidFill>
                <a:effectLst/>
                <a:uLnTx/>
                <a:uFillTx/>
                <a:latin typeface="Calibri" panose="020F0502020204030204" pitchFamily="34" charset="0"/>
                <a:ea typeface="華康儷中黑" panose="020B0509000000000000" pitchFamily="49" charset="-120"/>
                <a:cs typeface="Calibri" panose="020F0502020204030204" pitchFamily="34" charset="0"/>
              </a:rPr>
              <a:t>請上網點讚</a:t>
            </a:r>
            <a:r>
              <a:rPr kumimoji="1" lang="en-US" altLang="zh-TW" sz="2000" b="0" i="0" u="none" strike="noStrike" kern="1200" cap="none" spc="0" normalizeH="0" baseline="0" noProof="0" dirty="0">
                <a:ln>
                  <a:noFill/>
                </a:ln>
                <a:solidFill>
                  <a:srgbClr val="FFFF00"/>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FFFF00"/>
                </a:solidFill>
                <a:effectLst/>
                <a:uLnTx/>
                <a:uFillTx/>
                <a:latin typeface="Calibri" panose="020F0502020204030204" pitchFamily="34" charset="0"/>
                <a:ea typeface="華康儷中黑" panose="020B0509000000000000" pitchFamily="49" charset="-120"/>
                <a:cs typeface="Calibri" panose="020F0502020204030204" pitchFamily="34" charset="0"/>
              </a:rPr>
              <a:t>留言</a:t>
            </a:r>
            <a:r>
              <a:rPr kumimoji="1" lang="en-US" altLang="zh-TW" sz="2000" b="0" i="0" u="none" strike="noStrike" kern="1200" cap="none" spc="0" normalizeH="0" baseline="0" noProof="0" dirty="0">
                <a:ln>
                  <a:noFill/>
                </a:ln>
                <a:solidFill>
                  <a:srgbClr val="00FF00"/>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800" b="0" i="0" u="none" strike="noStrike" kern="1200" cap="none" spc="0" normalizeH="0" baseline="0" noProof="0" dirty="0">
                <a:ln>
                  <a:noFill/>
                </a:ln>
                <a:solidFill>
                  <a:schemeClr val="bg1"/>
                </a:solidFill>
                <a:effectLst/>
                <a:uLnTx/>
                <a:uFillTx/>
                <a:latin typeface="Calibri" panose="020F0502020204030204" pitchFamily="34" charset="0"/>
                <a:ea typeface="華康儷中黑" panose="020B0509000000000000" pitchFamily="49" charset="-120"/>
                <a:cs typeface="Calibri" panose="020F0502020204030204" pitchFamily="34" charset="0"/>
              </a:rPr>
              <a:t>轉發</a:t>
            </a:r>
            <a:endParaRPr kumimoji="1" lang="en-US" altLang="zh-HK" sz="2800" b="0" i="0" u="none" strike="noStrike" kern="1200" cap="none" spc="0" normalizeH="0" baseline="0" noProof="0" dirty="0">
              <a:ln>
                <a:noFill/>
              </a:ln>
              <a:solidFill>
                <a:schemeClr val="bg1"/>
              </a:solidFill>
              <a:effectLst/>
              <a:uLnTx/>
              <a:uFillTx/>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3008311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spcAft>
                <a:spcPts val="1200"/>
              </a:spcAft>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eaLnBrk="1" hangingPunct="1">
              <a:lnSpc>
                <a:spcPts val="7000"/>
              </a:lnSpc>
              <a:spcBef>
                <a:spcPts val="1200"/>
              </a:spcBef>
              <a:buFontTx/>
              <a:buNone/>
              <a:defRPr/>
            </a:pPr>
            <a:r>
              <a:rPr lang="zh-TW" altLang="en-US" sz="7200" spc="600" dirty="0">
                <a:solidFill>
                  <a:srgbClr val="FFFF00"/>
                </a:solidFill>
                <a:latin typeface="華康儷中黑" panose="020B0509000000000000" pitchFamily="49" charset="-120"/>
                <a:ea typeface="華康儷中黑" panose="020B0509000000000000" pitchFamily="49" charset="-120"/>
              </a:rPr>
              <a:t>  天主愛你</a:t>
            </a:r>
            <a:r>
              <a:rPr lang="zh-TW" altLang="en-US" sz="1600" spc="600" dirty="0">
                <a:solidFill>
                  <a:srgbClr val="FFFF00"/>
                </a:solidFill>
                <a:latin typeface="華康儷中黑" panose="020B0509000000000000" pitchFamily="49" charset="-120"/>
                <a:ea typeface="華康儷中黑" panose="020B0509000000000000" pitchFamily="49" charset="-120"/>
              </a:rPr>
              <a:t> </a:t>
            </a:r>
            <a:r>
              <a:rPr lang="zh-TW" altLang="en-US" sz="7200" spc="600" dirty="0">
                <a:solidFill>
                  <a:srgbClr val="FFFF00"/>
                </a:solidFill>
                <a:latin typeface="華康儷中黑" panose="020B0509000000000000" pitchFamily="49" charset="-120"/>
                <a:ea typeface="華康儷中黑" panose="020B0509000000000000" pitchFamily="49" charset="-120"/>
              </a:rPr>
              <a:t>主佑</a:t>
            </a:r>
          </a:p>
        </p:txBody>
      </p:sp>
      <p:sp>
        <p:nvSpPr>
          <p:cNvPr id="2" name="笑臉 1">
            <a:extLst>
              <a:ext uri="{FF2B5EF4-FFF2-40B4-BE49-F238E27FC236}">
                <a16:creationId xmlns:a16="http://schemas.microsoft.com/office/drawing/2014/main" id="{F249C68A-B20C-49E4-90A6-44F44F31730B}"/>
              </a:ext>
            </a:extLst>
          </p:cNvPr>
          <p:cNvSpPr/>
          <p:nvPr/>
        </p:nvSpPr>
        <p:spPr>
          <a:xfrm>
            <a:off x="7402016" y="4919396"/>
            <a:ext cx="770384" cy="770384"/>
          </a:xfrm>
          <a:prstGeom prst="smileyFace">
            <a:avLst/>
          </a:prstGeom>
          <a:solidFill>
            <a:srgbClr val="7030A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22684"/>
            <a:ext cx="9108504" cy="6330652"/>
          </a:xfrm>
        </p:spPr>
        <p:txBody>
          <a:bodyPr/>
          <a:lstStyle/>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你看，我正要拾兩根木柴，回去為我和我的兒子，做點東西，吃了等死。」</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厄里亞對她說：「你不用害怕，</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儘管照你所說的去做；只是，先為我做一個小餅，拿來給我！然後，再為你和你的兒子做，因為</a:t>
            </a:r>
            <a:r>
              <a:rPr lang="zh-TW" altLang="en-US" sz="4000" dirty="0">
                <a:solidFill>
                  <a:srgbClr val="FFFF00"/>
                </a:solidFill>
                <a:latin typeface="華康儷中黑" panose="020B0509000000000000" pitchFamily="49" charset="-120"/>
                <a:ea typeface="華康儷中黑" panose="020B0509000000000000" pitchFamily="49" charset="-120"/>
              </a:rPr>
              <a:t>上主、以色列的天主這樣說：直到上主使雨落在這地上的那一天，缸裡的麵，決不會用完；罐裡的油，也決不會缺少。</a:t>
            </a:r>
            <a:r>
              <a:rPr lang="zh-TW" altLang="en-US" sz="4000" dirty="0">
                <a:solidFill>
                  <a:schemeClr val="bg1"/>
                </a:solidFill>
                <a:latin typeface="華康儷中黑" panose="020B0509000000000000" pitchFamily="49" charset="-120"/>
                <a:ea typeface="華康儷中黑"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776616" y="6269250"/>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副標題 2">
            <a:extLst>
              <a:ext uri="{FF2B5EF4-FFF2-40B4-BE49-F238E27FC236}">
                <a16:creationId xmlns:a16="http://schemas.microsoft.com/office/drawing/2014/main" id="{9A5B3A11-65EB-4660-B893-D46946D7C8A6}"/>
              </a:ext>
            </a:extLst>
          </p:cNvPr>
          <p:cNvSpPr>
            <a:spLocks noGrp="1"/>
          </p:cNvSpPr>
          <p:nvPr>
            <p:ph type="subTitle" idx="1"/>
          </p:nvPr>
        </p:nvSpPr>
        <p:spPr>
          <a:xfrm>
            <a:off x="0" y="188640"/>
            <a:ext cx="9144000" cy="6336704"/>
          </a:xfrm>
          <a:solidFill>
            <a:schemeClr val="tx1"/>
          </a:solidFill>
        </p:spPr>
        <p:txBody>
          <a:bodyPr/>
          <a:lstStyle/>
          <a:p>
            <a:pPr algn="just" eaLnBrk="1">
              <a:spcBef>
                <a:spcPts val="600"/>
              </a:spcBef>
              <a:spcAft>
                <a:spcPts val="0"/>
              </a:spcAft>
            </a:pPr>
            <a:r>
              <a:rPr lang="zh-TW" altLang="en-US" sz="4000" dirty="0">
                <a:solidFill>
                  <a:schemeClr val="bg1"/>
                </a:solidFill>
                <a:latin typeface="華康儷中黑" panose="020B0509000000000000" pitchFamily="49" charset="-120"/>
                <a:ea typeface="華康儷中黑" panose="020B0509000000000000" pitchFamily="49" charset="-120"/>
              </a:rPr>
              <a:t>那個寡婦就照厄里亞的話去做了；</a:t>
            </a:r>
            <a:r>
              <a:rPr lang="zh-TW" altLang="en-US" sz="4000" dirty="0">
                <a:solidFill>
                  <a:schemeClr val="bg1"/>
                </a:solidFill>
                <a:latin typeface="華康儷中黑" panose="020B0509000000000000" pitchFamily="49" charset="-120"/>
                <a:ea typeface="華康儷中黑" panose="020B0509000000000000" pitchFamily="49" charset="-120"/>
                <a:cs typeface="華康黑體-GB5" panose="020B0509000000000000" pitchFamily="49" charset="-120"/>
              </a:rPr>
              <a:t>她和厄里亞及她的孩子，吃了許多日子；缸裡的麵，果然沒有用完，罐裡的油，也沒有減少，正如上主藉厄里亞所說的。</a:t>
            </a:r>
            <a:r>
              <a:rPr lang="en-US" altLang="zh-TW" sz="3600" dirty="0">
                <a:solidFill>
                  <a:schemeClr val="bg1"/>
                </a:solidFill>
                <a:latin typeface="華康儷中黑" panose="020B0509000000000000" pitchFamily="49" charset="-120"/>
                <a:ea typeface="華康儷中黑" panose="020B0509000000000000" pitchFamily="49" charset="-120"/>
                <a:cs typeface="華康黑體-GB5"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黑體-GB5" panose="020B0509000000000000" pitchFamily="49" charset="-120"/>
              </a:rPr>
              <a:t>上主的話。 </a:t>
            </a:r>
            <a:endParaRPr lang="en-US" altLang="zh-TW" sz="3600" dirty="0">
              <a:solidFill>
                <a:schemeClr val="bg1"/>
              </a:solidFill>
              <a:latin typeface="華康儷中黑" panose="020B0509000000000000" pitchFamily="49" charset="-120"/>
              <a:ea typeface="華康儷中黑" panose="020B0509000000000000" pitchFamily="49" charset="-120"/>
              <a:cs typeface="華康黑體-GB5" panose="020B0509000000000000" pitchFamily="49" charset="-120"/>
            </a:endParaRPr>
          </a:p>
          <a:p>
            <a:pPr algn="l">
              <a:spcBef>
                <a:spcPts val="1200"/>
              </a:spcBef>
              <a:spcAft>
                <a:spcPts val="0"/>
              </a:spcAft>
            </a:pPr>
            <a:r>
              <a:rPr lang="zh-TW" altLang="en-US" sz="3600" dirty="0">
                <a:solidFill>
                  <a:srgbClr val="00FF00"/>
                </a:solidFill>
                <a:latin typeface="華康儷中黑" panose="020B0509000000000000" pitchFamily="49" charset="-120"/>
                <a:ea typeface="華康儷中黑" panose="020B0509000000000000" pitchFamily="49" charset="-120"/>
                <a:cs typeface="華康黑體-GB5"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黑體-GB5"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黑體-GB5" panose="020B0509000000000000" pitchFamily="49" charset="-120"/>
              </a:rPr>
              <a:t>感謝天主</a:t>
            </a:r>
          </a:p>
          <a:p>
            <a:pPr algn="l">
              <a:spcBef>
                <a:spcPts val="1200"/>
              </a:spcBef>
              <a:spcAft>
                <a:spcPts val="0"/>
              </a:spcAft>
            </a:pPr>
            <a:endParaRPr lang="en-US" altLang="zh-TW" sz="3600" dirty="0">
              <a:solidFill>
                <a:schemeClr val="bg1"/>
              </a:solidFill>
              <a:latin typeface="華康儷中黑" panose="020B0509000000000000" pitchFamily="49" charset="-120"/>
              <a:ea typeface="華康儷中黑" panose="020B0509000000000000" pitchFamily="49" charset="-120"/>
              <a:cs typeface="華康黑體-GB5" panose="020B0509000000000000" pitchFamily="49" charset="-120"/>
            </a:endParaRPr>
          </a:p>
        </p:txBody>
      </p:sp>
      <p:sp>
        <p:nvSpPr>
          <p:cNvPr id="2" name="文字方塊 1">
            <a:extLst>
              <a:ext uri="{FF2B5EF4-FFF2-40B4-BE49-F238E27FC236}">
                <a16:creationId xmlns:a16="http://schemas.microsoft.com/office/drawing/2014/main" id="{D986457E-112D-0C61-24D8-42C7DAA69465}"/>
              </a:ext>
            </a:extLst>
          </p:cNvPr>
          <p:cNvSpPr txBox="1"/>
          <p:nvPr/>
        </p:nvSpPr>
        <p:spPr>
          <a:xfrm>
            <a:off x="7920632" y="6269250"/>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恭讀致希伯來人書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9:24-28</a:t>
            </a:r>
          </a:p>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基督並非進入了一座人手所造，為實體模型的聖殿，而是進入了上天本境，今後出現在天主面前，為我們轉求。</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基督無須再三奉獻自己，好像大司祭每年應帶著不是自己的血，進入聖殿一樣，否則，從創世以來，他就必須多次受苦受難了。</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可是，現在，基督在今世的末期，</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269250"/>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只出現了一次，以自己作犧牲，除滅了罪過。</a:t>
            </a:r>
            <a:r>
              <a:rPr lang="zh-TW" altLang="en-US" sz="4000" dirty="0">
                <a:solidFill>
                  <a:schemeClr val="bg1"/>
                </a:solidFill>
                <a:latin typeface="華康儷中黑" panose="020B0509000000000000" pitchFamily="49" charset="-120"/>
                <a:ea typeface="華康儷中黑" panose="020B0509000000000000" pitchFamily="49" charset="-120"/>
              </a:rPr>
              <a:t>就如規定，人只死一次，以後就是審判；同樣，</a:t>
            </a:r>
            <a:r>
              <a:rPr lang="zh-TW" altLang="en-US" sz="4000" dirty="0">
                <a:solidFill>
                  <a:srgbClr val="FFFF00"/>
                </a:solidFill>
                <a:latin typeface="華康儷中黑" panose="020B0509000000000000" pitchFamily="49" charset="-120"/>
                <a:ea typeface="華康儷中黑" panose="020B0509000000000000" pitchFamily="49" charset="-120"/>
              </a:rPr>
              <a:t>基督也只一次奉獻了自己，為除免大眾的罪過；將來他要再次顯現，是與罪過無關，而是要向那些期待他的人，施行救恩。</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72008"/>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恭讀聖馬爾谷福音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12:41-44</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那時候，耶穌面對銀庫坐著，看眾人怎樣向銀庫裡投錢。有許多富有的人，投了很多。那時，來了一個窮寡婦，投了兩個小錢，即一文銅錢的四分之一。</a:t>
            </a:r>
          </a:p>
          <a:p>
            <a:pPr marL="0" indent="0" algn="just" eaLnBrk="1">
              <a:spcBef>
                <a:spcPts val="60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耶穌便叫他的門徒過來，對他們說：「我實在告訴你們：</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這個窮寡婦，比所有向銀庫投錢的人，投的更多，因為眾人都拿他們所剩餘的，來捐獻；</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60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但這寡婦卻由自己的不足中，把所有的一切，全部的生活費，都捐獻了。</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spcBef>
                <a:spcPts val="60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60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常年期第</a:t>
            </a:r>
            <a:r>
              <a:rPr lang="zh-TW" altLang="en-US" sz="3600" dirty="0">
                <a:solidFill>
                  <a:srgbClr val="FFFF00"/>
                </a:solidFill>
                <a:latin typeface="Arial"/>
                <a:ea typeface="華康儷中黑" panose="020B0509000000000000" pitchFamily="49" charset="-120"/>
              </a:rPr>
              <a:t>卅二</a:t>
            </a: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主日</a:t>
            </a:r>
            <a:endParaRPr kumimoji="1" lang="en-US" altLang="zh-TW"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11</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10</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1000" dirty="0">
              <a:solidFill>
                <a:srgbClr val="00FF00"/>
              </a:solidFill>
              <a:ea typeface="華康粗黑體" panose="020B0709000000000000" pitchFamily="49" charset="-120"/>
            </a:endParaRPr>
          </a:p>
          <a:p>
            <a:pPr algn="ctr" eaLnBrk="1" hangingPunct="1">
              <a:spcBef>
                <a:spcPct val="0"/>
              </a:spcBef>
              <a:spcAft>
                <a:spcPts val="1200"/>
              </a:spcAft>
              <a:buFontTx/>
              <a:buNone/>
            </a:pPr>
            <a:r>
              <a:rPr lang="zh-HK" altLang="en-US" sz="10000" spc="600" dirty="0">
                <a:solidFill>
                  <a:srgbClr val="FFFF00"/>
                </a:solidFill>
                <a:latin typeface="華康正顏楷體W7(P)" panose="03000700000000000000" pitchFamily="66" charset="-120"/>
                <a:ea typeface="華康正顏楷體W7(P)" panose="03000700000000000000" pitchFamily="66" charset="-120"/>
              </a:rPr>
              <a:t>越用越多</a:t>
            </a:r>
            <a:endParaRPr lang="en-US" altLang="zh-HK" sz="10000" spc="600" dirty="0">
              <a:solidFill>
                <a:srgbClr val="FFFF00"/>
              </a:solidFill>
              <a:latin typeface="華康正顏楷體W7(P)" panose="03000700000000000000" pitchFamily="66" charset="-120"/>
              <a:ea typeface="華康正顏楷體W7(P)" panose="03000700000000000000" pitchFamily="66" charset="-120"/>
            </a:endParaRPr>
          </a:p>
          <a:p>
            <a:pPr algn="ctr" eaLnBrk="1" hangingPunct="1">
              <a:spcBef>
                <a:spcPct val="0"/>
              </a:spcBef>
              <a:buFontTx/>
              <a:buNone/>
            </a:pPr>
            <a:r>
              <a:rPr lang="en-US" altLang="zh-TW" sz="5400" spc="-150" dirty="0">
                <a:solidFill>
                  <a:schemeClr val="bg1"/>
                </a:solidFill>
                <a:ea typeface="華康粗黑體" panose="020B0709000000000000" pitchFamily="49" charset="-120"/>
              </a:rPr>
              <a:t>——</a:t>
            </a:r>
            <a:r>
              <a:rPr lang="zh-TW" altLang="en-US" sz="6000" spc="600" dirty="0">
                <a:solidFill>
                  <a:schemeClr val="bg1"/>
                </a:solidFill>
                <a:ea typeface="華康粗黑體" panose="020B0709000000000000" pitchFamily="49" charset="-120"/>
              </a:rPr>
              <a:t>窮寡婦的偉大</a:t>
            </a:r>
            <a:r>
              <a:rPr lang="en-US" altLang="zh-TW" sz="5400" spc="-150" dirty="0">
                <a:solidFill>
                  <a:schemeClr val="bg1"/>
                </a:solidFill>
                <a:ea typeface="華康粗黑體" panose="020B0709000000000000" pitchFamily="49" charset="-120"/>
              </a:rPr>
              <a:t>——</a:t>
            </a:r>
            <a:endParaRPr lang="zh-TW" altLang="en-US" sz="5400" spc="-15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981419172"/>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32319</TotalTime>
  <Words>2318</Words>
  <Application>Microsoft Office PowerPoint</Application>
  <PresentationFormat>如螢幕大小 (4:3)</PresentationFormat>
  <Paragraphs>115</Paragraphs>
  <Slides>27</Slides>
  <Notes>1</Notes>
  <HiddenSlides>0</HiddenSlides>
  <MMClips>0</MMClips>
  <ScaleCrop>false</ScaleCrop>
  <HeadingPairs>
    <vt:vector size="6" baseType="variant">
      <vt:variant>
        <vt:lpstr>使用字型</vt:lpstr>
      </vt:variant>
      <vt:variant>
        <vt:i4>12</vt:i4>
      </vt:variant>
      <vt:variant>
        <vt:lpstr>佈景主題</vt:lpstr>
      </vt:variant>
      <vt:variant>
        <vt:i4>3</vt:i4>
      </vt:variant>
      <vt:variant>
        <vt:lpstr>投影片標題</vt:lpstr>
      </vt:variant>
      <vt:variant>
        <vt:i4>27</vt:i4>
      </vt:variant>
    </vt:vector>
  </HeadingPairs>
  <TitlesOfParts>
    <vt:vector size="42" baseType="lpstr">
      <vt:lpstr>華康中黑體</vt:lpstr>
      <vt:lpstr>華康中黑體(P)</vt:lpstr>
      <vt:lpstr>華康正顏楷體W7</vt:lpstr>
      <vt:lpstr>華康正顏楷體W7(P)</vt:lpstr>
      <vt:lpstr>華康粗黑體</vt:lpstr>
      <vt:lpstr>華康黑體-GB5</vt:lpstr>
      <vt:lpstr>華康儷中黑</vt:lpstr>
      <vt:lpstr>華康儷中黑(P)</vt:lpstr>
      <vt:lpstr>新細明體</vt:lpstr>
      <vt:lpstr>Arial</vt:lpstr>
      <vt:lpstr>Calibri</vt:lpstr>
      <vt:lpstr>Wingdings</vt:lpstr>
      <vt:lpstr>預設簡報設計</vt:lpstr>
      <vt:lpstr>3_預設簡報設計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1744</cp:revision>
  <dcterms:created xsi:type="dcterms:W3CDTF">2006-09-26T01:05:23Z</dcterms:created>
  <dcterms:modified xsi:type="dcterms:W3CDTF">2024-10-28T04:28:41Z</dcterms:modified>
</cp:coreProperties>
</file>