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</p:sldMasterIdLst>
  <p:notesMasterIdLst>
    <p:notesMasterId r:id="rId32"/>
  </p:notesMasterIdLst>
  <p:handoutMasterIdLst>
    <p:handoutMasterId r:id="rId33"/>
  </p:handoutMasterIdLst>
  <p:sldIdLst>
    <p:sldId id="1218" r:id="rId3"/>
    <p:sldId id="1050" r:id="rId4"/>
    <p:sldId id="1216" r:id="rId5"/>
    <p:sldId id="1178" r:id="rId6"/>
    <p:sldId id="1053" r:id="rId7"/>
    <p:sldId id="1217" r:id="rId8"/>
    <p:sldId id="1054" r:id="rId9"/>
    <p:sldId id="1181" r:id="rId10"/>
    <p:sldId id="930" r:id="rId11"/>
    <p:sldId id="1224" r:id="rId12"/>
    <p:sldId id="1225" r:id="rId13"/>
    <p:sldId id="1226" r:id="rId14"/>
    <p:sldId id="1227" r:id="rId15"/>
    <p:sldId id="1228" r:id="rId16"/>
    <p:sldId id="1243" r:id="rId17"/>
    <p:sldId id="1229" r:id="rId18"/>
    <p:sldId id="1230" r:id="rId19"/>
    <p:sldId id="1231" r:id="rId20"/>
    <p:sldId id="1232" r:id="rId21"/>
    <p:sldId id="1233" r:id="rId22"/>
    <p:sldId id="1234" r:id="rId23"/>
    <p:sldId id="1242" r:id="rId24"/>
    <p:sldId id="1235" r:id="rId25"/>
    <p:sldId id="1236" r:id="rId26"/>
    <p:sldId id="1237" r:id="rId27"/>
    <p:sldId id="1238" r:id="rId28"/>
    <p:sldId id="1239" r:id="rId29"/>
    <p:sldId id="1240" r:id="rId30"/>
    <p:sldId id="1045" r:id="rId31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9900CC"/>
    <a:srgbClr val="FFCCFF"/>
    <a:srgbClr val="FF99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261" autoAdjust="0"/>
    <p:restoredTop sz="94660"/>
  </p:normalViewPr>
  <p:slideViewPr>
    <p:cSldViewPr>
      <p:cViewPr varScale="1">
        <p:scale>
          <a:sx n="82" d="100"/>
          <a:sy n="82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288" y="288751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常年期第三十二主日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7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4800"/>
              </a:spcAft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anose="020B0509000000000000" pitchFamily="49" charset="-120"/>
              </a:rPr>
              <a:t>真正的捐獻</a:t>
            </a:r>
            <a:endParaRPr lang="en-US" altLang="zh-TW" sz="6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7677BC8-1D17-4728-8199-0F4217E30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392"/>
            <a:ext cx="9144000" cy="6858000"/>
          </a:xfrm>
        </p:spPr>
        <p:txBody>
          <a:bodyPr/>
          <a:lstStyle/>
          <a:p>
            <a:pPr marL="360000" indent="-457200" algn="l"/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我指著永生上主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你的天主起誓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我沒有餅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缸裡只有一把麵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罐裡還有一點油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你看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我正要拾兩根木柴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回去為我和我的兒子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做點東西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吃了等死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基督並非進入了一座人手所造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為實體模型的聖殿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而是進入了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上天本境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今後出現在天主面前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為我們轉求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36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這個窮寡婦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比所有向銀庫投錢的人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投的更多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因為眾人都拿他們所剩餘的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來捐獻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但這寡婦卻由自己的不足中</a:t>
            </a:r>
            <a:r>
              <a:rPr lang="en-US" altLang="zh-TW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把所有的一切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全部的生活費</a:t>
            </a:r>
            <a:r>
              <a:rPr lang="en-US" altLang="zh-TW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都捐獻了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8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7677BC8-1D17-4728-8199-0F4217E30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0000" indent="-457200" algn="l"/>
            <a:endParaRPr lang="en-US" altLang="zh-TW" sz="11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我指著永生上主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你的天主起誓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我沒有餅</a:t>
            </a:r>
            <a:r>
              <a:rPr lang="en-US" altLang="zh-TW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缸裡只有一把麵</a:t>
            </a:r>
            <a:r>
              <a:rPr lang="en-US" altLang="zh-TW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罐裡還有一點油</a:t>
            </a:r>
            <a:r>
              <a:rPr lang="en-US" altLang="zh-TW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你看</a:t>
            </a:r>
            <a:r>
              <a:rPr lang="en-US" altLang="zh-TW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我正要</a:t>
            </a:r>
            <a:r>
              <a:rPr lang="zh-TW" altLang="en-US" sz="4000" spc="1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拾兩根木柴</a:t>
            </a:r>
            <a:r>
              <a:rPr lang="en-US" altLang="zh-TW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回去為我和我的兒子</a:t>
            </a:r>
            <a:r>
              <a:rPr lang="en-US" altLang="zh-TW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做點東西</a:t>
            </a:r>
            <a:r>
              <a:rPr lang="en-US" altLang="zh-TW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吃了等死</a:t>
            </a:r>
            <a:r>
              <a:rPr lang="en-US" altLang="zh-TW" sz="4000" spc="1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等死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？因為天災或人禍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包括社會不公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救濟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？為什麼有人需要救濟？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愛德工作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？是否把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病因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甚至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死因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埋在地毯下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/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443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7677BC8-1D17-4728-8199-0F4217E30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0000" indent="-457200" algn="l"/>
            <a:endParaRPr lang="en-US" altLang="zh-TW" sz="8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基督並非進入了一座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人手所造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為實體模型的聖殿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而是進入了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上天本境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今後出現在天主面前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為我們轉求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1349375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rgbClr val="9900CC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 天國沒有災民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en-US" altLang="zh-TW" sz="4000" dirty="0">
                <a:solidFill>
                  <a:srgbClr val="9900CC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9900CC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spcBef>
                <a:spcPts val="600"/>
              </a:spcBef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UNICEF(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聯合國兒童基金會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 2021.10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報告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每十秒一名兒童死於饑餓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(1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分鐘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en-US" altLang="zh-TW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6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;1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天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en-US" altLang="zh-TW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8,640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;1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年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=</a:t>
            </a:r>
            <a:r>
              <a:rPr lang="en-US" altLang="zh-TW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315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萬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  <a:p>
            <a:pPr marL="360000" indent="-457200" algn="l">
              <a:spcBef>
                <a:spcPts val="600"/>
              </a:spcBef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教宗保祿六世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《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民族發展通諭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》(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Populorum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en-US" altLang="zh-TW" sz="4000" dirty="0" err="1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progressio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</a:b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全民發展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的意義</a:t>
            </a:r>
            <a:endParaRPr lang="zh-TW" altLang="en-US" sz="4000" dirty="0">
              <a:solidFill>
                <a:srgbClr val="9900CC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048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87677BC8-1D17-4728-8199-0F4217E30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360000" indent="-457200" algn="l"/>
            <a:endParaRPr lang="en-US" altLang="zh-TW" sz="12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6400"/>
              </a:lnSpc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這個窮寡婦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比所有向銀庫投錢的人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投的更多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因為眾人都拿他們所剩餘的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來捐獻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但這寡婦卻由自己的不足中</a:t>
            </a:r>
            <a:r>
              <a:rPr lang="en-US" altLang="zh-TW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把所有的一切</a:t>
            </a:r>
            <a:r>
              <a:rPr lang="en-US" altLang="zh-TW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全部的生活費</a:t>
            </a:r>
            <a:r>
              <a:rPr lang="en-US" altLang="zh-TW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8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都捐獻了</a:t>
            </a:r>
            <a:r>
              <a:rPr lang="en-US" altLang="zh-TW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6400"/>
              </a:lnSpc>
            </a:pPr>
            <a:r>
              <a:rPr lang="zh-TW" altLang="en-US" sz="4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黑體" panose="020B0509000000000000" pitchFamily="49" charset="-120"/>
              </a:rPr>
              <a:t>為明白這點</a:t>
            </a:r>
            <a:r>
              <a:rPr lang="en-US" altLang="zh-TW" sz="4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黑體" panose="020B0509000000000000" pitchFamily="49" charset="-120"/>
              </a:rPr>
              <a:t>請先看下圖</a:t>
            </a:r>
            <a:endParaRPr lang="en-US" altLang="zh-TW" sz="4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6400"/>
              </a:lnSpc>
            </a:pPr>
            <a:r>
              <a:rPr lang="zh-TW" altLang="en-US" sz="4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華康中黑體" panose="020B0509000000000000" pitchFamily="49" charset="-120"/>
              </a:rPr>
              <a:t>        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FF00"/>
                </a:highlight>
                <a:latin typeface="標楷體" panose="03000509000000000000" pitchFamily="65" charset="-120"/>
                <a:ea typeface="標楷體" panose="03000509000000000000" pitchFamily="65" charset="-120"/>
                <a:cs typeface="華康中黑體" panose="020B0509000000000000" pitchFamily="49" charset="-120"/>
              </a:rPr>
              <a:t>.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逐漸</a:t>
            </a:r>
            <a:r>
              <a:rPr lang="zh-TW" altLang="en-US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啟示</a:t>
            </a:r>
            <a:r>
              <a:rPr lang="en-US" altLang="zh-TW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信仰</a:t>
            </a:r>
            <a:r>
              <a:rPr lang="zh-TW" altLang="en-US" sz="44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成長</a:t>
            </a:r>
            <a:r>
              <a:rPr lang="en-US" altLang="zh-TW" sz="4400" dirty="0">
                <a:solidFill>
                  <a:srgbClr val="FFFF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400" dirty="0">
              <a:solidFill>
                <a:srgbClr val="FFFF00"/>
              </a:solidFill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435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algn="l"/>
            <a:r>
              <a:rPr lang="zh-TW" altLang="en-US" sz="4000" spc="-150" dirty="0">
                <a:solidFill>
                  <a:srgbClr val="0000FF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真正的捐獻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en-US" altLang="zh-TW" dirty="0">
                <a:highlight>
                  <a:srgbClr val="FFFF00"/>
                </a:highlight>
                <a:ea typeface="華康儷中黑" panose="020B0509000000000000" pitchFamily="49" charset="-120"/>
              </a:rPr>
              <a:t>Youtube20.09.13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常</a:t>
            </a:r>
            <a:r>
              <a:rPr lang="en-US" altLang="zh-TW" dirty="0">
                <a:highlight>
                  <a:srgbClr val="FFFF00"/>
                </a:highlight>
                <a:ea typeface="華康儷中黑" panose="020B0509000000000000" pitchFamily="49" charset="-120"/>
              </a:rPr>
              <a:t>24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主日</a:t>
            </a:r>
            <a:r>
              <a:rPr lang="en-US" altLang="zh-TW" dirty="0">
                <a:ea typeface="華康儷中黑" panose="020B0509000000000000" pitchFamily="49" charset="-120"/>
              </a:rPr>
              <a:t>:1</a:t>
            </a:r>
            <a:r>
              <a:rPr lang="zh-TW" altLang="en-US" dirty="0">
                <a:ea typeface="華康儷中黑" panose="020B0509000000000000" pitchFamily="49" charset="-120"/>
              </a:rPr>
              <a:t>萬</a:t>
            </a:r>
            <a:r>
              <a:rPr lang="en-US" altLang="zh-TW" dirty="0">
                <a:ea typeface="華康儷中黑" panose="020B0509000000000000" pitchFamily="49" charset="-120"/>
              </a:rPr>
              <a:t>5</a:t>
            </a:r>
            <a:r>
              <a:rPr lang="zh-TW" altLang="en-US" dirty="0">
                <a:ea typeface="華康儷中黑" panose="020B0509000000000000" pitchFamily="49" charset="-120"/>
              </a:rPr>
              <a:t>千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</a:p>
          <a:p>
            <a:endParaRPr lang="en-US" altLang="zh-TW" dirty="0">
              <a:ea typeface="華康儷中黑" panose="020B0509000000000000" pitchFamily="49" charset="-120"/>
            </a:endParaRPr>
          </a:p>
          <a:p>
            <a:endParaRPr lang="zh-TW" altLang="en-US" sz="40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60557E9-3FD5-4937-A49C-FA87B778E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53638"/>
            <a:ext cx="8712968" cy="5704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39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altLang="zh-TW" sz="1400" spc="-150" dirty="0">
              <a:solidFill>
                <a:srgbClr val="0000FF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algn="l"/>
            <a:r>
              <a:rPr lang="en-US" altLang="zh-TW" spc="-150" dirty="0">
                <a:solidFill>
                  <a:srgbClr val="0000FF"/>
                </a:solidFill>
                <a:ea typeface="華康正顏楷體W7" panose="03000709000000000000" pitchFamily="65" charset="-120"/>
              </a:rPr>
              <a:t>Genuine donation</a:t>
            </a:r>
            <a:r>
              <a:rPr lang="en-US" altLang="zh-TW" sz="3000" dirty="0">
                <a:ea typeface="華康儷中黑" panose="020B0509000000000000" pitchFamily="49" charset="-120"/>
              </a:rPr>
              <a:t>(</a:t>
            </a:r>
            <a:r>
              <a:rPr lang="en-US" altLang="zh-TW" sz="2400" dirty="0">
                <a:highlight>
                  <a:srgbClr val="FFFF00"/>
                </a:highlight>
                <a:ea typeface="華康儷中黑" panose="020B0509000000000000" pitchFamily="49" charset="-120"/>
              </a:rPr>
              <a:t>Youtube20.09.13</a:t>
            </a:r>
            <a:r>
              <a:rPr lang="zh-TW" altLang="en-US" sz="2400" dirty="0">
                <a:highlight>
                  <a:srgbClr val="FFFF00"/>
                </a:highlight>
                <a:ea typeface="華康儷中黑" panose="020B0509000000000000" pitchFamily="49" charset="-120"/>
              </a:rPr>
              <a:t>常</a:t>
            </a:r>
            <a:r>
              <a:rPr lang="en-US" altLang="zh-TW" sz="2400" dirty="0">
                <a:highlight>
                  <a:srgbClr val="FFFF00"/>
                </a:highlight>
                <a:ea typeface="華康儷中黑" panose="020B0509000000000000" pitchFamily="49" charset="-120"/>
              </a:rPr>
              <a:t>24</a:t>
            </a:r>
            <a:r>
              <a:rPr lang="zh-TW" altLang="en-US" sz="2400" dirty="0">
                <a:highlight>
                  <a:srgbClr val="FFFF00"/>
                </a:highlight>
                <a:ea typeface="華康儷中黑" panose="020B0509000000000000" pitchFamily="49" charset="-120"/>
              </a:rPr>
              <a:t>主日</a:t>
            </a:r>
            <a:r>
              <a:rPr lang="en-US" altLang="zh-TW" sz="2400" dirty="0">
                <a:ea typeface="華康儷中黑" panose="020B0509000000000000" pitchFamily="49" charset="-120"/>
              </a:rPr>
              <a:t>:15,000</a:t>
            </a:r>
            <a:r>
              <a:rPr lang="en-US" altLang="zh-TW" sz="2000" dirty="0">
                <a:ea typeface="華康儷中黑" panose="020B0509000000000000" pitchFamily="49" charset="-120"/>
              </a:rPr>
              <a:t>views</a:t>
            </a:r>
            <a:r>
              <a:rPr lang="en-US" altLang="zh-TW" sz="3000" dirty="0">
                <a:ea typeface="華康儷中黑" panose="020B0509000000000000" pitchFamily="49" charset="-120"/>
              </a:rPr>
              <a:t>)</a:t>
            </a:r>
          </a:p>
          <a:p>
            <a:endParaRPr lang="en-US" altLang="zh-TW" dirty="0">
              <a:ea typeface="華康儷中黑" panose="020B0509000000000000" pitchFamily="49" charset="-120"/>
            </a:endParaRPr>
          </a:p>
          <a:p>
            <a:endParaRPr lang="zh-TW" altLang="en-US" sz="4000" dirty="0"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ED49E6A-676F-4415-B265-991A28B79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3" y="1268760"/>
            <a:ext cx="9023991" cy="5345072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158528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ea typeface="華康儷中黑" panose="020B0509000000000000" pitchFamily="49" charset="-120"/>
              </a:rPr>
              <a:t>窮寡婦的捐獻是真誠的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自然的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</a:p>
          <a:p>
            <a:r>
              <a:rPr lang="zh-TW" altLang="en-US" sz="4400" dirty="0">
                <a:ea typeface="華康儷中黑" panose="020B0509000000000000" pitchFamily="49" charset="-120"/>
              </a:rPr>
              <a:t>自覺或不自覺都認為是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理所當然的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The poor widow’s donation was a genuine and natural act of charity. Whether a conscious or subconscious act,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she did it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as a matter-of-course.</a:t>
            </a:r>
          </a:p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5234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ea typeface="華康儷中黑" panose="020B0509000000000000" pitchFamily="49" charset="-120"/>
              </a:rPr>
              <a:t>人類只有在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分享</a:t>
            </a:r>
            <a:r>
              <a:rPr lang="zh-TW" altLang="en-US" sz="4400" dirty="0">
                <a:ea typeface="華康儷中黑" panose="020B0509000000000000" pitchFamily="49" charset="-120"/>
              </a:rPr>
              <a:t>中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才能存在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發展和活得快樂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幸福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800" dirty="0">
                <a:ea typeface="華康儷中黑" panose="020B0509000000000000" pitchFamily="49" charset="-120"/>
              </a:rPr>
              <a:t>Humanity can only thrive, 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en-US" altLang="zh-TW" sz="4800" dirty="0">
                <a:ea typeface="華康儷中黑" panose="020B0509000000000000" pitchFamily="49" charset="-120"/>
              </a:rPr>
              <a:t>develop, live happily and find 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en-US" altLang="zh-TW" sz="4800" dirty="0">
                <a:ea typeface="華康儷中黑" panose="020B0509000000000000" pitchFamily="49" charset="-120"/>
              </a:rPr>
              <a:t>our common wellbeing 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en-US" altLang="zh-TW" sz="4800" dirty="0">
                <a:ea typeface="華康儷中黑" panose="020B0509000000000000" pitchFamily="49" charset="-120"/>
              </a:rPr>
              <a:t>by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sharing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endParaRPr lang="en-US" altLang="zh-TW" sz="4800" dirty="0">
              <a:ea typeface="華康儷中黑" panose="020B0509000000000000" pitchFamily="49" charset="-120"/>
            </a:endParaRP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9887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20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ea typeface="華康儷中黑" panose="020B0509000000000000" pitchFamily="49" charset="-120"/>
              </a:rPr>
              <a:t>她也許亦是源於一種對天主的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感恩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對生命的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欣賞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對世界的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關懷</a:t>
            </a:r>
            <a:r>
              <a:rPr lang="zh-TW" altLang="en-US" sz="4400" dirty="0">
                <a:ea typeface="華康儷中黑" panose="020B0509000000000000" pitchFamily="49" charset="-120"/>
              </a:rPr>
              <a:t>或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甚至是一種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發自內心的責任感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The widow’s action might have sprung from her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gratitude</a:t>
            </a:r>
            <a:r>
              <a:rPr lang="en-US" altLang="zh-TW" sz="4400" dirty="0">
                <a:ea typeface="華康儷中黑" panose="020B0509000000000000" pitchFamily="49" charset="-120"/>
              </a:rPr>
              <a:t> to God, her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appreciation</a:t>
            </a:r>
            <a:r>
              <a:rPr lang="en-US" altLang="zh-TW" sz="4400" dirty="0">
                <a:ea typeface="華康儷中黑" panose="020B0509000000000000" pitchFamily="49" charset="-120"/>
              </a:rPr>
              <a:t> of life, her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concern</a:t>
            </a:r>
            <a:r>
              <a:rPr lang="en-US" altLang="zh-TW" sz="4400" dirty="0">
                <a:ea typeface="華康儷中黑" panose="020B0509000000000000" pitchFamily="49" charset="-120"/>
              </a:rPr>
              <a:t> for the world or even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an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innate sense of responsibility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5591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自己窮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但有人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更</a:t>
            </a:r>
            <a:r>
              <a:rPr lang="zh-TW" altLang="en-US" sz="4000" dirty="0">
                <a:ea typeface="華康儷中黑" panose="020B0509000000000000" pitchFamily="49" charset="-120"/>
              </a:rPr>
              <a:t>窮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自己不幸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但許多人比自己</a:t>
            </a:r>
            <a:r>
              <a:rPr lang="zh-TW" altLang="en-US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更</a:t>
            </a:r>
            <a:r>
              <a:rPr lang="zh-TW" altLang="en-US" sz="4000" dirty="0">
                <a:ea typeface="華康儷中黑" panose="020B0509000000000000" pitchFamily="49" charset="-120"/>
              </a:rPr>
              <a:t>不幸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自己雖然在貧困中活著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許多人卻已在死亡的邊緣中掙扎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她感恩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由衷的感恩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除了感恩還是感恩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4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She was poor, but many were poorer; She was unfortunate, but many were more desperate; She was living in dire poverty, yet many were struggling at the verge of death. She was thankful and deeply grateful. She had nothing but an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abundance of gratitude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</a:p>
          <a:p>
            <a:endParaRPr lang="en-US" altLang="zh-TW" sz="4000" dirty="0">
              <a:ea typeface="華康儷中黑" panose="020B0509000000000000" pitchFamily="49" charset="-120"/>
            </a:endParaRP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849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恭讀列王紀上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17:10-16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厄里亞先知往匝爾法特去，來到城門時，看見一個寡婦，在那裡拾木柴。厄里亞呼喚她說：「請你用器皿，取點水來，給我喝！」她正要去取水的時候，厄里亞又叫住她說：「請你也順便給我拿點餅來！」</a:t>
            </a:r>
          </a:p>
          <a:p>
            <a:pPr marL="0" indent="0" algn="just" eaLnBrk="1"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那寡婦說：「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我指著永生上主、你的天主起誓：我沒有餅，缸裡只有一把麵，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88237" y="6125294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200" dirty="0">
              <a:ea typeface="華康儷中黑" panose="020B0509000000000000" pitchFamily="49" charset="-120"/>
            </a:endParaRPr>
          </a:p>
          <a:p>
            <a:r>
              <a:rPr lang="zh-TW" altLang="en-US" sz="4800" dirty="0">
                <a:ea typeface="華康儷中黑" panose="020B0509000000000000" pitchFamily="49" charset="-120"/>
              </a:rPr>
              <a:t>這種捐獻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zh-TW" altLang="en-US" sz="4800" dirty="0">
                <a:ea typeface="華康儷中黑" panose="020B0509000000000000" pitchFamily="49" charset="-120"/>
              </a:rPr>
              <a:t>與金錢的數目多少無關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zh-TW" altLang="en-US" sz="4800" dirty="0">
                <a:ea typeface="華康儷中黑" panose="020B0509000000000000" pitchFamily="49" charset="-120"/>
              </a:rPr>
              <a:t>卻與</a:t>
            </a:r>
            <a:r>
              <a:rPr lang="zh-TW" altLang="en-US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天國</a:t>
            </a:r>
            <a:r>
              <a:rPr lang="zh-TW" altLang="en-US" sz="4800" dirty="0">
                <a:ea typeface="華康儷中黑" panose="020B0509000000000000" pitchFamily="49" charset="-120"/>
              </a:rPr>
              <a:t>有關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800" dirty="0">
                <a:ea typeface="華康儷中黑" panose="020B0509000000000000" pitchFamily="49" charset="-120"/>
              </a:rPr>
              <a:t>That kind of donation or offering had nothing to do with the amount donated. But it had everything to do with the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Kingdom of God.</a:t>
            </a:r>
          </a:p>
          <a:p>
            <a:endParaRPr lang="zh-TW" altLang="en-US" sz="48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9045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173416"/>
          </a:xfrm>
        </p:spPr>
        <p:txBody>
          <a:bodyPr/>
          <a:lstStyle/>
          <a:p>
            <a:endParaRPr lang="en-US" altLang="zh-TW" sz="800" dirty="0"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ea typeface="華康儷中黑" panose="020B0509000000000000" pitchFamily="49" charset="-120"/>
              </a:rPr>
              <a:t>下圖的詳細解釋可參考去年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Youtube20200913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常年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24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主日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的講道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這講道也許感動了一些人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瀏覽人數超過</a:t>
            </a:r>
            <a:r>
              <a:rPr lang="en-US" altLang="zh-TW" sz="3600" dirty="0">
                <a:ea typeface="華康儷中黑" panose="020B0509000000000000" pitchFamily="49" charset="-120"/>
              </a:rPr>
              <a:t>1</a:t>
            </a:r>
            <a:r>
              <a:rPr lang="zh-TW" altLang="en-US" sz="3600" dirty="0">
                <a:ea typeface="華康儷中黑" panose="020B0509000000000000" pitchFamily="49" charset="-120"/>
              </a:rPr>
              <a:t>萬</a:t>
            </a:r>
            <a:r>
              <a:rPr lang="en-US" altLang="zh-TW" sz="3600" dirty="0">
                <a:ea typeface="華康儷中黑" panose="020B0509000000000000" pitchFamily="49" charset="-120"/>
              </a:rPr>
              <a:t>5</a:t>
            </a:r>
            <a:r>
              <a:rPr lang="zh-TW" altLang="en-US" sz="3600" dirty="0">
                <a:ea typeface="華康儷中黑" panose="020B0509000000000000" pitchFamily="49" charset="-120"/>
              </a:rPr>
              <a:t>千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5C3C281-5E4A-46B4-851D-4335E7D11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79470"/>
            <a:ext cx="8071588" cy="4209082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947400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endParaRPr lang="en-US" altLang="zh-TW" sz="800" dirty="0">
              <a:ea typeface="華康儷中黑" panose="020B0509000000000000" pitchFamily="49" charset="-120"/>
            </a:endParaRPr>
          </a:p>
          <a:p>
            <a:pPr algn="l"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For detailed explanations of the attached chart please refer to last 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year’s 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YouTube video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20200913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常年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24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主日</a:t>
            </a:r>
            <a:r>
              <a:rPr lang="zh-TW" altLang="en-US" sz="4000" dirty="0">
                <a:ea typeface="華康儷中黑" panose="020B0509000000000000" pitchFamily="49" charset="-120"/>
              </a:rPr>
              <a:t> 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(the </a:t>
            </a:r>
            <a:r>
              <a:rPr lang="en-US" altLang="zh-TW" sz="40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24th Sunday in Ordinary Time 2020</a:t>
            </a:r>
            <a:r>
              <a:rPr lang="en-US" altLang="zh-TW" sz="4000" spc="-100" dirty="0">
                <a:ea typeface="華康儷中黑" panose="020B0509000000000000" pitchFamily="49" charset="-120"/>
              </a:rPr>
              <a:t>)      </a:t>
            </a:r>
          </a:p>
          <a:p>
            <a:pPr algn="l"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 The video touched many hearts that  </a:t>
            </a:r>
          </a:p>
          <a:p>
            <a:pPr algn="l"/>
            <a:r>
              <a:rPr lang="en-US" altLang="zh-TW" sz="4000" dirty="0">
                <a:ea typeface="華康儷中黑" panose="020B0509000000000000" pitchFamily="49" charset="-120"/>
              </a:rPr>
              <a:t>                                        </a:t>
            </a:r>
            <a:r>
              <a:rPr lang="en-US" altLang="zh-TW" sz="4000" spc="-150" dirty="0">
                <a:ea typeface="華康儷中黑" panose="020B0509000000000000" pitchFamily="49" charset="-120"/>
              </a:rPr>
              <a:t>   it </a:t>
            </a:r>
            <a:r>
              <a:rPr lang="en-US" altLang="zh-TW" sz="4000" dirty="0">
                <a:ea typeface="華康儷中黑" panose="020B0509000000000000" pitchFamily="49" charset="-120"/>
              </a:rPr>
              <a:t>attracted   </a:t>
            </a:r>
          </a:p>
          <a:p>
            <a:pPr algn="l"/>
            <a:r>
              <a:rPr lang="en-US" altLang="zh-TW" sz="4000" dirty="0">
                <a:ea typeface="華康儷中黑" panose="020B0509000000000000" pitchFamily="49" charset="-120"/>
              </a:rPr>
              <a:t>                                           over 15</a:t>
            </a:r>
          </a:p>
          <a:p>
            <a:pPr algn="l"/>
            <a:r>
              <a:rPr lang="en-US" altLang="zh-TW" sz="4000" dirty="0">
                <a:ea typeface="華康儷中黑" panose="020B0509000000000000" pitchFamily="49" charset="-120"/>
              </a:rPr>
              <a:t>                                           thousand     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                                           views.</a:t>
            </a:r>
          </a:p>
          <a:p>
            <a:endParaRPr lang="zh-TW" altLang="en-US" sz="4000" dirty="0">
              <a:ea typeface="華康儷中黑" panose="020B0509000000000000" pitchFamily="49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BBB1522-639A-4F78-B6AE-95FA0B272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3" y="2996952"/>
            <a:ext cx="5887511" cy="3600400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306284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ea typeface="華康儷中黑" panose="020B0509000000000000" pitchFamily="49" charset="-120"/>
              </a:rPr>
              <a:t>附圖告訴我們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我們對天主的認識由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家</a:t>
            </a:r>
            <a:r>
              <a:rPr lang="zh-TW" altLang="en-US" sz="4400" dirty="0">
                <a:ea typeface="華康儷中黑" panose="020B0509000000000000" pitchFamily="49" charset="-120"/>
              </a:rPr>
              <a:t>神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族</a:t>
            </a:r>
            <a:r>
              <a:rPr lang="zh-TW" altLang="en-US" sz="4400" dirty="0">
                <a:ea typeface="華康儷中黑" panose="020B0509000000000000" pitchFamily="49" charset="-120"/>
              </a:rPr>
              <a:t>神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到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萬民</a:t>
            </a:r>
            <a:r>
              <a:rPr lang="zh-TW" altLang="en-US" sz="4400" dirty="0">
                <a:ea typeface="華康儷中黑" panose="020B0509000000000000" pitchFamily="49" charset="-120"/>
              </a:rPr>
              <a:t>之神和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戰</a:t>
            </a:r>
            <a:r>
              <a:rPr lang="zh-TW" altLang="en-US" sz="4400" dirty="0">
                <a:ea typeface="華康儷中黑" panose="020B0509000000000000" pitchFamily="49" charset="-120"/>
              </a:rPr>
              <a:t>神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最後還變成了「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父親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The chart tells us, our concept of God advances from being the God of the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family</a:t>
            </a:r>
            <a:r>
              <a:rPr lang="en-US" altLang="zh-TW" sz="4400" dirty="0">
                <a:ea typeface="華康儷中黑" panose="020B0509000000000000" pitchFamily="49" charset="-120"/>
              </a:rPr>
              <a:t>, to God of the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clan</a:t>
            </a:r>
            <a:r>
              <a:rPr lang="en-US" altLang="zh-TW" sz="4400" dirty="0">
                <a:ea typeface="華康儷中黑" panose="020B0509000000000000" pitchFamily="49" charset="-120"/>
              </a:rPr>
              <a:t>, to God of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all people</a:t>
            </a:r>
            <a:r>
              <a:rPr lang="en-US" altLang="zh-TW" sz="4400" dirty="0">
                <a:ea typeface="華康儷中黑" panose="020B0509000000000000" pitchFamily="49" charset="-120"/>
              </a:rPr>
              <a:t>, and God of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war</a:t>
            </a:r>
            <a:r>
              <a:rPr lang="en-US" altLang="zh-TW" sz="4400" dirty="0">
                <a:ea typeface="華康儷中黑" panose="020B0509000000000000" pitchFamily="49" charset="-120"/>
              </a:rPr>
              <a:t>, finally to “</a:t>
            </a:r>
            <a:r>
              <a:rPr lang="en-US" altLang="zh-TW" sz="44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Father</a:t>
            </a:r>
            <a:r>
              <a:rPr lang="en-US" altLang="zh-TW" sz="4400" dirty="0">
                <a:ea typeface="華康儷中黑" panose="020B0509000000000000" pitchFamily="49" charset="-120"/>
              </a:rPr>
              <a:t>”.</a:t>
            </a:r>
          </a:p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6093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8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ea typeface="華康儷中黑" panose="020B0509000000000000" pitchFamily="49" charset="-120"/>
              </a:rPr>
              <a:t>或由無限報復到報復</a:t>
            </a:r>
            <a:r>
              <a:rPr lang="en-US" altLang="zh-TW" sz="4400" dirty="0">
                <a:ea typeface="華康儷中黑" panose="020B0509000000000000" pitchFamily="49" charset="-120"/>
              </a:rPr>
              <a:t>7</a:t>
            </a:r>
            <a:r>
              <a:rPr lang="zh-TW" altLang="en-US" sz="4400" dirty="0">
                <a:ea typeface="華康儷中黑" panose="020B0509000000000000" pitchFamily="49" charset="-120"/>
              </a:rPr>
              <a:t>次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然後是以牙還牙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寬恕七次和七十個七次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甚至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不再斤斤計較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Or from taking revenge 7 times, to retaliating an eye for an eye, to forgiving 7 times, to  forgiving 70 multiples of seven times, until reaching the state of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“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forgive and forget</a:t>
            </a:r>
            <a:r>
              <a:rPr lang="en-US" altLang="zh-TW" sz="4400" dirty="0">
                <a:ea typeface="華康儷中黑" panose="020B0509000000000000" pitchFamily="49" charset="-120"/>
              </a:rPr>
              <a:t>”.</a:t>
            </a:r>
          </a:p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5837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8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ea typeface="華康儷中黑" panose="020B0509000000000000" pitchFamily="49" charset="-120"/>
              </a:rPr>
              <a:t>但最後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最後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還是以天國為終點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像大地的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厚德載物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像大海的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有容乃大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  <a:r>
              <a:rPr lang="zh-TW" altLang="en-US" sz="4400" dirty="0">
                <a:ea typeface="華康儷中黑" panose="020B0509000000000000" pitchFamily="49" charset="-120"/>
              </a:rPr>
              <a:t>那是一種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視野</a:t>
            </a:r>
            <a:r>
              <a:rPr lang="zh-TW" altLang="en-US" sz="4400" dirty="0">
                <a:ea typeface="華康儷中黑" panose="020B0509000000000000" pitchFamily="49" charset="-120"/>
              </a:rPr>
              <a:t>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胸襟</a:t>
            </a:r>
            <a:r>
              <a:rPr lang="en-US" altLang="zh-TW" sz="4400" dirty="0">
                <a:ea typeface="華康儷中黑" panose="020B0509000000000000" pitchFamily="49" charset="-120"/>
              </a:rPr>
              <a:t>;</a:t>
            </a:r>
          </a:p>
          <a:p>
            <a:pPr>
              <a:lnSpc>
                <a:spcPts val="45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But all these is but a gradual process that leads to the Kingdom of God. Like the </a:t>
            </a: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earth</a:t>
            </a:r>
            <a:r>
              <a:rPr lang="en-US" altLang="zh-TW" sz="4000" dirty="0">
                <a:ea typeface="華康儷中黑" panose="020B0509000000000000" pitchFamily="49" charset="-120"/>
              </a:rPr>
              <a:t> embraces all that it carries with her and the </a:t>
            </a: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sea</a:t>
            </a:r>
            <a:r>
              <a:rPr lang="en-US" altLang="zh-TW" sz="4000" dirty="0">
                <a:ea typeface="華康儷中黑" panose="020B0509000000000000" pitchFamily="49" charset="-120"/>
              </a:rPr>
              <a:t> that takes in and accommodates all there is in it, 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inclusion</a:t>
            </a:r>
            <a:r>
              <a:rPr lang="en-US" altLang="zh-TW" sz="4000" dirty="0">
                <a:ea typeface="華康儷中黑" panose="020B0509000000000000" pitchFamily="49" charset="-120"/>
              </a:rPr>
              <a:t> and </a:t>
            </a:r>
            <a:r>
              <a:rPr lang="en-US" altLang="zh-TW" sz="40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broad-mindedness</a:t>
            </a:r>
            <a:r>
              <a:rPr lang="en-US" altLang="zh-TW" sz="4000" dirty="0">
                <a:ea typeface="華康儷中黑" panose="020B0509000000000000" pitchFamily="49" charset="-120"/>
              </a:rPr>
              <a:t>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is a perspective and </a:t>
            </a:r>
            <a:r>
              <a:rPr lang="en-US" altLang="zh-TW" sz="4400" dirty="0">
                <a:ea typeface="華康儷中黑" panose="020B0509000000000000" pitchFamily="49" charset="-120"/>
              </a:rPr>
              <a:t>a mindset</a:t>
            </a:r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86463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100" dirty="0">
              <a:ea typeface="華康儷中黑" panose="020B0509000000000000" pitchFamily="49" charset="-120"/>
            </a:endParaRPr>
          </a:p>
          <a:p>
            <a:r>
              <a:rPr lang="zh-TW" altLang="en-US" dirty="0">
                <a:ea typeface="華康儷中黑" panose="020B0509000000000000" pitchFamily="49" charset="-120"/>
              </a:rPr>
              <a:t>無窮的視野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無限廣闊的胸襟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  <a:r>
              <a:rPr lang="zh-TW" altLang="en-US" dirty="0">
                <a:ea typeface="華康儷中黑" panose="020B0509000000000000" pitchFamily="49" charset="-120"/>
              </a:rPr>
              <a:t>這是天主的屬性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zh-TW" altLang="en-US" dirty="0">
                <a:ea typeface="華康儷中黑" panose="020B0509000000000000" pitchFamily="49" charset="-120"/>
              </a:rPr>
              <a:t>也是基督教會的應有氣量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b="1" dirty="0">
                <a:solidFill>
                  <a:srgbClr val="FF0000"/>
                </a:solidFill>
                <a:ea typeface="華康儷中黑" panose="020B0509000000000000" pitchFamily="49" charset="-120"/>
              </a:rPr>
              <a:t>Infinite</a:t>
            </a:r>
            <a:r>
              <a:rPr lang="en-US" altLang="zh-TW" dirty="0">
                <a:ea typeface="華康儷中黑" panose="020B0509000000000000" pitchFamily="49" charset="-120"/>
              </a:rPr>
              <a:t> vision, </a:t>
            </a:r>
            <a:r>
              <a:rPr lang="en-US" altLang="zh-TW" b="1" dirty="0">
                <a:solidFill>
                  <a:srgbClr val="FF0000"/>
                </a:solidFill>
                <a:ea typeface="華康儷中黑" panose="020B0509000000000000" pitchFamily="49" charset="-120"/>
              </a:rPr>
              <a:t>limitless</a:t>
            </a:r>
            <a:r>
              <a:rPr lang="en-US" altLang="zh-TW" dirty="0">
                <a:ea typeface="華康儷中黑" panose="020B0509000000000000" pitchFamily="49" charset="-120"/>
              </a:rPr>
              <a:t> and </a:t>
            </a:r>
            <a:r>
              <a:rPr lang="en-US" altLang="zh-TW" b="1" dirty="0">
                <a:solidFill>
                  <a:srgbClr val="FF0000"/>
                </a:solidFill>
                <a:ea typeface="華康儷中黑" panose="020B0509000000000000" pitchFamily="49" charset="-120"/>
              </a:rPr>
              <a:t>magnanimous</a:t>
            </a:r>
            <a:r>
              <a:rPr lang="en-US" altLang="zh-TW" dirty="0">
                <a:ea typeface="華康儷中黑" panose="020B0509000000000000" pitchFamily="49" charset="-120"/>
              </a:rPr>
              <a:t> mind are 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God’s</a:t>
            </a:r>
            <a:r>
              <a:rPr lang="en-US" altLang="zh-TW" dirty="0">
                <a:ea typeface="華康儷中黑" panose="020B0509000000000000" pitchFamily="49" charset="-120"/>
              </a:rPr>
              <a:t> characteristics and should be </a:t>
            </a:r>
            <a:br>
              <a:rPr lang="en-US" altLang="zh-TW" dirty="0">
                <a:ea typeface="華康儷中黑" panose="020B0509000000000000" pitchFamily="49" charset="-120"/>
              </a:rPr>
            </a:br>
            <a:r>
              <a:rPr lang="en-US" altLang="zh-TW" dirty="0">
                <a:ea typeface="華康儷中黑" panose="020B0509000000000000" pitchFamily="49" charset="-120"/>
              </a:rPr>
              <a:t>the characteristics of </a:t>
            </a: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Christ’s Church</a:t>
            </a:r>
            <a:r>
              <a:rPr lang="en-US" altLang="zh-TW" dirty="0">
                <a:ea typeface="華康儷中黑" panose="020B0509000000000000" pitchFamily="49" charset="-120"/>
              </a:rPr>
              <a:t>.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AF4DB14-E318-44CE-856D-41F628F00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044690"/>
            <a:ext cx="4680520" cy="3458098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57E13A2B-90A1-4000-94DE-B82B96FD8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051382"/>
            <a:ext cx="4392488" cy="3440000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1764555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8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ea typeface="華康儷中黑" panose="020B0509000000000000" pitchFamily="49" charset="-120"/>
              </a:rPr>
              <a:t>耶穌欣賞的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不只是外在的行為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他來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是為尋找和他「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志同道合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的人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一同組成教會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一同為天國和世界大同而奮鬥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800"/>
              </a:lnSpc>
            </a:pPr>
            <a:r>
              <a:rPr lang="en-US" altLang="zh-TW" sz="4400" dirty="0">
                <a:ea typeface="華康儷中黑" panose="020B0509000000000000" pitchFamily="49" charset="-120"/>
              </a:rPr>
              <a:t>Jesus admires not external deeds. He came to seek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like-minded</a:t>
            </a:r>
            <a:r>
              <a:rPr lang="en-US" altLang="zh-TW" sz="4400" dirty="0">
                <a:ea typeface="華康儷中黑" panose="020B0509000000000000" pitchFamily="49" charset="-120"/>
              </a:rPr>
              <a:t> people, to build a Church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that exists for the purpose of the Kingdom and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universal unity.</a:t>
            </a:r>
          </a:p>
          <a:p>
            <a:endParaRPr lang="en-US" altLang="zh-TW" sz="4400" dirty="0">
              <a:ea typeface="華康儷中黑" panose="020B0509000000000000" pitchFamily="49" charset="-120"/>
            </a:endParaRP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19285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F24A76D4-3DC1-4718-89E1-698BA035B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altLang="zh-TW" sz="1600" dirty="0">
              <a:ea typeface="華康儷中黑" panose="020B0509000000000000" pitchFamily="49" charset="-120"/>
            </a:endParaRPr>
          </a:p>
          <a:p>
            <a:r>
              <a:rPr lang="zh-TW" altLang="en-US" sz="4400" dirty="0">
                <a:ea typeface="華康儷中黑" panose="020B0509000000000000" pitchFamily="49" charset="-120"/>
              </a:rPr>
              <a:t>他看到這個窮寡婦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一定由心底生出驚訝</a:t>
            </a:r>
            <a:r>
              <a:rPr lang="en-US" altLang="zh-TW" sz="4400" dirty="0">
                <a:ea typeface="華康儷中黑" panose="020B0509000000000000" pitchFamily="49" charset="-120"/>
              </a:rPr>
              <a:t>:</a:t>
            </a:r>
            <a:r>
              <a:rPr lang="zh-TW" altLang="en-US" sz="4400" dirty="0">
                <a:ea typeface="華康儷中黑" panose="020B0509000000000000" pitchFamily="49" charset="-120"/>
              </a:rPr>
              <a:t>「這才是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真以色列人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是多麼稀有的「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遺民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「瀕臨絕種的生物」</a:t>
            </a:r>
            <a:r>
              <a:rPr lang="en-US" altLang="zh-TW" sz="4400" dirty="0">
                <a:ea typeface="華康儷中黑" panose="020B0509000000000000" pitchFamily="49" charset="-120"/>
              </a:rPr>
              <a:t>!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Jesus must have been utterly surprised to see this poor widow: “This </a:t>
            </a:r>
            <a:r>
              <a:rPr lang="en-US" altLang="zh-TW" sz="44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IS</a:t>
            </a:r>
            <a:r>
              <a:rPr lang="en-US" altLang="zh-TW" sz="4400" dirty="0">
                <a:ea typeface="華康儷中黑" panose="020B0509000000000000" pitchFamily="49" charset="-120"/>
              </a:rPr>
              <a:t> a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true Israelite</a:t>
            </a:r>
            <a:r>
              <a:rPr lang="en-US" altLang="zh-TW" sz="4400" dirty="0">
                <a:ea typeface="華康儷中黑" panose="020B0509000000000000" pitchFamily="49" charset="-120"/>
              </a:rPr>
              <a:t>, a precious </a:t>
            </a:r>
            <a:r>
              <a:rPr lang="en-US" altLang="zh-TW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remnant</a:t>
            </a:r>
            <a:r>
              <a:rPr lang="en-US" altLang="zh-TW" sz="4400" dirty="0">
                <a:ea typeface="華康儷中黑" panose="020B0509000000000000" pitchFamily="49" charset="-120"/>
              </a:rPr>
              <a:t>, a rare distinct species !’’</a:t>
            </a:r>
          </a:p>
          <a:p>
            <a:endParaRPr lang="zh-TW" altLang="en-US" sz="44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41671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罐裡還有一點油。你看，我正要拾兩根木柴，回去為我和我的兒子，做點東西，吃了等死。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厄里亞對她說：「你不用害怕，儘管照你所說的去做；只是，先為我做一個小餅，拿來給我！然後，再為你和你的兒子做，因為上主、以色列的天主這樣說：直到上主使雨落在這地上的那一天，缸裡的麵，決不會用完；罐裡的油，也決不會缺少。」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012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那個寡婦就照厄里亞的話去做了；她和厄里亞及她的孩子，吃了許多日子；缸裡的麵，果然沒有用完，罐裡的油，也沒有減少，正如上主藉厄里亞所說的。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2E44133-26BF-4FCD-B8F8-A8D8AC17D422}"/>
              </a:ext>
            </a:extLst>
          </p:cNvPr>
          <p:cNvSpPr txBox="1"/>
          <p:nvPr/>
        </p:nvSpPr>
        <p:spPr>
          <a:xfrm>
            <a:off x="7433176" y="5973846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749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2684"/>
            <a:ext cx="9144000" cy="63306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恭讀致希伯來人書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9:24-28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基督並非進入了一座人手所造，為實體模型的聖殿，而是進入了上天本境，今後出現在天主面前，為我們轉求。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基督無須再三奉獻自己，好像大司祭每年應帶著不是自己的血，進入聖殿一樣，否則，從創世以來，他就必須多次受苦受難了。</a:t>
            </a:r>
            <a:endParaRPr lang="zh-TW" altLang="en-US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330652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可是，現在，基督在今世的末期，只出現了一次，以自己作犧牲，除滅了罪過。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就如規定，人只死一次，以後就是審判；同樣，基督也只一次奉獻了自己，為除免大眾的罪過；將來他要再次顯現，是與罪過無關，而是要向那些期待他的人，施行救恩。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</a:p>
          <a:p>
            <a:pPr marL="0" indent="0" algn="just" eaLnBrk="1">
              <a:spcBef>
                <a:spcPts val="600"/>
              </a:spcBef>
              <a:spcAft>
                <a:spcPts val="0"/>
              </a:spcAft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434262" y="6174582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321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989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恭讀聖馬爾谷福音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12:41-44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那時候，耶穌面對銀庫坐著，看眾人怎樣向銀庫裡投錢。有許多富有的人，投了很多。那時，來了一個窮寡婦，投了兩個小錢，即一文銅錢的四分之一。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耶穌便叫他的門徒過來，對他們說：「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我實在告訴你們：這個窮寡婦，比所有向銀庫投錢的人，投的更多，因為眾人都拿他們所剩餘的，來捐獻；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9675" y="628888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3718"/>
            <a:ext cx="9144000" cy="6381626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但這寡婦卻由自己的不足中，把所有的一切，全部的生活費，都捐獻了。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28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r>
              <a:rPr lang="zh-TW" altLang="en-US" sz="28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sz="28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8344" y="6021288"/>
            <a:ext cx="12248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635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4708B0A-98B8-4C42-B9A0-7A4A7EC6910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16632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常年期第三十二主日</a:t>
            </a:r>
          </a:p>
          <a:p>
            <a:pPr algn="ctr" eaLnBrk="1" hangingPunct="1">
              <a:spcBef>
                <a:spcPts val="1200"/>
              </a:spcBef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07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lnSpc>
                <a:spcPts val="4000"/>
              </a:lnSpc>
              <a:spcBef>
                <a:spcPts val="3000"/>
              </a:spcBef>
              <a:spcAft>
                <a:spcPts val="1800"/>
              </a:spcAft>
              <a:buNone/>
            </a:pPr>
            <a:r>
              <a:rPr lang="zh-TW" altLang="en-US" sz="5400" dirty="0">
                <a:solidFill>
                  <a:schemeClr val="bg1"/>
                </a:solidFill>
                <a:ea typeface="華康儷中黑" panose="020B0509000000000000" pitchFamily="49" charset="-120"/>
              </a:rPr>
              <a:t>真正的捐獻</a:t>
            </a:r>
            <a:endParaRPr lang="en-US" altLang="zh-TW" sz="54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列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17:10-16;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希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9:24-28-13;</a:t>
            </a:r>
            <a:r>
              <a:rPr lang="zh-TW" altLang="en-US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谷</a:t>
            </a: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12:41-44)</a:t>
            </a:r>
          </a:p>
          <a:p>
            <a:pPr marL="324000" eaLnBrk="1" hangingPunct="1">
              <a:lnSpc>
                <a:spcPts val="5000"/>
              </a:lnSpc>
              <a:spcBef>
                <a:spcPts val="120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 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7813</TotalTime>
  <Words>1965</Words>
  <Application>Microsoft Office PowerPoint</Application>
  <PresentationFormat>如螢幕大小 (4:3)</PresentationFormat>
  <Paragraphs>113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29</vt:i4>
      </vt:variant>
    </vt:vector>
  </HeadingPairs>
  <TitlesOfParts>
    <vt:vector size="40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標楷體</vt:lpstr>
      <vt:lpstr>Arial</vt:lpstr>
      <vt:lpstr>Wingdings</vt:lpstr>
      <vt:lpstr>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662</cp:revision>
  <dcterms:created xsi:type="dcterms:W3CDTF">2006-09-26T01:05:23Z</dcterms:created>
  <dcterms:modified xsi:type="dcterms:W3CDTF">2021-11-03T02:21:04Z</dcterms:modified>
</cp:coreProperties>
</file>