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84" r:id="rId3"/>
  </p:sldMasterIdLst>
  <p:notesMasterIdLst>
    <p:notesMasterId r:id="rId32"/>
  </p:notesMasterIdLst>
  <p:handoutMasterIdLst>
    <p:handoutMasterId r:id="rId33"/>
  </p:handoutMasterIdLst>
  <p:sldIdLst>
    <p:sldId id="2138" r:id="rId4"/>
    <p:sldId id="2119" r:id="rId5"/>
    <p:sldId id="2120" r:id="rId6"/>
    <p:sldId id="2122" r:id="rId7"/>
    <p:sldId id="2123" r:id="rId8"/>
    <p:sldId id="2133" r:id="rId9"/>
    <p:sldId id="2134" r:id="rId10"/>
    <p:sldId id="2141" r:id="rId11"/>
    <p:sldId id="2145" r:id="rId12"/>
    <p:sldId id="2096" r:id="rId13"/>
    <p:sldId id="2143" r:id="rId14"/>
    <p:sldId id="2144" r:id="rId15"/>
    <p:sldId id="2146" r:id="rId16"/>
    <p:sldId id="2147" r:id="rId17"/>
    <p:sldId id="2148" r:id="rId18"/>
    <p:sldId id="2149" r:id="rId19"/>
    <p:sldId id="2150" r:id="rId20"/>
    <p:sldId id="2151" r:id="rId21"/>
    <p:sldId id="2152" r:id="rId22"/>
    <p:sldId id="2153" r:id="rId23"/>
    <p:sldId id="2154" r:id="rId24"/>
    <p:sldId id="2155" r:id="rId25"/>
    <p:sldId id="2156" r:id="rId26"/>
    <p:sldId id="2157" r:id="rId27"/>
    <p:sldId id="2158" r:id="rId28"/>
    <p:sldId id="2159" r:id="rId29"/>
    <p:sldId id="2160" r:id="rId30"/>
    <p:sldId id="1892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FF"/>
    <a:srgbClr val="0000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162" autoAdjust="0"/>
    <p:restoredTop sz="93315" autoAdjust="0"/>
  </p:normalViewPr>
  <p:slideViewPr>
    <p:cSldViewPr>
      <p:cViewPr varScale="1">
        <p:scale>
          <a:sx n="61" d="100"/>
          <a:sy n="61" d="100"/>
        </p:scale>
        <p:origin x="115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2813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989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2375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0752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2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9147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124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0645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3507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35341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157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79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無知的童女</a:t>
            </a:r>
            <a:endParaRPr lang="en-US" altLang="zh-HK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無知有罪嗎</a:t>
            </a:r>
            <a:r>
              <a:rPr lang="en-US" altLang="zh-TW" sz="48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193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你們應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思慕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我的話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如此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你們必深受教益智慧是光明的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尋覓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她的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就可找到她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不必費力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因為必發現她已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坐在門前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思慕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尋覓天主的話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知識就是道德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兩個條件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360000" indent="-457200"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1.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頻呼小玉元無事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只要檀郎認識聲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2.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盡日尋春不見春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芒鞋踏破壟頭雲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歸來偶把梅花嗅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春在枝頭已十分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我們若是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信耶穌死了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也復活了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同樣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也必信天主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要領那些死於耶穌內的人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同他一起前來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正顏楷體W7(P)" panose="03000700000000000000" pitchFamily="66" charset="-120"/>
              <a:cs typeface="華康中黑體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信耶穌死了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也復活了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我也要復活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!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我摸到復活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爸爸徐麟祥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72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年前去世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              媽媽陳肖珍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23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年前去世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                胡振中樞機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23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年前去世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                  妹妹徐少琼一年前去世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                    黃美美修女兩年前去世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其必有不依形而立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不恃力而行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b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              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不待生而存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不隨死而亡者矣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.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063A808-4135-4577-80FB-2C2C7689E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60713"/>
            <a:ext cx="1944216" cy="1935799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FEDAB6B4-DB9D-4225-B813-F3ECCEBA830E}"/>
              </a:ext>
            </a:extLst>
          </p:cNvPr>
          <p:cNvSpPr txBox="1"/>
          <p:nvPr/>
        </p:nvSpPr>
        <p:spPr>
          <a:xfrm>
            <a:off x="1569437" y="3352798"/>
            <a:ext cx="846518" cy="637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zh-TW" altLang="en-US" sz="2400" dirty="0">
                <a:solidFill>
                  <a:srgbClr val="C00000"/>
                </a:solidFill>
                <a:highlight>
                  <a:srgbClr val="FF99FF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妹妹</a:t>
            </a:r>
            <a:endParaRPr lang="en-US" altLang="zh-TW" sz="2400" dirty="0">
              <a:solidFill>
                <a:srgbClr val="C00000"/>
              </a:solidFill>
              <a:highlight>
                <a:srgbClr val="FF99FF"/>
              </a:highlight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 algn="ctr">
              <a:lnSpc>
                <a:spcPts val="2100"/>
              </a:lnSpc>
            </a:pPr>
            <a:r>
              <a:rPr lang="zh-TW" altLang="en-US" sz="2400" dirty="0">
                <a:solidFill>
                  <a:srgbClr val="C00000"/>
                </a:solidFill>
                <a:highlight>
                  <a:srgbClr val="FF99FF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少琼</a:t>
            </a:r>
          </a:p>
        </p:txBody>
      </p:sp>
    </p:spTree>
    <p:extLst>
      <p:ext uri="{BB962C8B-B14F-4D97-AF65-F5344CB8AC3E}">
        <p14:creationId xmlns:p14="http://schemas.microsoft.com/office/powerpoint/2010/main" val="33310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天國好比十個童女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糊塗的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拿了燈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卻沒有隨身帶油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而明智的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拿了燈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又在壺裡帶了油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油是生命的內動力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爆發力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油是不斷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向上的引力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愛之大者</a:t>
            </a:r>
            <a:endParaRPr lang="en-US" altLang="zh-TW" sz="40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油是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好學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近乎知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力行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近乎仁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知恥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近乎勇的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一生的追求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由搖籃到墳墓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0"/>
              </a:spcBef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油是卒然臨之而不驚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無故加之而不怒的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大勇者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因其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所挾持者甚大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而志甚遠也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13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無知有罪嗎？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Is it a sin to be ignorant?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無知本來沒有罪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Ignorance is not a sin in itself,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因為犯罪的其中兩個條件是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明知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故意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spc="-100" dirty="0">
                <a:ea typeface="華康儷中黑" panose="020B0509000000000000" pitchFamily="49" charset="-120"/>
              </a:rPr>
              <a:t>because it takes at least two elements to constitute a sin: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knowledge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 and </a:t>
            </a:r>
            <a:r>
              <a:rPr lang="en-US" altLang="zh-TW" sz="40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intention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曾有一句話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讓我大吃一驚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en-US" altLang="zh-TW" sz="4000" spc="-150" dirty="0">
                <a:ea typeface="華康儷中黑" panose="020B0509000000000000" pitchFamily="49" charset="-120"/>
              </a:rPr>
              <a:t>There was a line that shocked me deeply</a:t>
            </a:r>
          </a:p>
        </p:txBody>
      </p:sp>
    </p:spTree>
    <p:extLst>
      <p:ext uri="{BB962C8B-B14F-4D97-AF65-F5344CB8AC3E}">
        <p14:creationId xmlns:p14="http://schemas.microsoft.com/office/powerpoint/2010/main" val="1569182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許多人無辜和不幸地死去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我竟然不知道</a:t>
            </a:r>
            <a:r>
              <a:rPr lang="en-US" altLang="zh-TW" sz="4000" dirty="0">
                <a:ea typeface="華康儷中黑" panose="020B0509000000000000" pitchFamily="49" charset="-120"/>
              </a:rPr>
              <a:t>;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Many people have died tragically and ingenuously (innocently),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but I didn’t even know;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但正因為我不知道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所以才有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那麼多人死於無辜和不幸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endParaRPr lang="zh-TW" altLang="en-US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it is my ignorance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that contributed to their deaths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28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例如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在以巴衝突中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 example is: in the current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Israeli-Palestinian conflict,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有人說巴人是「先撩者賤」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始作俑者</a:t>
            </a:r>
            <a:r>
              <a:rPr lang="en-US" altLang="zh-TW" sz="3600" dirty="0">
                <a:ea typeface="華康儷中黑" panose="020B0509000000000000" pitchFamily="49" charset="-120"/>
              </a:rPr>
              <a:t>), </a:t>
            </a:r>
          </a:p>
          <a:p>
            <a:pPr>
              <a:spcBef>
                <a:spcPts val="0"/>
              </a:spcBef>
            </a:pPr>
            <a:r>
              <a:rPr lang="en-US" altLang="zh-TW" sz="3600" spc="-150" dirty="0">
                <a:ea typeface="華康儷中黑" panose="020B0509000000000000" pitchFamily="49" charset="-120"/>
              </a:rPr>
              <a:t>some say the Palestinians </a:t>
            </a:r>
            <a:r>
              <a:rPr lang="en-US" altLang="zh-TW" sz="2800" spc="-150" dirty="0">
                <a:ea typeface="華康儷中黑" panose="020B0509000000000000" pitchFamily="49" charset="-120"/>
              </a:rPr>
              <a:t>(Hamas) </a:t>
            </a:r>
            <a:r>
              <a:rPr lang="en-US" altLang="zh-TW" sz="3600" spc="-150" dirty="0">
                <a:ea typeface="華康儷中黑" panose="020B0509000000000000" pitchFamily="49" charset="-120"/>
              </a:rPr>
              <a:t>are instigators,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所以以色列可以無限制地報復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這是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合法的自衛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thus the Israelis have the right to revenge without restraint,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that this is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lawful self-defense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7721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但事實是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直到</a:t>
            </a:r>
            <a:r>
              <a:rPr lang="en-US" altLang="zh-TW" sz="4000" dirty="0">
                <a:ea typeface="華康儷中黑" panose="020B0509000000000000" pitchFamily="49" charset="-120"/>
              </a:rPr>
              <a:t>23</a:t>
            </a:r>
            <a:r>
              <a:rPr lang="zh-TW" altLang="en-US" sz="4000" dirty="0">
                <a:ea typeface="華康儷中黑" panose="020B0509000000000000" pitchFamily="49" charset="-120"/>
              </a:rPr>
              <a:t>年</a:t>
            </a:r>
            <a:r>
              <a:rPr lang="en-US" altLang="zh-TW" sz="4000" dirty="0">
                <a:ea typeface="華康儷中黑" panose="020B0509000000000000" pitchFamily="49" charset="-120"/>
              </a:rPr>
              <a:t>10</a:t>
            </a:r>
            <a:r>
              <a:rPr lang="zh-TW" altLang="en-US" sz="4000" dirty="0">
                <a:ea typeface="華康儷中黑" panose="020B0509000000000000" pitchFamily="49" charset="-120"/>
              </a:rPr>
              <a:t>月</a:t>
            </a:r>
            <a:r>
              <a:rPr lang="en-US" altLang="zh-TW" sz="4000" dirty="0">
                <a:ea typeface="華康儷中黑" panose="020B0509000000000000" pitchFamily="49" charset="-120"/>
              </a:rPr>
              <a:t>26</a:t>
            </a:r>
            <a:r>
              <a:rPr lang="zh-TW" altLang="en-US" sz="4000" dirty="0">
                <a:ea typeface="華康儷中黑" panose="020B0509000000000000" pitchFamily="49" charset="-120"/>
              </a:rPr>
              <a:t>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以方死了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1400</a:t>
            </a:r>
            <a:r>
              <a:rPr lang="zh-TW" altLang="en-US" sz="4000" dirty="0">
                <a:ea typeface="華康儷中黑" panose="020B0509000000000000" pitchFamily="49" charset="-120"/>
              </a:rPr>
              <a:t>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巴方死了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7000</a:t>
            </a:r>
            <a:r>
              <a:rPr lang="zh-TW" altLang="en-US" sz="4000" dirty="0">
                <a:ea typeface="華康儷中黑" panose="020B0509000000000000" pitchFamily="49" charset="-120"/>
              </a:rPr>
              <a:t>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However, the fact is as of October 26th 2023, there has been 1400 Israeli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and 7000 Palestinian deaths.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其中一半都是巴人小孩子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Children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amount to half of the Palestinian casualties!</a:t>
            </a:r>
          </a:p>
        </p:txBody>
      </p:sp>
    </p:spTree>
    <p:extLst>
      <p:ext uri="{BB962C8B-B14F-4D97-AF65-F5344CB8AC3E}">
        <p14:creationId xmlns:p14="http://schemas.microsoft.com/office/powerpoint/2010/main" val="706404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連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聯合國秘書長</a:t>
            </a:r>
            <a:r>
              <a:rPr lang="zh-TW" altLang="en-US" sz="4000" dirty="0">
                <a:ea typeface="華康儷中黑" panose="020B0509000000000000" pitchFamily="49" charset="-120"/>
              </a:rPr>
              <a:t>都認為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自衛和報復都不能太過分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Even the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UN Secretary-General </a:t>
            </a:r>
            <a:r>
              <a:rPr lang="en-US" altLang="zh-TW" sz="4000" dirty="0">
                <a:ea typeface="華康儷中黑" panose="020B0509000000000000" pitchFamily="49" charset="-120"/>
              </a:rPr>
              <a:t>has stated that self-defense and revenge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must not be excessive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他的言論讓以色列很不高興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his remarks caused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Israel’s resentment.</a:t>
            </a:r>
          </a:p>
        </p:txBody>
      </p:sp>
    </p:spTree>
    <p:extLst>
      <p:ext uri="{BB962C8B-B14F-4D97-AF65-F5344CB8AC3E}">
        <p14:creationId xmlns:p14="http://schemas.microsoft.com/office/powerpoint/2010/main" val="1984759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所以他們還是想要更猛烈的進攻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Israelis insisted on even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more intense retaliation,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務要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完全殲滅敵人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一了百了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aiming to completely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annihilate the enemy once and for all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以方內部一些人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甚至還有歐美的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香港的一些人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Some in Israel, Europe and America, even in Hong Kong,</a:t>
            </a:r>
          </a:p>
        </p:txBody>
      </p:sp>
    </p:spTree>
    <p:extLst>
      <p:ext uri="{BB962C8B-B14F-4D97-AF65-F5344CB8AC3E}">
        <p14:creationId xmlns:p14="http://schemas.microsoft.com/office/powerpoint/2010/main" val="1974226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包括那些信基督的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都認為理在以色列一方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many of whom are Christians believe that Israel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is justified in her actions.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中世紀曾有過「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正義之戰</a:t>
            </a:r>
            <a:r>
              <a:rPr lang="zh-TW" altLang="en-US" sz="4000" dirty="0">
                <a:ea typeface="華康儷中黑" panose="020B0509000000000000" pitchFamily="49" charset="-120"/>
              </a:rPr>
              <a:t>」的辯論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Throughout the Middle Ages, there had been debates on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 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justifications for wars</a:t>
            </a:r>
            <a:r>
              <a:rPr lang="en-US" altLang="zh-TW" sz="4000" dirty="0">
                <a:ea typeface="華康儷中黑" panose="020B0509000000000000" pitchFamily="49" charset="-120"/>
              </a:rPr>
              <a:t>”,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80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6:12-17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你們應思慕我的話，珍愛我的話，如此，你們必深受教益。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智慧是光明的，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從不暗淡；愛慕她的，很容易看見她；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尋覓她的，就可找到她；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一有追求她的志願，她必預先顯示給他們。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清早起來，尋求她的，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不必費力，因為必發現她已坐在門前。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結論是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一切都必須有個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合理的比例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不能過火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conclusion reached was action taken must be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within reason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not excessive.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甚至有人主張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根本便沒有所謂的正義之戰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Some people even advocated that justice cannot be served through war, hence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no war is justifiable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583020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所以不要發起戰爭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或讓戰爭漫延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therefore do not trigger war,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or let it spread. 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因為戰爭的過程和結果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都是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不可估量的災難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Because the process and results of wars inevitably bring upon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inestimable</a:t>
            </a:r>
            <a:r>
              <a:rPr lang="en-US" altLang="zh-TW" sz="4000" dirty="0">
                <a:ea typeface="華康儷中黑" panose="020B0509000000000000" pitchFamily="49" charset="-120"/>
              </a:rPr>
              <a:t> and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unfathomable</a:t>
            </a:r>
            <a:r>
              <a:rPr lang="en-US" altLang="zh-TW" sz="4000" dirty="0">
                <a:ea typeface="華康儷中黑" panose="020B0509000000000000" pitchFamily="49" charset="-120"/>
              </a:rPr>
              <a:t> catastrophes,</a:t>
            </a:r>
          </a:p>
        </p:txBody>
      </p:sp>
    </p:spTree>
    <p:extLst>
      <p:ext uri="{BB962C8B-B14F-4D97-AF65-F5344CB8AC3E}">
        <p14:creationId xmlns:p14="http://schemas.microsoft.com/office/powerpoint/2010/main" val="123284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而且一定大量禍及無辜百姓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尤其是社會底層的百姓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massive misery to innocent people, especially those in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 lower social strata. 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所以大部分災難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都是源於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無知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或源自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錯誤的認知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Most catastrophes take root from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ignorance</a:t>
            </a:r>
            <a:r>
              <a:rPr lang="en-US" altLang="zh-TW" sz="4000" dirty="0">
                <a:ea typeface="華康儷中黑" panose="020B0509000000000000" pitchFamily="49" charset="-120"/>
              </a:rPr>
              <a:t> or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erroneous perceptions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356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愚蠢的童女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帶燈卻不帶油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" panose="020B0509000000000000" pitchFamily="49" charset="-120"/>
              </a:rPr>
              <a:t>Foolish girls took lamps with them without oil,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不知道</a:t>
            </a:r>
            <a:r>
              <a:rPr lang="zh-TW" altLang="en-US" sz="4000" dirty="0">
                <a:ea typeface="華康儷中黑" panose="020B0509000000000000" pitchFamily="49" charset="-120"/>
              </a:rPr>
              <a:t>要帶油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because they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did not know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they needed to bring oil.</a:t>
            </a:r>
          </a:p>
        </p:txBody>
      </p:sp>
    </p:spTree>
    <p:extLst>
      <p:ext uri="{BB962C8B-B14F-4D97-AF65-F5344CB8AC3E}">
        <p14:creationId xmlns:p14="http://schemas.microsoft.com/office/powerpoint/2010/main" val="1524076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更可憐的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是她們認為在附近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一定可以買到油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根本不需帶油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What is even more pathetic is their assumption that they could certainly buy oil nearby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so there was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no need to bring oil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新郎也不會遲到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and the groom wasn’t expected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to arrive late.</a:t>
            </a:r>
          </a:p>
          <a:p>
            <a:pPr>
              <a:spcBef>
                <a:spcPts val="0"/>
              </a:spcBef>
            </a:pP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310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52536" y="260648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聖人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不治已病治未病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Sages work on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prevention</a:t>
            </a:r>
            <a:r>
              <a:rPr lang="en-US" altLang="zh-TW" sz="4000" dirty="0">
                <a:ea typeface="華康儷中黑" panose="020B0509000000000000" pitchFamily="49" charset="-120"/>
              </a:rPr>
              <a:t> than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wait for the disease to manifest.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主要就是掌握健康上的重要知識和全部知識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以防止那些不必要的疾病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They do this by amassing </a:t>
            </a:r>
            <a:r>
              <a:rPr lang="en-US" altLang="zh-TW" dirty="0">
                <a:ea typeface="華康儷中黑" panose="020B0509000000000000" pitchFamily="49" charset="-120"/>
              </a:rPr>
              <a:t>(accumulating)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essential information that pertains to good health, in order to prevent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unnecessary illnesses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9541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r>
              <a:rPr lang="zh-TW" altLang="zh-TW" sz="4000" kern="100" dirty="0"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而教會和家庭的重要職責</a:t>
            </a:r>
            <a:r>
              <a:rPr lang="en-US" altLang="zh-TW" sz="4000" kern="100" dirty="0"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endParaRPr lang="zh-TW" altLang="zh-TW" sz="4000" kern="100" dirty="0">
              <a:effectLst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altLang="zh-TW" sz="4000" kern="100" dirty="0"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Similarly, the Church and the family have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an overriding duty</a:t>
            </a:r>
            <a:endParaRPr lang="zh-TW" altLang="zh-TW" sz="4000" kern="100" dirty="0">
              <a:solidFill>
                <a:srgbClr val="FF0000"/>
              </a:solidFill>
              <a:effectLst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r>
              <a:rPr lang="zh-TW" altLang="zh-TW" sz="4000" kern="100" dirty="0"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就是教授有關一個美好人生和世界大同的最重要和全部的知識</a:t>
            </a:r>
            <a:r>
              <a:rPr lang="en-US" altLang="zh-TW" sz="4000" kern="100" dirty="0"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  <a:endParaRPr lang="zh-TW" altLang="zh-TW" sz="4000" kern="100" dirty="0">
              <a:effectLst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r>
              <a:rPr lang="en-US" altLang="zh-TW" sz="4000" kern="100" dirty="0"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to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educate all that lead to a good life </a:t>
            </a:r>
            <a:r>
              <a:rPr lang="en-US" altLang="zh-TW" sz="4000" kern="100" dirty="0"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and creating </a:t>
            </a:r>
            <a:r>
              <a:rPr lang="en-US" altLang="zh-TW" sz="40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a world of harmony.</a:t>
            </a:r>
            <a:endParaRPr lang="zh-TW" altLang="zh-TW" sz="4000" kern="100" dirty="0">
              <a:solidFill>
                <a:srgbClr val="FF0000"/>
              </a:solidFill>
              <a:effectLst/>
              <a:highlight>
                <a:srgbClr val="FFFF00"/>
              </a:highlight>
              <a:ea typeface="華康儷中黑" panose="020B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00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3F5C867-1171-4371-BDB9-0D7722DD5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先知覺後知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Those quick to know awaken those who are slow to know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先覺覺後覺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Those quick to be enlightened awaken those who are slow to be enlightened.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無知本來沒有罪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但它卻是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許多罪的根源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Ignorance is not a sin in itself,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but it is the source of many sins.</a:t>
            </a:r>
          </a:p>
          <a:p>
            <a:pPr>
              <a:spcBef>
                <a:spcPts val="0"/>
              </a:spcBef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01F2D8E-70FD-4FAB-831D-8F34824ECCE9}"/>
              </a:ext>
            </a:extLst>
          </p:cNvPr>
          <p:cNvSpPr txBox="1"/>
          <p:nvPr/>
        </p:nvSpPr>
        <p:spPr>
          <a:xfrm>
            <a:off x="5364088" y="5949280"/>
            <a:ext cx="3672408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79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6700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思念智慧，是齊全的明哲；為她守夜不寐的，很快就毫無顧慮。因為，智慧到處尋找配得上自己的人，她在路上，親切地把自己顯示出來，很關心地迎接他們。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恭讀聖保祿宗徒致得撒洛尼人前書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4:13-18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關於亡者，我們不願意你們不知道，以免你們憂傷，像其他沒有望德的人一樣。因為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我們若是信耶穌死了，也復活了，同樣，也必信天主，要領那些死於耶穌內的人，同他一起前來。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我們照主的話，告訴你們這件事：我們這些活著，存留到主來臨時的人，決不會在已死的人以前。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，在發出號令時，在總領天使吶喊，及天主的號角聲中，主要親自由天降來。那些死於基督內的人，先要復活。然後，我們這些活著，還存留的人，同時與他們一起，要被提到雲彩上，到空中迎接主。這樣，我們就時常同主在一起。為此，你們要常用這些話，彼此安慰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25:1-13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那時候，耶穌給門徒講了這個比喻，說：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天國好比十個童女，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拿著自己的燈，出去迎接新郎。她們中，五個是糊塗的，五個是明智的。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糊塗的，拿了燈，卻沒有隨身帶油；而明智的，拿了燈，又在壺裡帶了油。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因為新郎遲遲未來，她們都打盹睡著了。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半夜，有人喊說：新郎來了，你們出來迎接吧！那些童女於是都起來，裝備她們的燈。糊塗的，對明智的說：把你們的油，分些給我們吧！因為我們的燈，快要熄滅了！明智的回答說：怕為我們和你們都不夠，更好你們到賣油的地方，為自己買吧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「她們去買的時候，新郎到了；那準備好了的，就同新郎進去，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共赴婚宴；門於是關上了。後來，其餘的童女也來了，說：主啊！主啊！給我們開門吧！新郎卻回答說：我實在告訴你們：我不認識你們。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「所以，你們應該醒寤，因為你們不知道那日子，也不知道那時辰。」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84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HK" altLang="en-US" sz="9600" spc="600" dirty="0">
                <a:solidFill>
                  <a:srgbClr val="FFFF00"/>
                </a:solidFill>
                <a:ea typeface="華康粗黑體" panose="020B0709000000000000" pitchFamily="49" charset="-120"/>
              </a:rPr>
              <a:t>無知的童女</a:t>
            </a:r>
            <a:endParaRPr lang="en-US" altLang="zh-HK" sz="9600" spc="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無知有罪嗎</a:t>
            </a:r>
            <a:r>
              <a:rPr lang="en-US" altLang="zh-TW" sz="48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8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162064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31777</TotalTime>
  <Words>1922</Words>
  <Application>Microsoft Office PowerPoint</Application>
  <PresentationFormat>如螢幕大小 (4:3)</PresentationFormat>
  <Paragraphs>175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42" baseType="lpstr">
      <vt:lpstr>華康中黑體</vt:lpstr>
      <vt:lpstr>華康中黑體(P)</vt:lpstr>
      <vt:lpstr>華康正顏楷體W7</vt:lpstr>
      <vt:lpstr>華康正顏楷體W7(P)</vt:lpstr>
      <vt:lpstr>華康粗黑體</vt:lpstr>
      <vt:lpstr>華康儷中黑</vt:lpstr>
      <vt:lpstr>新細明體</vt:lpstr>
      <vt:lpstr>Arial</vt:lpstr>
      <vt:lpstr>Calibri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1728</cp:revision>
  <dcterms:created xsi:type="dcterms:W3CDTF">2006-09-26T01:05:23Z</dcterms:created>
  <dcterms:modified xsi:type="dcterms:W3CDTF">2023-10-30T07:00:27Z</dcterms:modified>
</cp:coreProperties>
</file>