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32" r:id="rId3"/>
  </p:sldMasterIdLst>
  <p:notesMasterIdLst>
    <p:notesMasterId r:id="rId25"/>
  </p:notesMasterIdLst>
  <p:handoutMasterIdLst>
    <p:handoutMasterId r:id="rId26"/>
  </p:handoutMasterIdLst>
  <p:sldIdLst>
    <p:sldId id="1565" r:id="rId4"/>
    <p:sldId id="1610" r:id="rId5"/>
    <p:sldId id="1723" r:id="rId6"/>
    <p:sldId id="1370" r:id="rId7"/>
    <p:sldId id="1411" r:id="rId8"/>
    <p:sldId id="1612" r:id="rId9"/>
    <p:sldId id="1614" r:id="rId10"/>
    <p:sldId id="1724" r:id="rId11"/>
    <p:sldId id="1710" r:id="rId12"/>
    <p:sldId id="1732" r:id="rId13"/>
    <p:sldId id="1733" r:id="rId14"/>
    <p:sldId id="1734" r:id="rId15"/>
    <p:sldId id="1714" r:id="rId16"/>
    <p:sldId id="1725" r:id="rId17"/>
    <p:sldId id="1726" r:id="rId18"/>
    <p:sldId id="1727" r:id="rId19"/>
    <p:sldId id="1728" r:id="rId20"/>
    <p:sldId id="1729" r:id="rId21"/>
    <p:sldId id="1730" r:id="rId22"/>
    <p:sldId id="1731" r:id="rId23"/>
    <p:sldId id="1045" r:id="rId24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1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9900CC"/>
    <a:srgbClr val="FF00FF"/>
    <a:srgbClr val="00CC00"/>
    <a:srgbClr val="FFFFFF"/>
    <a:srgbClr val="99FF99"/>
    <a:srgbClr val="FF99FF"/>
    <a:srgbClr val="FF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41" autoAdjust="0"/>
    <p:restoredTop sz="94677" autoAdjust="0"/>
  </p:normalViewPr>
  <p:slideViewPr>
    <p:cSldViewPr>
      <p:cViewPr varScale="1">
        <p:scale>
          <a:sx n="63" d="100"/>
          <a:sy n="63" d="100"/>
        </p:scale>
        <p:origin x="130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常年期第三十一主日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6000" dirty="0">
                <a:solidFill>
                  <a:srgbClr val="FFFF00"/>
                </a:solidFill>
                <a:ea typeface="華康儷中黑" panose="020B0509000000000000" pitchFamily="49" charset="-120"/>
              </a:rPr>
              <a:t>樂於賠償</a:t>
            </a:r>
            <a:endParaRPr lang="en-US" altLang="zh-TW" sz="4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智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11:22-12:2</a:t>
            </a: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得後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1:11-2:2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19:1-10</a:t>
            </a:r>
            <a:r>
              <a:rPr lang="en-US" altLang="zh-HK" sz="2800" dirty="0">
                <a:solidFill>
                  <a:srgbClr val="FFFFFF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FF0000"/>
              </a:highlight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329915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7396DF0A-ADEF-4063-ADFB-AAB1FFDD3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lnSpc>
                <a:spcPts val="43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上主</a:t>
            </a:r>
            <a:r>
              <a:rPr lang="en-US" altLang="zh-TW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整個世界</a:t>
            </a:r>
            <a:r>
              <a:rPr lang="en-US" altLang="zh-TW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在你跟前</a:t>
            </a:r>
            <a:r>
              <a:rPr lang="en-US" altLang="zh-TW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有如天秤上的</a:t>
            </a:r>
            <a:r>
              <a:rPr lang="zh-TW" altLang="en-US" sz="4000" dirty="0">
                <a:solidFill>
                  <a:srgbClr val="FFFF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一粒沙塵</a:t>
            </a:r>
            <a:r>
              <a:rPr lang="en-US" altLang="zh-TW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落在地面上的</a:t>
            </a:r>
            <a:r>
              <a:rPr lang="zh-TW" altLang="en-US" sz="4000" dirty="0">
                <a:solidFill>
                  <a:srgbClr val="FFFF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一滴朝露</a:t>
            </a:r>
            <a:r>
              <a:rPr lang="en-US" altLang="zh-TW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.</a:t>
            </a:r>
            <a:br>
              <a:rPr lang="en-US" altLang="zh-TW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你假裝看不見人的罪</a:t>
            </a:r>
            <a:r>
              <a:rPr lang="en-US" altLang="zh-TW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是為叫罪人</a:t>
            </a:r>
            <a:r>
              <a:rPr lang="zh-TW" altLang="en-US" sz="4000" dirty="0">
                <a:solidFill>
                  <a:srgbClr val="FFFF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悔改</a:t>
            </a:r>
            <a:endParaRPr lang="en-US" altLang="zh-TW" sz="4000" dirty="0">
              <a:solidFill>
                <a:schemeClr val="bg1"/>
              </a:solidFill>
              <a:latin typeface="華康魏碑體" panose="03000709000000000000" pitchFamily="65" charset="-120"/>
              <a:ea typeface="華康魏碑體" panose="03000709000000000000" pitchFamily="65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沙塵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朝露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傲什麼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霸什麼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spc="-150" dirty="0">
                <a:solidFill>
                  <a:srgbClr val="00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長城萬里今猶在</a:t>
            </a:r>
            <a:r>
              <a:rPr lang="en-US" altLang="zh-TW" sz="4000" spc="-150" dirty="0">
                <a:solidFill>
                  <a:srgbClr val="00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rgbClr val="00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不見當年秦始皇</a:t>
            </a:r>
            <a:br>
              <a:rPr lang="en-US" altLang="zh-TW" sz="4000" spc="-150" dirty="0">
                <a:solidFill>
                  <a:srgbClr val="00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</a:br>
            <a:r>
              <a:rPr lang="zh-TW" altLang="en-US" sz="4000" spc="-15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富貴到頭皆夢幻</a:t>
            </a:r>
            <a:r>
              <a:rPr lang="en-US" altLang="zh-TW" sz="4000" spc="-15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英雄彈指又山丘</a:t>
            </a:r>
            <a:endParaRPr lang="en-US" altLang="zh-TW" sz="4000" spc="-150" dirty="0">
              <a:solidFill>
                <a:srgbClr val="FFFF00"/>
              </a:solidFill>
              <a:latin typeface="華康魏碑體" panose="03000709000000000000" pitchFamily="65" charset="-120"/>
              <a:ea typeface="華康魏碑體" panose="03000709000000000000" pitchFamily="65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假裝看不見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9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水至清則無魚</a:t>
            </a:r>
            <a:r>
              <a:rPr lang="en-US" altLang="zh-TW" sz="39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人至察則無徒</a:t>
            </a:r>
            <a:endParaRPr lang="en-US" altLang="zh-TW" sz="3900" dirty="0">
              <a:solidFill>
                <a:srgbClr val="FFFF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為叫罪人悔改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蕩子回頭金不換</a:t>
            </a:r>
            <a:r>
              <a:rPr lang="en-US" altLang="zh-TW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蕩國回頭天國臨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能力越大責任越重</a:t>
            </a:r>
            <a:r>
              <a:rPr lang="zh-TW" altLang="en-US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一言興邦一言喪邦</a:t>
            </a:r>
            <a:endParaRPr lang="en-US" altLang="zh-TW" dirty="0">
              <a:solidFill>
                <a:srgbClr val="FFFF00"/>
              </a:solidFill>
              <a:highlight>
                <a:srgbClr val="FF00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81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7396DF0A-ADEF-4063-ADFB-AAB1FFDD3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我們常為你們祈禱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求我們的天主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使你們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相稱於他的召叫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求他以德能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成全你們各種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樂意向善的心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相稱於他的召叫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與主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志同道合</a:t>
            </a:r>
            <a:endParaRPr lang="en-US" altLang="zh-TW" sz="4000" dirty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主的「志」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 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聖經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祈禱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默想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萬事萬物</a:t>
            </a:r>
            <a:endParaRPr lang="en-US" altLang="zh-TW" sz="4000" dirty="0">
              <a:solidFill>
                <a:srgbClr val="FFFF00"/>
              </a:solidFill>
              <a:highlight>
                <a:srgbClr val="FF00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樂意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向「善」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普遍</a:t>
            </a:r>
            <a:r>
              <a:rPr lang="zh-TW" altLang="en-US" sz="1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en-US" altLang="zh-TW" sz="1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深入</a:t>
            </a:r>
            <a:r>
              <a:rPr lang="zh-TW" altLang="en-US" sz="1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en-US" altLang="zh-TW" sz="1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經驗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俠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en-US" altLang="zh-TW" sz="12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善之大者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國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之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開放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包容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共創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共贏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互惠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共享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交通</a:t>
            </a:r>
            <a:r>
              <a:rPr lang="en-US" altLang="zh-TW" sz="4000" dirty="0">
                <a:solidFill>
                  <a:srgbClr val="FF00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經貿</a:t>
            </a:r>
            <a:r>
              <a:rPr lang="en-US" altLang="zh-TW" sz="4000" dirty="0">
                <a:solidFill>
                  <a:srgbClr val="FF00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人文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0000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不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選邊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0000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不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威迫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120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     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008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008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天國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008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008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大同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008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008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天家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008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008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globalization</a:t>
            </a:r>
            <a:endParaRPr lang="en-US" altLang="zh-TW" sz="4000" dirty="0">
              <a:solidFill>
                <a:srgbClr val="FFFF00"/>
              </a:solidFill>
              <a:highlight>
                <a:srgbClr val="0080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817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7396DF0A-ADEF-4063-ADFB-AAB1FFDD3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我把我財物的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一半施捨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給窮人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我如果欺騙過誰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我就以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四倍賠償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9900CC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找到耶穌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9900CC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9900CC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錢財如糞土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找到永生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今生如朝露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活出完美人生</a:t>
            </a:r>
            <a:r>
              <a:rPr lang="zh-TW" altLang="en-US" sz="12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霸權到頭皆夢幻</a:t>
            </a:r>
            <a:r>
              <a:rPr lang="zh-TW" altLang="en-US" sz="12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英雄彈指又山丘</a:t>
            </a:r>
            <a:endParaRPr lang="en-US" altLang="zh-TW" sz="2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一半施捨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四倍賠償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因罪成聖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因禍得福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不要犯罪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但不要怕犯了罪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善用一切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一切都是恩典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事事感恩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沒一件事不感恩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罪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原來可誕生新生命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endParaRPr lang="zh-HK" altLang="en-US" sz="40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09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EDEA6B42-5077-4B7E-8D6A-14D6FF721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HK" altLang="en-US" sz="3600" dirty="0">
                <a:ea typeface="華康儷中黑" panose="020B0509000000000000" pitchFamily="49" charset="-120"/>
              </a:rPr>
              <a:t>武俠小說中的</a:t>
            </a:r>
            <a:r>
              <a:rPr lang="zh-HK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楊過</a:t>
            </a:r>
            <a:r>
              <a:rPr lang="zh-HK" altLang="en-US" sz="3600" dirty="0">
                <a:ea typeface="華康儷中黑" panose="020B0509000000000000" pitchFamily="49" charset="-120"/>
              </a:rPr>
              <a:t>受</a:t>
            </a:r>
            <a:r>
              <a:rPr lang="zh-HK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郭靖</a:t>
            </a:r>
            <a:r>
              <a:rPr lang="zh-HK" altLang="en-US" sz="3600" dirty="0">
                <a:ea typeface="華康儷中黑" panose="020B0509000000000000" pitchFamily="49" charset="-120"/>
              </a:rPr>
              <a:t>感動而成為大俠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因為他看到郭靖是一位</a:t>
            </a:r>
            <a:r>
              <a:rPr lang="zh-HK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俠之大者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不單有一般俠士的特質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還有</a:t>
            </a:r>
            <a:r>
              <a:rPr lang="zh-HK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為國為民的視野</a:t>
            </a:r>
            <a:r>
              <a:rPr lang="en-US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胸襟和抱負</a:t>
            </a:r>
            <a:r>
              <a:rPr lang="en-US" altLang="zh-HK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HK" sz="3600" dirty="0">
                <a:ea typeface="華康儷中黑" panose="020B0509000000000000" pitchFamily="49" charset="-120"/>
              </a:rPr>
              <a:t>Wuxia novels, a genre of Chinese martial arts tales, had it that Yang Guo, inspired by Guo Jing, later became a wuxia master, because Yang recognized Guo to be the Greatest Wuxia Master as he possessed not only the characteristics of an ordinary knight but also had </a:t>
            </a:r>
            <a:r>
              <a:rPr lang="en-US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a noble vision, a big heart </a:t>
            </a:r>
            <a:r>
              <a:rPr lang="en-US" altLang="zh-HK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for his country </a:t>
            </a:r>
            <a:r>
              <a:rPr lang="en-US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and </a:t>
            </a:r>
            <a:r>
              <a:rPr lang="en-US" altLang="zh-HK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for his people</a:t>
            </a:r>
            <a:r>
              <a:rPr lang="en-US" altLang="zh-HK" sz="3600" dirty="0">
                <a:ea typeface="華康儷中黑" panose="020B0509000000000000" pitchFamily="49" charset="-120"/>
              </a:rPr>
              <a:t>.</a:t>
            </a:r>
            <a:endParaRPr lang="zh-HK" altLang="en-US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8149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EDEA6B42-5077-4B7E-8D6A-14D6FF721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4000" dirty="0">
                <a:ea typeface="華康儷中黑" panose="020B0509000000000000" pitchFamily="49" charset="-120"/>
              </a:rPr>
              <a:t>今天的匝凱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因為與耶穌相遇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便快樂地向耶穌許諾</a:t>
            </a:r>
            <a:r>
              <a:rPr lang="en-US" altLang="zh-HK" sz="4000" dirty="0">
                <a:ea typeface="華康儷中黑" panose="020B0509000000000000" pitchFamily="49" charset="-120"/>
              </a:rPr>
              <a:t>:</a:t>
            </a:r>
            <a:r>
              <a:rPr lang="zh-HK" altLang="en-US" sz="4000" dirty="0">
                <a:ea typeface="華康儷中黑" panose="020B0509000000000000" pitchFamily="49" charset="-120"/>
              </a:rPr>
              <a:t>「主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你看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我把我財物的一半施捨給窮人</a:t>
            </a:r>
            <a:r>
              <a:rPr lang="en-US" altLang="zh-HK" sz="4000" dirty="0">
                <a:ea typeface="華康儷中黑" panose="020B0509000000000000" pitchFamily="49" charset="-120"/>
              </a:rPr>
              <a:t>;</a:t>
            </a: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我如果欺騙過誰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我就以</a:t>
            </a:r>
            <a:r>
              <a:rPr lang="zh-HK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四倍賠償</a:t>
            </a:r>
            <a:r>
              <a:rPr lang="en-US" altLang="zh-HK" sz="4000" dirty="0">
                <a:ea typeface="華康儷中黑" panose="020B0509000000000000" pitchFamily="49" charset="-120"/>
              </a:rPr>
              <a:t>.</a:t>
            </a:r>
            <a:r>
              <a:rPr lang="zh-HK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HK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路</a:t>
            </a:r>
            <a:r>
              <a:rPr lang="en-US" altLang="zh-HK" sz="2800" dirty="0">
                <a:ea typeface="華康儷中黑" panose="020B0509000000000000" pitchFamily="49" charset="-120"/>
              </a:rPr>
              <a:t>19:8)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In today’s </a:t>
            </a:r>
            <a:r>
              <a:rPr lang="en-US" altLang="zh-HK" sz="4000" dirty="0" err="1">
                <a:ea typeface="華康儷中黑" panose="020B0509000000000000" pitchFamily="49" charset="-120"/>
              </a:rPr>
              <a:t>Gosple</a:t>
            </a:r>
            <a:r>
              <a:rPr lang="en-US" altLang="zh-HK" sz="4000" dirty="0">
                <a:ea typeface="華康儷中黑" panose="020B0509000000000000" pitchFamily="49" charset="-120"/>
              </a:rPr>
              <a:t>, Zacchaeus met Jesus and joyfully promised him: “Behold, half of my possessions, Lord,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I shall give to the poor, and 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if I have cheated anyone </a:t>
            </a:r>
            <a:r>
              <a:rPr lang="en-US" altLang="zh-HK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I pay him back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four times as much</a:t>
            </a:r>
            <a:r>
              <a:rPr lang="en-US" altLang="zh-HK" sz="4000" dirty="0">
                <a:ea typeface="華康儷中黑" panose="020B0509000000000000" pitchFamily="49" charset="-120"/>
              </a:rPr>
              <a:t>.”</a:t>
            </a:r>
            <a:r>
              <a:rPr lang="en-US" altLang="zh-HK" sz="2800" dirty="0">
                <a:ea typeface="華康儷中黑" panose="020B0509000000000000" pitchFamily="49" charset="-120"/>
              </a:rPr>
              <a:t>(Lk19:8)</a:t>
            </a:r>
          </a:p>
        </p:txBody>
      </p:sp>
    </p:spTree>
    <p:extLst>
      <p:ext uri="{BB962C8B-B14F-4D97-AF65-F5344CB8AC3E}">
        <p14:creationId xmlns:p14="http://schemas.microsoft.com/office/powerpoint/2010/main" val="3239559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EDEA6B42-5077-4B7E-8D6A-14D6FF721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4210"/>
            <a:ext cx="9144000" cy="66693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3600" dirty="0">
                <a:ea typeface="華康儷中黑" panose="020B0509000000000000" pitchFamily="49" charset="-120"/>
              </a:rPr>
              <a:t>在聖母獻耶穌於主堂時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西默盎</a:t>
            </a:r>
            <a:r>
              <a:rPr lang="zh-HK" altLang="en-US" sz="3600" dirty="0">
                <a:ea typeface="華康儷中黑" panose="020B0509000000000000" pitchFamily="49" charset="-120"/>
              </a:rPr>
              <a:t>由聖母手中接過耶穌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開心地讚美天主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說</a:t>
            </a:r>
            <a:r>
              <a:rPr lang="zh-HK" altLang="en-US" sz="3600" dirty="0">
                <a:ea typeface="華康儷中黑" panose="020B0509000000000000" pitchFamily="49" charset="-120"/>
              </a:rPr>
              <a:t>自己可以死而無</a:t>
            </a:r>
            <a:endParaRPr lang="en-US" altLang="zh-HK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HK" altLang="en-US" sz="3600" dirty="0">
                <a:ea typeface="華康儷中黑" panose="020B0509000000000000" pitchFamily="49" charset="-120"/>
              </a:rPr>
              <a:t>憾了</a:t>
            </a:r>
            <a:r>
              <a:rPr lang="en-US" altLang="zh-HK" sz="3600" dirty="0">
                <a:ea typeface="華康儷中黑" panose="020B0509000000000000" pitchFamily="49" charset="-120"/>
              </a:rPr>
              <a:t>;</a:t>
            </a:r>
            <a:r>
              <a:rPr lang="zh-HK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匝凱</a:t>
            </a:r>
            <a:r>
              <a:rPr lang="zh-HK" altLang="en-US" sz="3600" dirty="0">
                <a:ea typeface="華康儷中黑" panose="020B0509000000000000" pitchFamily="49" charset="-120"/>
              </a:rPr>
              <a:t>見到主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即視錢財如糞土</a:t>
            </a:r>
            <a:r>
              <a:rPr lang="en-US" altLang="zh-HK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HK" altLang="en-US" sz="3600" dirty="0">
                <a:ea typeface="華康儷中黑" panose="020B0509000000000000" pitchFamily="49" charset="-120"/>
              </a:rPr>
              <a:t>西默盎和匝凱兩人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真可互相比美</a:t>
            </a:r>
            <a:r>
              <a:rPr lang="en-US" altLang="zh-HK" sz="3600" dirty="0">
                <a:ea typeface="華康儷中黑" panose="020B0509000000000000" pitchFamily="49" charset="-120"/>
              </a:rPr>
              <a:t>! 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HK" sz="3600" dirty="0">
                <a:ea typeface="華康儷中黑" panose="020B0509000000000000" pitchFamily="49" charset="-120"/>
              </a:rPr>
              <a:t>When the Holy Mother offered Jesus at the Temple, </a:t>
            </a:r>
            <a:r>
              <a:rPr lang="en-US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Simeon</a:t>
            </a:r>
            <a:r>
              <a:rPr lang="en-US" altLang="zh-HK" sz="3600" dirty="0">
                <a:ea typeface="華康儷中黑" panose="020B0509000000000000" pitchFamily="49" charset="-120"/>
              </a:rPr>
              <a:t> took him in his arms, and joyfully praised the Lord, saying: “Now, Master, you may let your servant go in peace, according to your word.” When </a:t>
            </a:r>
            <a:r>
              <a:rPr lang="en-US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Zacchaeus</a:t>
            </a:r>
            <a:r>
              <a:rPr lang="en-US" altLang="zh-HK" sz="3600" dirty="0">
                <a:ea typeface="華康儷中黑" panose="020B0509000000000000" pitchFamily="49" charset="-120"/>
              </a:rPr>
              <a:t> met Jesus, he regarded his wealth as nothing more than a pile of dung. What a beautiful pair Simeon and Zacchaeus made.</a:t>
            </a:r>
          </a:p>
        </p:txBody>
      </p:sp>
    </p:spTree>
    <p:extLst>
      <p:ext uri="{BB962C8B-B14F-4D97-AF65-F5344CB8AC3E}">
        <p14:creationId xmlns:p14="http://schemas.microsoft.com/office/powerpoint/2010/main" val="256618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EDEA6B42-5077-4B7E-8D6A-14D6FF721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4000" dirty="0">
                <a:ea typeface="華康儷中黑" panose="020B0509000000000000" pitchFamily="49" charset="-120"/>
              </a:rPr>
              <a:t>我們今天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有多少人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是與耶穌相遇後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即產生</a:t>
            </a: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翻天覆地變化</a:t>
            </a:r>
            <a:r>
              <a:rPr lang="zh-HK" altLang="en-US" sz="4000" dirty="0">
                <a:ea typeface="華康儷中黑" panose="020B0509000000000000" pitchFamily="49" charset="-120"/>
              </a:rPr>
              <a:t>的</a:t>
            </a:r>
            <a:r>
              <a:rPr lang="en-US" altLang="zh-HK" sz="4000" dirty="0">
                <a:ea typeface="華康儷中黑" panose="020B0509000000000000" pitchFamily="49" charset="-120"/>
              </a:rPr>
              <a:t>?</a:t>
            </a:r>
            <a:r>
              <a:rPr lang="zh-HK" altLang="en-US" sz="4000" dirty="0">
                <a:ea typeface="華康儷中黑" panose="020B0509000000000000" pitchFamily="49" charset="-120"/>
              </a:rPr>
              <a:t>許多人最多</a:t>
            </a:r>
            <a:endParaRPr lang="en-US" altLang="zh-HK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HK" altLang="en-US" sz="4000" dirty="0">
                <a:ea typeface="華康儷中黑" panose="020B0509000000000000" pitchFamily="49" charset="-120"/>
              </a:rPr>
              <a:t>不過是開心一會兒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快樂兩三天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HK" altLang="en-US" sz="4000" dirty="0">
                <a:ea typeface="華康儷中黑" panose="020B0509000000000000" pitchFamily="49" charset="-120"/>
              </a:rPr>
              <a:t>決志三四週而已</a:t>
            </a:r>
            <a:r>
              <a:rPr lang="en-US" altLang="zh-HK" sz="4000" dirty="0">
                <a:ea typeface="華康儷中黑" panose="020B0509000000000000" pitchFamily="49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How many of us today will </a:t>
            </a:r>
            <a:r>
              <a:rPr lang="en-US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turn our lives upside down</a:t>
            </a:r>
            <a:r>
              <a:rPr lang="en-US" altLang="zh-HK" sz="4000" dirty="0">
                <a:ea typeface="華康儷中黑" panose="020B0509000000000000" pitchFamily="49" charset="-120"/>
              </a:rPr>
              <a:t> after encountering Jesus? Perhaps, many may be joyous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for a few days, and their resolutions may last a month.</a:t>
            </a:r>
          </a:p>
        </p:txBody>
      </p:sp>
    </p:spTree>
    <p:extLst>
      <p:ext uri="{BB962C8B-B14F-4D97-AF65-F5344CB8AC3E}">
        <p14:creationId xmlns:p14="http://schemas.microsoft.com/office/powerpoint/2010/main" val="1894582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EDEA6B42-5077-4B7E-8D6A-14D6FF721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3800" dirty="0">
                <a:ea typeface="華康儷中黑" panose="020B0509000000000000" pitchFamily="49" charset="-120"/>
              </a:rPr>
              <a:t>有些人找我辦告解或和我訴心</a:t>
            </a:r>
            <a:r>
              <a:rPr lang="en-US" altLang="zh-HK" sz="38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HK" altLang="en-US" sz="3800" dirty="0">
                <a:ea typeface="華康儷中黑" panose="020B0509000000000000" pitchFamily="49" charset="-120"/>
              </a:rPr>
              <a:t>當他們為犯了罪而傷心難過時</a:t>
            </a:r>
            <a:r>
              <a:rPr lang="en-US" altLang="zh-HK" sz="38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HK" altLang="en-US" sz="3800" dirty="0">
                <a:ea typeface="華康儷中黑" panose="020B0509000000000000" pitchFamily="49" charset="-120"/>
              </a:rPr>
              <a:t>我有時會鼓勵他們效法匝凱</a:t>
            </a:r>
            <a:r>
              <a:rPr lang="en-US" altLang="zh-HK" sz="3800" dirty="0">
                <a:ea typeface="華康儷中黑" panose="020B0509000000000000" pitchFamily="49" charset="-120"/>
              </a:rPr>
              <a:t>,</a:t>
            </a:r>
            <a:r>
              <a:rPr lang="zh-HK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只要願意</a:t>
            </a:r>
            <a:endParaRPr lang="en-US" altLang="zh-HK" sz="38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HK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四倍償還</a:t>
            </a:r>
            <a:r>
              <a:rPr lang="en-US" altLang="zh-HK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HK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大罪人便可蛻變為大聖人</a:t>
            </a:r>
            <a:r>
              <a:rPr lang="en-US" altLang="zh-HK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!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HK" sz="3800" dirty="0">
                <a:ea typeface="華康儷中黑" panose="020B0509000000000000" pitchFamily="49" charset="-120"/>
              </a:rPr>
              <a:t>Sometimes people request confession or conversation with me. When they express remorse over their sins, I encourage them to imitate Zacchaeus, telling them that as long as they are willing to pay back fourfold, </a:t>
            </a:r>
            <a:r>
              <a:rPr lang="en-US" altLang="zh-HK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even the worst sinner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HK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can make a great saint! </a:t>
            </a:r>
          </a:p>
        </p:txBody>
      </p:sp>
    </p:spTree>
    <p:extLst>
      <p:ext uri="{BB962C8B-B14F-4D97-AF65-F5344CB8AC3E}">
        <p14:creationId xmlns:p14="http://schemas.microsoft.com/office/powerpoint/2010/main" val="295888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EDEA6B42-5077-4B7E-8D6A-14D6FF721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4000" dirty="0">
                <a:ea typeface="華康儷中黑" panose="020B0509000000000000" pitchFamily="49" charset="-120"/>
              </a:rPr>
              <a:t>這種化咒詛為祝福的能力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便叫「</a:t>
            </a:r>
            <a:r>
              <a:rPr lang="zh-HK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君子憂道不憂貧</a:t>
            </a:r>
            <a:r>
              <a:rPr lang="zh-HK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即不怕貧窮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只怕不懂得面對貧窮之道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不知道</a:t>
            </a:r>
            <a:r>
              <a:rPr lang="zh-HK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危可以化為機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災難可以變為恩典</a:t>
            </a:r>
            <a:r>
              <a:rPr lang="en-US" altLang="zh-HK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The ability to transform curses into blessings is likened to the saying that “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 gentleman should worry more about not knowing Dao than poverty</a:t>
            </a:r>
            <a:r>
              <a:rPr lang="en-US" altLang="zh-HK" sz="4000" dirty="0">
                <a:ea typeface="華康儷中黑" panose="020B0509000000000000" pitchFamily="49" charset="-120"/>
              </a:rPr>
              <a:t>”, which means one need not fear poverty, but the lack of ability to face up to poverty.</a:t>
            </a:r>
          </a:p>
        </p:txBody>
      </p:sp>
    </p:spTree>
    <p:extLst>
      <p:ext uri="{BB962C8B-B14F-4D97-AF65-F5344CB8AC3E}">
        <p14:creationId xmlns:p14="http://schemas.microsoft.com/office/powerpoint/2010/main" val="1293779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EDEA6B42-5077-4B7E-8D6A-14D6FF721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HK" altLang="en-US" sz="3900" dirty="0">
                <a:ea typeface="華康儷中黑" panose="020B0509000000000000" pitchFamily="49" charset="-120"/>
              </a:rPr>
              <a:t>想起中美兩個大國</a:t>
            </a:r>
            <a:r>
              <a:rPr lang="en-US" altLang="zh-HK" sz="3900" dirty="0">
                <a:ea typeface="華康儷中黑" panose="020B0509000000000000" pitchFamily="49" charset="-120"/>
              </a:rPr>
              <a:t>,</a:t>
            </a:r>
            <a:r>
              <a:rPr lang="zh-HK" altLang="en-US" sz="3900" dirty="0">
                <a:ea typeface="華康儷中黑" panose="020B0509000000000000" pitchFamily="49" charset="-120"/>
              </a:rPr>
              <a:t>如果他們的領導人只知以自我為中心</a:t>
            </a:r>
            <a:r>
              <a:rPr lang="en-US" altLang="zh-HK" sz="3900" dirty="0">
                <a:ea typeface="華康儷中黑" panose="020B0509000000000000" pitchFamily="49" charset="-120"/>
              </a:rPr>
              <a:t>,</a:t>
            </a:r>
            <a:r>
              <a:rPr lang="zh-HK" altLang="en-US" sz="3900" dirty="0">
                <a:ea typeface="華康儷中黑" panose="020B0509000000000000" pitchFamily="49" charset="-120"/>
              </a:rPr>
              <a:t>或只知以自己的國家為中心</a:t>
            </a:r>
            <a:r>
              <a:rPr lang="en-US" altLang="zh-HK" sz="3900" dirty="0">
                <a:ea typeface="華康儷中黑" panose="020B0509000000000000" pitchFamily="49" charset="-120"/>
              </a:rPr>
              <a:t>,</a:t>
            </a:r>
            <a:r>
              <a:rPr lang="zh-HK" altLang="en-US" sz="3900" dirty="0">
                <a:ea typeface="華康儷中黑" panose="020B0509000000000000" pitchFamily="49" charset="-120"/>
              </a:rPr>
              <a:t>那麼</a:t>
            </a:r>
            <a:r>
              <a:rPr lang="en-US" altLang="zh-HK" sz="3900" dirty="0">
                <a:ea typeface="華康儷中黑" panose="020B0509000000000000" pitchFamily="49" charset="-120"/>
              </a:rPr>
              <a:t>,</a:t>
            </a:r>
            <a:r>
              <a:rPr lang="zh-HK" altLang="en-US" sz="3900" dirty="0">
                <a:ea typeface="華康儷中黑" panose="020B0509000000000000" pitchFamily="49" charset="-120"/>
              </a:rPr>
              <a:t>他們便會</a:t>
            </a:r>
            <a:r>
              <a:rPr lang="zh-HK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為世界帶來熊熊戰火</a:t>
            </a:r>
            <a:r>
              <a:rPr lang="en-US" altLang="zh-HK" sz="39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HK" sz="3900" dirty="0">
                <a:ea typeface="華康儷中黑" panose="020B0509000000000000" pitchFamily="49" charset="-120"/>
              </a:rPr>
              <a:t>At the moment, my thoughts are with the two powers, China and the United States. If their leaders are egocentric, </a:t>
            </a:r>
          </a:p>
          <a:p>
            <a:pPr>
              <a:spcBef>
                <a:spcPts val="0"/>
              </a:spcBef>
            </a:pPr>
            <a:r>
              <a:rPr lang="en-US" altLang="zh-HK" sz="3900" dirty="0">
                <a:ea typeface="華康儷中黑" panose="020B0509000000000000" pitchFamily="49" charset="-120"/>
              </a:rPr>
              <a:t>or they only place the interest of their own country above all others, they will run the risk of </a:t>
            </a:r>
            <a:r>
              <a:rPr lang="en-US" altLang="zh-HK" sz="39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leading the world </a:t>
            </a:r>
          </a:p>
          <a:p>
            <a:pPr>
              <a:spcBef>
                <a:spcPts val="0"/>
              </a:spcBef>
            </a:pPr>
            <a:r>
              <a:rPr lang="en-US" altLang="zh-HK" sz="39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into an </a:t>
            </a:r>
            <a:r>
              <a:rPr lang="en-US" altLang="zh-HK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inferno</a:t>
            </a:r>
            <a:r>
              <a:rPr lang="en-US" altLang="zh-HK" sz="39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 of war</a:t>
            </a:r>
            <a:r>
              <a:rPr lang="en-US" altLang="zh-HK" sz="39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2457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08504" cy="6713984"/>
          </a:xfrm>
        </p:spPr>
        <p:txBody>
          <a:bodyPr/>
          <a:lstStyle/>
          <a:p>
            <a:pPr marL="0" indent="0" eaLnBrk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恭讀智慧篇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11:22-12:2</a:t>
            </a: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上主，整個世界，在你跟前，有如天秤上的一粒沙塵，落在地面上的一滴朝露。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但是，你憐憫眾生，因為你是無所不能的。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你假裝看不見人的罪，是為叫罪人悔改。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的確，你愛惜一切所有，不惱恨你所造的；如果你憎恨什麼，你必不會造它。</a:t>
            </a: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如果你不願意，什麼東西能夠存在？如果你不吩咐，什麼東西能夠保全？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117917" y="6191190"/>
            <a:ext cx="19442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464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EDEA6B42-5077-4B7E-8D6A-14D6FF721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3600" dirty="0">
                <a:ea typeface="華康儷中黑" panose="020B0509000000000000" pitchFamily="49" charset="-120"/>
              </a:rPr>
              <a:t>但如果他們都以大同或天國為重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彼此以開放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包容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共創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共贏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互惠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共享等為重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他們不單行了善事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而且是「</a:t>
            </a:r>
            <a:r>
              <a:rPr lang="zh-HK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善之大者</a:t>
            </a:r>
            <a:r>
              <a:rPr lang="zh-HK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世界有福了</a:t>
            </a:r>
            <a:r>
              <a:rPr lang="en-US" altLang="zh-HK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HK" altLang="en-US" sz="3600" spc="600" dirty="0">
                <a:solidFill>
                  <a:srgbClr val="FF0000"/>
                </a:solidFill>
                <a:ea typeface="華康儷中黑" panose="020B0509000000000000" pitchFamily="49" charset="-120"/>
              </a:rPr>
              <a:t>讓我們為此祈禱</a:t>
            </a:r>
            <a:r>
              <a:rPr lang="en-US" altLang="zh-HK" sz="3600" spc="600" dirty="0">
                <a:solidFill>
                  <a:srgbClr val="FF0000"/>
                </a:solidFill>
                <a:ea typeface="華康儷中黑" panose="020B0509000000000000" pitchFamily="49" charset="-120"/>
              </a:rPr>
              <a:t>!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HK" sz="3600" dirty="0">
                <a:ea typeface="華康儷中黑" panose="020B0509000000000000" pitchFamily="49" charset="-120"/>
              </a:rPr>
              <a:t>But if they put universal harmony and the Heavenly Kingdom as their life mission, work towards an open, inclusive society, collaborate to create a win-win mutually beneficial, mutually sharing world, they will have served the </a:t>
            </a:r>
            <a:r>
              <a:rPr lang="en-US" altLang="zh-HK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Greatest Common Good </a:t>
            </a:r>
            <a:r>
              <a:rPr lang="en-US" altLang="zh-HK" sz="3600" dirty="0">
                <a:ea typeface="華康儷中黑" panose="020B0509000000000000" pitchFamily="49" charset="-120"/>
              </a:rPr>
              <a:t>and the whole humanity will benefit.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HK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Let us pray !</a:t>
            </a:r>
          </a:p>
          <a:p>
            <a:pPr>
              <a:spcBef>
                <a:spcPts val="0"/>
              </a:spcBef>
            </a:pPr>
            <a:endParaRPr lang="zh-HK" altLang="en-US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5646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08504" cy="6713984"/>
          </a:xfrm>
        </p:spPr>
        <p:txBody>
          <a:bodyPr/>
          <a:lstStyle/>
          <a:p>
            <a:pPr marL="0" indent="0" eaLnBrk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愛護眾生的主宰！只有你愛惜萬物，因為萬物都是你的。</a:t>
            </a: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你那不死不滅的氣息，在萬物之內；因此，你逐步懲罰墮落的人，要他們想起所犯的罪惡，藉以警告他們，離棄惡事，而相信你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783839" y="573325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2/2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284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399498"/>
          </a:xfrm>
        </p:spPr>
        <p:txBody>
          <a:bodyPr/>
          <a:lstStyle/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恭讀聖保祿宗徒致得撒洛尼人後書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1:11-2:2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我們常為你們祈禱，求我們的天主，使你們相稱於他的召叫；求他以德能，成全你們各種樂意向善的心，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及信德的行為，好使我們的主耶穌基督的名字，在你們內受光榮，你們也在他內，賴我們的天主和主耶穌基督的恩寵，受光榮。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弟兄們，關於我們的主耶穌基督的來臨，和我們聚集到他面前的事，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352853" y="6269310"/>
            <a:ext cx="755651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我們請求你們，不要因著什麼神恩，或什麼言論，或什麼似乎出於我們的書信，好像說主的日子迫近了，就迅速失去理智，驚慌失措。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02657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756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-27384"/>
            <a:ext cx="9107488" cy="6813376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19:1-10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進入耶里哥，正經過的時候，有一個人，名叫匝凱，他原是稅吏，是個富有的人。他想要看看耶穌是什麼人；但由於人多，不能看見，因為他身材短小。於是他往前奔跑，攀上了一棵野桑樹，要看看耶穌，因為耶穌就要從那裡經過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耶穌來到那地方，抬頭一看，對他說：「匝凱，你快下來！因為我今天必須住在你家中。」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279606" y="634876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1/2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72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7786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匝凱便趕快下來，喜悅地接待耶穌。眾人見了，都竊竊私議說：「耶穌竟然到有罪的人那裡投宿。」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匝凱站起來對主說：「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主，你看，我把我財物的一半施捨給窮人；我如果欺騙過誰，我就以四倍賠償。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耶穌對他說：「今天救恩臨到了這一家，因為他也是亞巴郎之子。因為人子來，是為尋找及拯救迷失了的人。」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HK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</a:t>
            </a:r>
            <a:endParaRPr lang="en-US" altLang="zh-HK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09631" y="6292871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4995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常年期第三十一主日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6000" dirty="0">
                <a:solidFill>
                  <a:srgbClr val="FFFF00"/>
                </a:solidFill>
                <a:ea typeface="華康儷中黑" panose="020B0509000000000000" pitchFamily="49" charset="-120"/>
              </a:rPr>
              <a:t>樂於賠償</a:t>
            </a:r>
            <a:endParaRPr lang="en-US" altLang="zh-TW" sz="4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智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11:22-12:2</a:t>
            </a: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得後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1:11-2:2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19:1-10</a:t>
            </a:r>
            <a:r>
              <a:rPr lang="en-US" altLang="zh-HK" sz="2800" dirty="0">
                <a:solidFill>
                  <a:srgbClr val="FFFFFF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FF0000"/>
              </a:highlight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1187509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7396DF0A-ADEF-4063-ADFB-AAB1FFDD3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整個世界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在你跟前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有如天秤上的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一粒沙塵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落在地面上的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一滴朝露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你假裝看不見人的罪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是為叫罪人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悔改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我們常為你們祈禱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求我們的天主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使你們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相稱於他的召叫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求他以德能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成全你們各種樂意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向善的心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我把我財物的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一半施捨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給窮人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我如果欺騙過誰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我就以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四倍賠償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HK" alt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79218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22103</TotalTime>
  <Words>1920</Words>
  <Application>Microsoft Office PowerPoint</Application>
  <PresentationFormat>如螢幕大小 (4:3)</PresentationFormat>
  <Paragraphs>104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21</vt:i4>
      </vt:variant>
    </vt:vector>
  </HeadingPairs>
  <TitlesOfParts>
    <vt:vector size="34" baseType="lpstr">
      <vt:lpstr>華康中黑體</vt:lpstr>
      <vt:lpstr>華康中黑體(P)</vt:lpstr>
      <vt:lpstr>華康正顏楷體W7</vt:lpstr>
      <vt:lpstr>華康正顏楷體W7(P)</vt:lpstr>
      <vt:lpstr>華康粗黑體</vt:lpstr>
      <vt:lpstr>華康魏碑體</vt:lpstr>
      <vt:lpstr>華康儷中黑</vt:lpstr>
      <vt:lpstr>新細明體</vt:lpstr>
      <vt:lpstr>Arial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1163</cp:revision>
  <dcterms:created xsi:type="dcterms:W3CDTF">2006-09-26T01:05:23Z</dcterms:created>
  <dcterms:modified xsi:type="dcterms:W3CDTF">2022-10-24T02:35:18Z</dcterms:modified>
</cp:coreProperties>
</file>