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72" r:id="rId3"/>
  </p:sldMasterIdLst>
  <p:notesMasterIdLst>
    <p:notesMasterId r:id="rId28"/>
  </p:notesMasterIdLst>
  <p:handoutMasterIdLst>
    <p:handoutMasterId r:id="rId29"/>
  </p:handoutMasterIdLst>
  <p:sldIdLst>
    <p:sldId id="2322" r:id="rId4"/>
    <p:sldId id="2119" r:id="rId5"/>
    <p:sldId id="2120" r:id="rId6"/>
    <p:sldId id="2122" r:id="rId7"/>
    <p:sldId id="2123" r:id="rId8"/>
    <p:sldId id="2125" r:id="rId9"/>
    <p:sldId id="2126" r:id="rId10"/>
    <p:sldId id="2321" r:id="rId11"/>
    <p:sldId id="2096" r:id="rId12"/>
    <p:sldId id="2307" r:id="rId13"/>
    <p:sldId id="2308" r:id="rId14"/>
    <p:sldId id="2309" r:id="rId15"/>
    <p:sldId id="2310" r:id="rId16"/>
    <p:sldId id="2311" r:id="rId17"/>
    <p:sldId id="2312" r:id="rId18"/>
    <p:sldId id="2313" r:id="rId19"/>
    <p:sldId id="2314" r:id="rId20"/>
    <p:sldId id="2315" r:id="rId21"/>
    <p:sldId id="2316" r:id="rId22"/>
    <p:sldId id="2317" r:id="rId23"/>
    <p:sldId id="2318" r:id="rId24"/>
    <p:sldId id="2319" r:id="rId25"/>
    <p:sldId id="2320" r:id="rId26"/>
    <p:sldId id="1892" r:id="rId27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9900CC"/>
    <a:srgbClr val="CDC800"/>
    <a:srgbClr val="00A800"/>
    <a:srgbClr val="00CC00"/>
    <a:srgbClr val="FF00FF"/>
    <a:srgbClr val="FFFFFF"/>
    <a:srgbClr val="FF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533" autoAdjust="0"/>
    <p:restoredTop sz="93315" autoAdjust="0"/>
  </p:normalViewPr>
  <p:slideViewPr>
    <p:cSldViewPr>
      <p:cViewPr>
        <p:scale>
          <a:sx n="50" d="100"/>
          <a:sy n="50" d="100"/>
        </p:scale>
        <p:origin x="1480" y="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commentAuthors" Target="commentAuthor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496583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20361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614465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810048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4572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781793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331010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77810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160544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928238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5430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6111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常年期第卅一主日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3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lnSpc>
                <a:spcPts val="6000"/>
              </a:lnSpc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zh-TW" altLang="en-US" sz="9600" dirty="0">
                <a:solidFill>
                  <a:srgbClr val="FFFF00"/>
                </a:solidFill>
                <a:ea typeface="華康粗黑體" panose="020B0709000000000000" pitchFamily="49" charset="-120"/>
              </a:rPr>
              <a:t>在愛人時愛主</a:t>
            </a:r>
            <a:endParaRPr lang="en-US" altLang="zh-TW" sz="96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lnSpc>
                <a:spcPts val="6000"/>
              </a:lnSpc>
              <a:spcBef>
                <a:spcPct val="0"/>
              </a:spcBef>
              <a:buFontTx/>
              <a:buNone/>
            </a:pPr>
            <a:r>
              <a:rPr lang="en-US" altLang="zh-TW" sz="36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800" dirty="0">
                <a:solidFill>
                  <a:schemeClr val="bg1"/>
                </a:solidFill>
                <a:ea typeface="華康粗黑體" panose="020B0709000000000000" pitchFamily="49" charset="-120"/>
              </a:rPr>
              <a:t>在主內愛人 愛得</a:t>
            </a:r>
            <a:r>
              <a:rPr lang="zh-TW" altLang="en-US" sz="4800" dirty="0">
                <a:solidFill>
                  <a:srgbClr val="00FF00"/>
                </a:solidFill>
                <a:ea typeface="華康粗黑體" panose="020B0709000000000000" pitchFamily="49" charset="-120"/>
              </a:rPr>
              <a:t>更</a:t>
            </a:r>
            <a:r>
              <a:rPr lang="zh-TW" altLang="en-US" sz="4800" dirty="0">
                <a:solidFill>
                  <a:schemeClr val="bg1"/>
                </a:solidFill>
                <a:ea typeface="華康粗黑體" panose="020B0709000000000000" pitchFamily="49" charset="-120"/>
              </a:rPr>
              <a:t>深</a:t>
            </a:r>
            <a:r>
              <a:rPr lang="zh-TW" altLang="en-US" sz="4800" dirty="0">
                <a:solidFill>
                  <a:srgbClr val="00FF00"/>
                </a:solidFill>
                <a:ea typeface="華康粗黑體" panose="020B0709000000000000" pitchFamily="49" charset="-120"/>
              </a:rPr>
              <a:t>更</a:t>
            </a:r>
            <a:r>
              <a:rPr lang="zh-TW" altLang="en-US" sz="4800" dirty="0">
                <a:solidFill>
                  <a:schemeClr val="bg1"/>
                </a:solidFill>
                <a:ea typeface="華康粗黑體" panose="020B0709000000000000" pitchFamily="49" charset="-120"/>
              </a:rPr>
              <a:t>濃</a:t>
            </a:r>
            <a:r>
              <a:rPr lang="en-US" altLang="zh-TW" sz="36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zh-TW" altLang="en-US" sz="3600" spc="-15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00139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梅瑟對以色列人說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FF"/>
                </a:highlight>
                <a:ea typeface="華康正顏楷體W7(P)" panose="03000700000000000000" pitchFamily="66" charset="-120"/>
              </a:rPr>
              <a:t>你和你的子子孫孫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終生日日敬畏上主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遵守我吩咐你的一切</a:t>
            </a:r>
            <a:r>
              <a:rPr lang="zh-TW" altLang="en-US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法令和誡命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FF"/>
                </a:highlight>
                <a:ea typeface="華康正顏楷體W7(P)" panose="03000700000000000000" pitchFamily="66" charset="-120"/>
              </a:rPr>
              <a:t>使你獲享長壽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FF"/>
                </a:highlight>
                <a:ea typeface="華康粗黑體" panose="020B0709000000000000" pitchFamily="49" charset="-120"/>
              </a:rPr>
              <a:t>守法目的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: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長壽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生命的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FF"/>
                </a:highlight>
                <a:ea typeface="華康粗黑體" panose="020B0709000000000000" pitchFamily="49" charset="-120"/>
              </a:rPr>
              <a:t>豐盛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.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天行有常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應之以治則吉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應之以亂則凶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天作孽猶可違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自作孽不可活</a:t>
            </a:r>
            <a:r>
              <a:rPr lang="en-US" altLang="zh-TW" sz="3600" spc="-150" dirty="0">
                <a:solidFill>
                  <a:srgbClr val="FF0000"/>
                </a:solidFill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z="3600" spc="-150" dirty="0">
                <a:solidFill>
                  <a:srgbClr val="FF0000"/>
                </a:solidFill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不是外力罰人</a:t>
            </a:r>
            <a:r>
              <a:rPr lang="en-US" altLang="zh-TW" sz="3600" spc="-150" dirty="0">
                <a:solidFill>
                  <a:srgbClr val="FF0000"/>
                </a:solidFill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;</a:t>
            </a:r>
            <a:r>
              <a:rPr lang="zh-TW" altLang="en-US" sz="3600" spc="-150" dirty="0">
                <a:solidFill>
                  <a:srgbClr val="FF0000"/>
                </a:solidFill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自罰</a:t>
            </a:r>
            <a:r>
              <a:rPr lang="en-US" altLang="zh-TW" sz="3600" spc="-150" dirty="0">
                <a:solidFill>
                  <a:srgbClr val="FF0000"/>
                </a:solidFill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)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自小教孩子在主內做人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在做人時榮主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.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絕對不要因培養孩子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18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般武藝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而忽略宗教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/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道德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/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人格的培養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多少藝人自殺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?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多少名人婚姻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/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家庭破碎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?</a:t>
            </a:r>
            <a:r>
              <a:rPr lang="en-US" altLang="zh-TW" sz="3800" dirty="0">
                <a:solidFill>
                  <a:srgbClr val="0000FF"/>
                </a:solidFill>
                <a:highlight>
                  <a:srgbClr val="FFFF00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3800" dirty="0">
                <a:solidFill>
                  <a:srgbClr val="0000FF"/>
                </a:solidFill>
                <a:highlight>
                  <a:srgbClr val="FFFF00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這不是成功</a:t>
            </a:r>
            <a:r>
              <a:rPr lang="zh-TW" altLang="en-US" sz="1400" dirty="0">
                <a:solidFill>
                  <a:srgbClr val="0000FF"/>
                </a:solidFill>
                <a:highlight>
                  <a:srgbClr val="FFFF00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 </a:t>
            </a:r>
            <a:r>
              <a:rPr lang="en-US" altLang="zh-TW" sz="3800" dirty="0">
                <a:solidFill>
                  <a:srgbClr val="0000FF"/>
                </a:solidFill>
                <a:highlight>
                  <a:srgbClr val="FFFF00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!</a:t>
            </a:r>
            <a:endParaRPr lang="en-US" altLang="zh-TW" sz="3800" dirty="0">
              <a:solidFill>
                <a:srgbClr val="0000FF"/>
              </a:solidFill>
              <a:highlight>
                <a:srgbClr val="FFFF00"/>
              </a:highlight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4838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lvl="0" eaLnBrk="1" hangingPunct="1">
              <a:lnSpc>
                <a:spcPts val="44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FF"/>
                </a:highlight>
                <a:ea typeface="華康正顏楷體W7(P)" panose="03000700000000000000" pitchFamily="66" charset="-120"/>
              </a:rPr>
              <a:t>耶穌只做一事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FF"/>
                </a:highlight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奉獻自己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便完成一切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:</a:t>
            </a:r>
            <a:b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</a:br>
            <a:r>
              <a:rPr lang="zh-TW" altLang="en-US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牽一髮動全身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;</a:t>
            </a:r>
            <a:r>
              <a:rPr lang="zh-TW" altLang="en-US" sz="38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提綱挈領</a:t>
            </a:r>
            <a:r>
              <a:rPr lang="en-US" altLang="zh-TW" sz="38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;</a:t>
            </a:r>
            <a:r>
              <a:rPr lang="zh-TW" altLang="en-US" sz="38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綱舉目張</a:t>
            </a:r>
            <a:r>
              <a:rPr lang="zh-TW" altLang="en-US" sz="2400" dirty="0">
                <a:solidFill>
                  <a:srgbClr val="FF0000"/>
                </a:solidFill>
                <a:highlight>
                  <a:srgbClr val="FFFFFF"/>
                </a:highlight>
                <a:ea typeface="華康正顏楷體W7(P)" panose="03000700000000000000" pitchFamily="66" charset="-120"/>
              </a:rPr>
              <a:t>網的總繩</a:t>
            </a:r>
            <a:endParaRPr lang="en-US" altLang="zh-TW" sz="2400" dirty="0">
              <a:solidFill>
                <a:srgbClr val="FF0000"/>
              </a:solidFill>
              <a:highlight>
                <a:srgbClr val="FFFFFF"/>
              </a:highlight>
              <a:ea typeface="華康正顏楷體W7(P)" panose="03000700000000000000" pitchFamily="66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FF"/>
                </a:highlight>
                <a:ea typeface="華康粗黑體" panose="020B0709000000000000" pitchFamily="49" charset="-120"/>
              </a:rPr>
              <a:t>只做一事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FF"/>
                </a:highlight>
                <a:ea typeface="華康粗黑體" panose="020B0709000000000000" pitchFamily="49" charset="-120"/>
              </a:rPr>
              <a:t>: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自我中心是人類最大的罪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;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奉獻自己則是人類最大的價值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.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耶穌為人類奉獻自己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highlight>
                  <a:srgbClr val="FFFFFF"/>
                </a:highlight>
                <a:ea typeface="華康粗黑體" panose="020B0709000000000000" pitchFamily="49" charset="-120"/>
              </a:rPr>
              <a:t>教會和教友也應為世界存在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FF"/>
                </a:highlight>
                <a:ea typeface="華康粗黑體" panose="020B0709000000000000" pitchFamily="49" charset="-120"/>
              </a:rPr>
              <a:t>你生命的總綱是什麼？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名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?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利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?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地位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?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青春永駐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?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凍齡絕技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?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站在世界之巔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?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知否</a:t>
            </a:r>
            <a:r>
              <a:rPr lang="zh-TW" altLang="en-US" sz="4000" dirty="0">
                <a:highlight>
                  <a:srgbClr val="FFFF00"/>
                </a:highlight>
                <a:ea typeface="華康粗黑體" panose="020B0709000000000000" pitchFamily="49" charset="-120"/>
              </a:rPr>
              <a:t>如夢如幻如泡如影</a:t>
            </a:r>
            <a:r>
              <a:rPr lang="en-US" altLang="zh-TW" sz="4000" dirty="0">
                <a:highlight>
                  <a:srgbClr val="FFFF00"/>
                </a:highlight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ea typeface="華康粗黑體" panose="020B0709000000000000" pitchFamily="49" charset="-120"/>
              </a:rPr>
              <a:t>虛而又虛萬事皆虛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?</a:t>
            </a: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FF"/>
                </a:highlight>
                <a:ea typeface="華康粗黑體" panose="020B0709000000000000" pitchFamily="49" charset="-120"/>
              </a:rPr>
              <a:t>三不朽</a:t>
            </a:r>
            <a:r>
              <a:rPr lang="en-US" altLang="zh-TW" sz="3600" dirty="0">
                <a:highlight>
                  <a:srgbClr val="FFFFFF"/>
                </a:highlight>
                <a:ea typeface="華康粗黑體" panose="020B0709000000000000" pitchFamily="49" charset="-120"/>
              </a:rPr>
              <a:t>(</a:t>
            </a:r>
            <a:r>
              <a:rPr lang="zh-TW" altLang="en-US" sz="3600" dirty="0">
                <a:highlight>
                  <a:srgbClr val="FFFFFF"/>
                </a:highlight>
                <a:ea typeface="華康粗黑體" panose="020B0709000000000000" pitchFamily="49" charset="-120"/>
              </a:rPr>
              <a:t>立德</a:t>
            </a:r>
            <a:r>
              <a:rPr lang="en-US" altLang="zh-TW" sz="3600" dirty="0">
                <a:highlight>
                  <a:srgbClr val="FFFFFF"/>
                </a:highlight>
                <a:ea typeface="華康粗黑體" panose="020B0709000000000000" pitchFamily="49" charset="-120"/>
              </a:rPr>
              <a:t>?</a:t>
            </a:r>
            <a:r>
              <a:rPr lang="zh-TW" altLang="en-US" sz="3600" dirty="0">
                <a:highlight>
                  <a:srgbClr val="FFFFFF"/>
                </a:highlight>
                <a:ea typeface="華康粗黑體" panose="020B0709000000000000" pitchFamily="49" charset="-120"/>
              </a:rPr>
              <a:t>立功</a:t>
            </a:r>
            <a:r>
              <a:rPr lang="en-US" altLang="zh-TW" sz="3600" dirty="0">
                <a:highlight>
                  <a:srgbClr val="FFFFFF"/>
                </a:highlight>
                <a:ea typeface="華康粗黑體" panose="020B0709000000000000" pitchFamily="49" charset="-120"/>
              </a:rPr>
              <a:t>?</a:t>
            </a:r>
            <a:r>
              <a:rPr lang="zh-TW" altLang="en-US" sz="3600" dirty="0">
                <a:highlight>
                  <a:srgbClr val="FFFFFF"/>
                </a:highlight>
                <a:ea typeface="華康粗黑體" panose="020B0709000000000000" pitchFamily="49" charset="-120"/>
              </a:rPr>
              <a:t>立言</a:t>
            </a:r>
            <a:r>
              <a:rPr lang="en-US" altLang="zh-TW" sz="3600" dirty="0">
                <a:highlight>
                  <a:srgbClr val="FFFFFF"/>
                </a:highlight>
                <a:ea typeface="華康粗黑體" panose="020B0709000000000000" pitchFamily="49" charset="-120"/>
              </a:rPr>
              <a:t>?)</a:t>
            </a:r>
            <a:r>
              <a:rPr lang="zh-TW" altLang="en-US" sz="3800" dirty="0">
                <a:highlight>
                  <a:srgbClr val="FFFFFF"/>
                </a:highlight>
                <a:ea typeface="華康粗黑體" panose="020B0709000000000000" pitchFamily="49" charset="-120"/>
              </a:rPr>
              <a:t>在主內愛人</a:t>
            </a:r>
            <a:r>
              <a:rPr lang="en-US" altLang="zh-TW" sz="3800" dirty="0">
                <a:highlight>
                  <a:srgbClr val="FFFFFF"/>
                </a:highlight>
                <a:ea typeface="華康粗黑體" panose="020B0709000000000000" pitchFamily="49" charset="-120"/>
              </a:rPr>
              <a:t>,</a:t>
            </a:r>
            <a:r>
              <a:rPr lang="zh-TW" altLang="en-US" sz="3800" dirty="0">
                <a:highlight>
                  <a:srgbClr val="FFFFFF"/>
                </a:highlight>
                <a:ea typeface="華康粗黑體" panose="020B0709000000000000" pitchFamily="49" charset="-120"/>
              </a:rPr>
              <a:t>在愛人時愛主</a:t>
            </a:r>
            <a:r>
              <a:rPr lang="en-US" altLang="zh-TW" sz="3800" dirty="0">
                <a:highlight>
                  <a:srgbClr val="FFFFFF"/>
                </a:highlight>
                <a:ea typeface="華康粗黑體" panose="020B0709000000000000" pitchFamily="49" charset="-120"/>
              </a:rPr>
              <a:t>?</a:t>
            </a:r>
            <a:r>
              <a:rPr lang="zh-TW" altLang="en-US" sz="3800" dirty="0">
                <a:highlight>
                  <a:srgbClr val="FFFFFF"/>
                </a:highlight>
                <a:ea typeface="華康粗黑體" panose="020B0709000000000000" pitchFamily="49" charset="-120"/>
              </a:rPr>
              <a:t> </a:t>
            </a:r>
            <a:r>
              <a:rPr lang="zh-TW" altLang="en-US" dirty="0">
                <a:highlight>
                  <a:srgbClr val="FFFF00"/>
                </a:highlight>
                <a:ea typeface="華康粗黑體" panose="020B0709000000000000" pitchFamily="49" charset="-120"/>
              </a:rPr>
              <a:t>有能力</a:t>
            </a: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面對一切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聖化一切</a:t>
            </a:r>
            <a:r>
              <a:rPr lang="zh-TW" altLang="en-US" dirty="0">
                <a:solidFill>
                  <a:schemeClr val="bg1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一生堅持</a:t>
            </a:r>
            <a:r>
              <a:rPr lang="en-US" altLang="zh-TW" dirty="0">
                <a:highlight>
                  <a:srgbClr val="FFFFFF"/>
                </a:highlight>
                <a:ea typeface="華康粗黑體" panose="020B0709000000000000" pitchFamily="49" charset="-12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5736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 lvl="0" eaLnBrk="1" hangingPunct="1">
              <a:lnSpc>
                <a:spcPts val="44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一切誡命中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那一條</a:t>
            </a:r>
            <a:r>
              <a:rPr lang="zh-TW" altLang="en-US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是第一條呢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?</a:t>
            </a:r>
            <a:r>
              <a:rPr lang="zh-TW" altLang="en-US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耶穌回答說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:</a:t>
            </a:r>
            <a:r>
              <a:rPr lang="zh-TW" altLang="en-US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第一條是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:</a:t>
            </a:r>
            <a:r>
              <a:rPr lang="zh-TW" altLang="en-US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你應當全心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全靈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全意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全力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愛天主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; 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FF"/>
                </a:highlight>
                <a:ea typeface="華康正顏楷體W7(P)" panose="03000700000000000000" pitchFamily="66" charset="-120"/>
              </a:rPr>
              <a:t>第二條</a:t>
            </a:r>
            <a:r>
              <a:rPr lang="zh-TW" altLang="en-US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是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:</a:t>
            </a:r>
            <a:r>
              <a:rPr lang="zh-TW" altLang="en-US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你應當愛近人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如你自己</a:t>
            </a:r>
            <a:r>
              <a:rPr lang="en-US" altLang="zh-TW" sz="40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問一條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答兩條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: 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這一條由兩條構成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;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亦即兩條等於一條</a:t>
            </a:r>
            <a:endParaRPr lang="en-US" altLang="zh-TW" sz="4000" dirty="0">
              <a:solidFill>
                <a:srgbClr val="FFFF00"/>
              </a:solidFill>
              <a:highlight>
                <a:srgbClr val="FF0000"/>
              </a:highlight>
              <a:ea typeface="華康粗黑體" panose="020B0709000000000000" pitchFamily="49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一隻手掌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=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手背</a:t>
            </a:r>
            <a:r>
              <a:rPr lang="en-US" altLang="zh-TW" sz="4400" b="1" dirty="0">
                <a:solidFill>
                  <a:srgbClr val="FF0000"/>
                </a:solidFill>
                <a:highlight>
                  <a:srgbClr val="FFFFFF"/>
                </a:highlight>
                <a:ea typeface="華康粗黑體" panose="020B0709000000000000" pitchFamily="49" charset="-120"/>
              </a:rPr>
              <a:t>+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手心</a:t>
            </a:r>
            <a:endParaRPr lang="en-US" altLang="zh-TW" sz="4000" dirty="0">
              <a:highlight>
                <a:srgbClr val="FFFFFF"/>
              </a:highlight>
              <a:ea typeface="華康粗黑體" panose="020B0709000000000000" pitchFamily="49" charset="-120"/>
            </a:endParaRPr>
          </a:p>
          <a:p>
            <a:pPr lvl="0" eaLnBrk="1" hangingPunct="1">
              <a:lnSpc>
                <a:spcPts val="45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一條誡命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=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愛主</a:t>
            </a:r>
            <a:r>
              <a:rPr lang="en-US" altLang="zh-TW" sz="4400" b="1" dirty="0">
                <a:solidFill>
                  <a:srgbClr val="FF0000"/>
                </a:solidFill>
                <a:highlight>
                  <a:srgbClr val="FFFFFF"/>
                </a:highlight>
                <a:ea typeface="華康粗黑體" panose="020B0709000000000000" pitchFamily="49" charset="-120"/>
              </a:rPr>
              <a:t>+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愛人</a:t>
            </a:r>
            <a:endParaRPr lang="en-US" altLang="zh-TW" sz="4000" dirty="0">
              <a:highlight>
                <a:srgbClr val="FFFFFF"/>
              </a:highlight>
              <a:ea typeface="華康粗黑體" panose="020B0709000000000000" pitchFamily="49" charset="-120"/>
            </a:endParaRPr>
          </a:p>
          <a:p>
            <a:pPr lvl="0" eaLnBrk="1" hangingPunct="1">
              <a:lnSpc>
                <a:spcPts val="45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一個活人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=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靈魂</a:t>
            </a:r>
            <a:r>
              <a:rPr lang="en-US" altLang="zh-TW" sz="4400" b="1" dirty="0">
                <a:solidFill>
                  <a:srgbClr val="FF0000"/>
                </a:solidFill>
                <a:highlight>
                  <a:srgbClr val="FFFFFF"/>
                </a:highlight>
                <a:ea typeface="華康粗黑體" panose="020B0709000000000000" pitchFamily="49" charset="-120"/>
              </a:rPr>
              <a:t>+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肉身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5FDD16D-76A5-46AB-976E-1924C243EEE7}"/>
              </a:ext>
            </a:extLst>
          </p:cNvPr>
          <p:cNvSpPr txBox="1"/>
          <p:nvPr/>
        </p:nvSpPr>
        <p:spPr>
          <a:xfrm>
            <a:off x="5032520" y="4221088"/>
            <a:ext cx="3888432" cy="126188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+mn-lt"/>
                <a:ea typeface="華康儷粗宋(P)" panose="02020700000000000000" pitchFamily="18" charset="-120"/>
              </a:rPr>
              <a:t>孔子</a:t>
            </a:r>
            <a:r>
              <a:rPr lang="en-US" altLang="zh-TW" sz="2400" b="1" dirty="0">
                <a:latin typeface="+mn-lt"/>
                <a:ea typeface="華康儷粗宋(P)" panose="02020700000000000000" pitchFamily="18" charset="-120"/>
              </a:rPr>
              <a:t>:</a:t>
            </a:r>
            <a:r>
              <a:rPr lang="zh-TW" altLang="en-US" sz="2400" b="1" dirty="0">
                <a:latin typeface="+mn-lt"/>
                <a:ea typeface="華康儷粗宋(P)" panose="02020700000000000000" pitchFamily="18" charset="-120"/>
              </a:rPr>
              <a:t> </a:t>
            </a:r>
            <a:r>
              <a:rPr lang="zh-TW" altLang="en-US" sz="3600" b="1" dirty="0">
                <a:solidFill>
                  <a:srgbClr val="0000FF"/>
                </a:solidFill>
                <a:highlight>
                  <a:srgbClr val="FFFF00"/>
                </a:highlight>
                <a:latin typeface="+mn-lt"/>
                <a:ea typeface="華康儷粗宋(P)" panose="02020700000000000000" pitchFamily="18" charset="-120"/>
              </a:rPr>
              <a:t>吾道</a:t>
            </a:r>
            <a:r>
              <a:rPr lang="zh-TW" altLang="en-US" sz="3600" b="1" dirty="0">
                <a:solidFill>
                  <a:srgbClr val="0000FF"/>
                </a:solidFill>
                <a:highlight>
                  <a:srgbClr val="FFFF00"/>
                </a:highlight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一</a:t>
            </a:r>
            <a:r>
              <a:rPr lang="zh-TW" altLang="en-US" sz="3600" b="1" dirty="0">
                <a:solidFill>
                  <a:srgbClr val="0000FF"/>
                </a:solidFill>
                <a:highlight>
                  <a:srgbClr val="FFFF00"/>
                </a:highlight>
                <a:latin typeface="+mn-lt"/>
                <a:ea typeface="華康儷粗宋(P)" panose="02020700000000000000" pitchFamily="18" charset="-120"/>
              </a:rPr>
              <a:t>以貫之</a:t>
            </a:r>
            <a:endParaRPr lang="en-US" altLang="zh-TW" sz="3600" b="1" dirty="0">
              <a:solidFill>
                <a:srgbClr val="0000FF"/>
              </a:solidFill>
              <a:highlight>
                <a:srgbClr val="FFFF00"/>
              </a:highlight>
              <a:latin typeface="+mn-lt"/>
              <a:ea typeface="華康儷粗宋(P)" panose="02020700000000000000" pitchFamily="18" charset="-120"/>
            </a:endParaRPr>
          </a:p>
          <a:p>
            <a:pPr algn="ctr"/>
            <a:r>
              <a:rPr lang="zh-TW" altLang="en-US" sz="2400" dirty="0">
                <a:latin typeface="+mn-lt"/>
                <a:ea typeface="華康儷粗宋(P)" panose="02020700000000000000" pitchFamily="18" charset="-120"/>
              </a:rPr>
              <a:t>曾子的詮譯 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00FFFF"/>
                </a:highlight>
                <a:latin typeface="+mn-lt"/>
                <a:ea typeface="華康儷粗宋(P)" panose="02020700000000000000" pitchFamily="18" charset="-120"/>
              </a:rPr>
              <a:t>忠</a:t>
            </a:r>
            <a:r>
              <a:rPr lang="zh-TW" altLang="en-US" sz="4000" dirty="0">
                <a:highlight>
                  <a:srgbClr val="00FFFF"/>
                </a:highlight>
                <a:latin typeface="+mn-lt"/>
                <a:ea typeface="華康儷粗宋(P)" panose="02020700000000000000" pitchFamily="18" charset="-120"/>
              </a:rPr>
              <a:t> </a:t>
            </a:r>
            <a:r>
              <a:rPr lang="en-US" altLang="zh-TW" sz="4000" b="1" dirty="0">
                <a:solidFill>
                  <a:srgbClr val="FF0000"/>
                </a:solidFill>
                <a:latin typeface="+mn-lt"/>
                <a:ea typeface="華康儷粗宋(P)" panose="02020700000000000000" pitchFamily="18" charset="-120"/>
              </a:rPr>
              <a:t>+</a:t>
            </a:r>
            <a:r>
              <a:rPr lang="en-US" altLang="zh-TW" sz="4000" dirty="0">
                <a:highlight>
                  <a:srgbClr val="00FFFF"/>
                </a:highlight>
                <a:latin typeface="+mn-lt"/>
                <a:ea typeface="華康儷粗宋(P)" panose="02020700000000000000" pitchFamily="18" charset="-120"/>
              </a:rPr>
              <a:t> 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00FFFF"/>
                </a:highlight>
                <a:latin typeface="+mn-lt"/>
                <a:ea typeface="華康儷粗宋(P)" panose="02020700000000000000" pitchFamily="18" charset="-120"/>
              </a:rPr>
              <a:t>恕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A6DF101-6112-4379-9B7C-9DE273BBE784}"/>
              </a:ext>
            </a:extLst>
          </p:cNvPr>
          <p:cNvSpPr txBox="1"/>
          <p:nvPr/>
        </p:nvSpPr>
        <p:spPr>
          <a:xfrm>
            <a:off x="259560" y="5949280"/>
            <a:ext cx="8632920" cy="584775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ea typeface="華康正顏楷體W7(P)" panose="03000700000000000000" pitchFamily="66" charset="-120"/>
              </a:rPr>
              <a:t>若愛主愛人是兩條誡命</a:t>
            </a:r>
            <a:r>
              <a:rPr lang="en-US" altLang="zh-TW" sz="3200" b="1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ea typeface="華康正顏楷體W7(P)" panose="03000700000000000000" pitchFamily="66" charset="-120"/>
              </a:rPr>
              <a:t>,</a:t>
            </a:r>
            <a:r>
              <a:rPr lang="zh-TW" altLang="en-US" sz="3200" b="1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ea typeface="華康正顏楷體W7(P)" panose="03000700000000000000" pitchFamily="66" charset="-120"/>
              </a:rPr>
              <a:t>多數人會只選愛主</a:t>
            </a:r>
            <a:r>
              <a:rPr lang="en-US" altLang="zh-TW" sz="3200" b="1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ea typeface="華康正顏楷體W7(P)" panose="03000700000000000000" pitchFamily="66" charset="-120"/>
              </a:rPr>
              <a:t>,</a:t>
            </a:r>
            <a:r>
              <a:rPr lang="zh-TW" altLang="en-US" sz="3200" b="1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ea typeface="華康正顏楷體W7(P)" panose="03000700000000000000" pitchFamily="66" charset="-120"/>
              </a:rPr>
              <a:t>較容易</a:t>
            </a:r>
          </a:p>
        </p:txBody>
      </p:sp>
    </p:spTree>
    <p:extLst>
      <p:ext uri="{BB962C8B-B14F-4D97-AF65-F5344CB8AC3E}">
        <p14:creationId xmlns:p14="http://schemas.microsoft.com/office/powerpoint/2010/main" val="419977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9F14213-09DC-4CCC-9E97-455666BDD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粗宋(P)" panose="02020700000000000000" pitchFamily="18" charset="-120"/>
              </a:rPr>
              <a:t>梅瑟對以色列人說</a:t>
            </a:r>
            <a:r>
              <a:rPr lang="en-US" altLang="zh-TW" sz="4000" dirty="0">
                <a:ea typeface="華康儷粗宋(P)" panose="02020700000000000000" pitchFamily="18" charset="-120"/>
              </a:rPr>
              <a:t>:</a:t>
            </a:r>
            <a:r>
              <a:rPr lang="zh-TW" altLang="en-US" sz="4000" dirty="0">
                <a:ea typeface="華康儷粗宋(P)" panose="02020700000000000000" pitchFamily="18" charset="-120"/>
              </a:rPr>
              <a:t>你和你的子子孫孫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要終生日日敬畏上主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遵守我吩咐你的一切</a:t>
            </a:r>
            <a:r>
              <a:rPr lang="zh-TW" altLang="en-US" sz="4000" dirty="0">
                <a:ea typeface="華康儷粗宋(P)" panose="02020700000000000000" pitchFamily="18" charset="-120"/>
              </a:rPr>
              <a:t>法令和誡命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使你獲享長壽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  <a:r>
              <a:rPr lang="en-US" altLang="zh-TW" sz="2800" dirty="0">
                <a:ea typeface="華康儷粗宋(P)" panose="02020700000000000000" pitchFamily="18" charset="-120"/>
              </a:rPr>
              <a:t>(</a:t>
            </a:r>
            <a:r>
              <a:rPr lang="zh-TW" altLang="en-US" sz="2800" dirty="0">
                <a:ea typeface="華康儷粗宋(P)" panose="02020700000000000000" pitchFamily="18" charset="-120"/>
              </a:rPr>
              <a:t>申</a:t>
            </a:r>
            <a:r>
              <a:rPr lang="en-US" altLang="zh-TW" sz="2800" dirty="0">
                <a:ea typeface="華康儷粗宋(P)" panose="02020700000000000000" pitchFamily="18" charset="-120"/>
              </a:rPr>
              <a:t>6:1-2)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 Moses said to the Israelites: “You and your descendants must fear the Lord your God all your days and keep all His decrees and commandments that I command you, 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so that you may enjoy long life</a:t>
            </a:r>
            <a:r>
              <a:rPr lang="en-US" altLang="zh-TW" sz="4000" dirty="0">
                <a:ea typeface="華康儷粗宋(P)" panose="02020700000000000000" pitchFamily="18" charset="-120"/>
              </a:rPr>
              <a:t>.” </a:t>
            </a:r>
            <a:r>
              <a:rPr lang="en-US" altLang="zh-TW" sz="2800" dirty="0">
                <a:ea typeface="華康儷粗宋(P)" panose="02020700000000000000" pitchFamily="18" charset="-120"/>
              </a:rPr>
              <a:t>(Deuteronomy 6:1-2)</a:t>
            </a:r>
          </a:p>
        </p:txBody>
      </p:sp>
    </p:spTree>
    <p:extLst>
      <p:ext uri="{BB962C8B-B14F-4D97-AF65-F5344CB8AC3E}">
        <p14:creationId xmlns:p14="http://schemas.microsoft.com/office/powerpoint/2010/main" val="3326525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9F14213-09DC-4CCC-9E97-455666BDD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3800" dirty="0">
                <a:ea typeface="華康儷粗宋(P)" panose="02020700000000000000" pitchFamily="18" charset="-120"/>
              </a:rPr>
              <a:t>遵守天主的法律</a:t>
            </a:r>
            <a:r>
              <a:rPr lang="en-US" altLang="zh-TW" sz="3800" dirty="0"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ea typeface="華康儷粗宋(P)" panose="02020700000000000000" pitchFamily="18" charset="-120"/>
              </a:rPr>
              <a:t>目的是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生命的豐盛</a:t>
            </a:r>
            <a:r>
              <a:rPr lang="en-US" altLang="zh-TW" sz="3800" dirty="0">
                <a:ea typeface="華康儷粗宋(P)" panose="02020700000000000000" pitchFamily="18" charset="-120"/>
              </a:rPr>
              <a:t>;</a:t>
            </a:r>
            <a:r>
              <a:rPr lang="zh-TW" altLang="en-US" sz="3800" dirty="0">
                <a:ea typeface="華康儷粗宋(P)" panose="02020700000000000000" pitchFamily="18" charset="-120"/>
              </a:rPr>
              <a:t>天行有常</a:t>
            </a:r>
            <a:r>
              <a:rPr lang="en-US" altLang="zh-TW" sz="3800" dirty="0"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ea typeface="華康儷粗宋(P)" panose="02020700000000000000" pitchFamily="18" charset="-120"/>
              </a:rPr>
              <a:t>應之以治則吉</a:t>
            </a:r>
            <a:r>
              <a:rPr lang="en-US" altLang="zh-TW" sz="3800" dirty="0"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ea typeface="華康儷粗宋(P)" panose="02020700000000000000" pitchFamily="18" charset="-120"/>
              </a:rPr>
              <a:t>應之以亂則凶</a:t>
            </a:r>
            <a:r>
              <a:rPr lang="en-US" altLang="zh-TW" sz="3800" dirty="0">
                <a:ea typeface="華康儷粗宋(P)" panose="02020700000000000000" pitchFamily="18" charset="-120"/>
              </a:rPr>
              <a:t>;</a:t>
            </a:r>
            <a:r>
              <a:rPr lang="zh-TW" altLang="en-US" sz="3800" dirty="0">
                <a:solidFill>
                  <a:srgbClr val="FF0000"/>
                </a:solidFill>
                <a:ea typeface="華康儷粗宋(P)" panose="02020700000000000000" pitchFamily="18" charset="-120"/>
              </a:rPr>
              <a:t>禍福無門</a:t>
            </a:r>
            <a:r>
              <a:rPr lang="en-US" altLang="zh-TW" sz="38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儷粗宋(P)" panose="02020700000000000000" pitchFamily="18" charset="-120"/>
              </a:rPr>
              <a:t>惟人自召</a:t>
            </a:r>
            <a:r>
              <a:rPr lang="zh-TW" altLang="en-US" sz="3800" dirty="0">
                <a:ea typeface="華康儷粗宋(P)" panose="02020700000000000000" pitchFamily="18" charset="-120"/>
              </a:rPr>
              <a:t>也</a:t>
            </a:r>
            <a:r>
              <a:rPr lang="en-US" altLang="zh-TW" sz="3800" dirty="0">
                <a:ea typeface="華康儷粗宋(P)" panose="02020700000000000000" pitchFamily="18" charset="-120"/>
              </a:rPr>
              <a:t>.</a:t>
            </a:r>
            <a:r>
              <a:rPr lang="zh-TW" altLang="en-US" sz="3800" dirty="0">
                <a:ea typeface="華康儷粗宋(P)" panose="02020700000000000000" pitchFamily="18" charset="-120"/>
              </a:rPr>
              <a:t>因為天主的法律</a:t>
            </a:r>
            <a:r>
              <a:rPr lang="en-US" altLang="zh-TW" sz="3800" dirty="0"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ea typeface="華康儷粗宋(P)" panose="02020700000000000000" pitchFamily="18" charset="-120"/>
              </a:rPr>
              <a:t>是生命之律</a:t>
            </a:r>
            <a:r>
              <a:rPr lang="en-US" altLang="zh-TW" sz="3800" dirty="0">
                <a:ea typeface="華康儷粗宋(P)" panose="02020700000000000000" pitchFamily="18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dirty="0">
                <a:ea typeface="華康儷粗宋(P)" panose="02020700000000000000" pitchFamily="18" charset="-120"/>
              </a:rPr>
              <a:t> </a:t>
            </a:r>
            <a:r>
              <a:rPr lang="en-US" altLang="zh-TW" sz="3600" spc="-100" dirty="0">
                <a:ea typeface="華康儷粗宋(P)" panose="02020700000000000000" pitchFamily="18" charset="-120"/>
              </a:rPr>
              <a:t>The purpose of observing God’s laws is to lead </a:t>
            </a:r>
            <a:r>
              <a:rPr lang="en-US" altLang="zh-TW" sz="3600" spc="-1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an abundant life</a:t>
            </a:r>
            <a:r>
              <a:rPr lang="en-US" altLang="zh-TW" sz="3600" spc="-100" dirty="0">
                <a:ea typeface="華康儷粗宋(P)" panose="02020700000000000000" pitchFamily="18" charset="-120"/>
              </a:rPr>
              <a:t>; there is a Natural Order, abiding by the laws </a:t>
            </a:r>
            <a:r>
              <a:rPr lang="en-US" altLang="zh-TW" sz="2800" spc="-100" dirty="0">
                <a:ea typeface="華康儷粗宋(P)" panose="02020700000000000000" pitchFamily="18" charset="-120"/>
              </a:rPr>
              <a:t>(the Natural Order)</a:t>
            </a:r>
            <a:r>
              <a:rPr lang="en-US" altLang="zh-TW" sz="3600" spc="-100" dirty="0">
                <a:ea typeface="華康儷粗宋(P)" panose="02020700000000000000" pitchFamily="18" charset="-120"/>
              </a:rPr>
              <a:t> brings assurances of harmony and a promising future, while repudiating the laws brings chaos and ominous consequences. </a:t>
            </a:r>
            <a:r>
              <a:rPr lang="en-US" altLang="zh-TW" sz="36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Blessings and curses are not pre-destined fate</a:t>
            </a:r>
            <a:r>
              <a:rPr lang="en-US" altLang="zh-TW" sz="3600" spc="-100" dirty="0">
                <a:ea typeface="華康儷粗宋(P)" panose="02020700000000000000" pitchFamily="18" charset="-120"/>
              </a:rPr>
              <a:t>; they are summoned by one’s own actions.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spc="-100" dirty="0">
                <a:highlight>
                  <a:srgbClr val="FFFF00"/>
                </a:highlight>
                <a:ea typeface="華康儷粗宋(P)" panose="02020700000000000000" pitchFamily="18" charset="-120"/>
              </a:rPr>
              <a:t>God’s laws are the laws of life</a:t>
            </a:r>
            <a:r>
              <a:rPr lang="en-US" altLang="zh-TW" sz="3600" spc="-100" dirty="0">
                <a:ea typeface="華康儷粗宋(P)" panose="02020700000000000000" pitchFamily="18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5516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9F14213-09DC-4CCC-9E97-455666BDD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(P)" panose="02020700000000000000" pitchFamily="18" charset="-120"/>
              </a:rPr>
              <a:t>教友家庭應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自小教孩子</a:t>
            </a:r>
            <a:r>
              <a:rPr lang="zh-TW" altLang="en-US" sz="3600" dirty="0">
                <a:ea typeface="華康儷粗宋(P)" panose="02020700000000000000" pitchFamily="18" charset="-120"/>
              </a:rPr>
              <a:t>在主內學做</a:t>
            </a:r>
            <a:r>
              <a:rPr lang="zh-TW" altLang="en-US" sz="2800" dirty="0">
                <a:ea typeface="華康儷粗宋(P)" panose="02020700000000000000" pitchFamily="18" charset="-120"/>
              </a:rPr>
              <a:t>「</a:t>
            </a:r>
            <a:r>
              <a:rPr lang="zh-TW" altLang="en-US" sz="3600" dirty="0">
                <a:ea typeface="華康儷粗宋(P)" panose="02020700000000000000" pitchFamily="18" charset="-120"/>
              </a:rPr>
              <a:t>完人</a:t>
            </a:r>
            <a:r>
              <a:rPr lang="zh-TW" altLang="en-US" sz="2800" dirty="0">
                <a:ea typeface="華康儷粗宋(P)" panose="02020700000000000000" pitchFamily="18" charset="-120"/>
              </a:rPr>
              <a:t>」</a:t>
            </a:r>
            <a:r>
              <a:rPr lang="en-US" altLang="zh-TW" sz="3600" dirty="0"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ea typeface="華康儷粗宋(P)" panose="02020700000000000000" pitchFamily="18" charset="-120"/>
              </a:rPr>
              <a:t>在做</a:t>
            </a:r>
            <a:r>
              <a:rPr lang="zh-TW" altLang="en-US" sz="2800" dirty="0">
                <a:ea typeface="華康儷粗宋(P)" panose="02020700000000000000" pitchFamily="18" charset="-120"/>
              </a:rPr>
              <a:t>「</a:t>
            </a:r>
            <a:r>
              <a:rPr lang="zh-TW" altLang="en-US" sz="3600" dirty="0">
                <a:ea typeface="華康儷粗宋(P)" panose="02020700000000000000" pitchFamily="18" charset="-120"/>
              </a:rPr>
              <a:t>完人</a:t>
            </a:r>
            <a:r>
              <a:rPr lang="zh-TW" altLang="en-US" sz="2800" dirty="0">
                <a:ea typeface="華康儷粗宋(P)" panose="02020700000000000000" pitchFamily="18" charset="-120"/>
              </a:rPr>
              <a:t>」</a:t>
            </a:r>
            <a:r>
              <a:rPr lang="zh-TW" altLang="en-US" sz="3600" dirty="0">
                <a:ea typeface="華康儷粗宋(P)" panose="02020700000000000000" pitchFamily="18" charset="-120"/>
              </a:rPr>
              <a:t>時光榮天主</a:t>
            </a:r>
            <a:r>
              <a:rPr lang="en-US" altLang="zh-TW" sz="3600" dirty="0">
                <a:ea typeface="華康儷粗宋(P)" panose="02020700000000000000" pitchFamily="18" charset="-120"/>
              </a:rPr>
              <a:t>.</a:t>
            </a:r>
            <a:r>
              <a:rPr lang="zh-TW" altLang="en-US" sz="3600" dirty="0">
                <a:ea typeface="華康儷粗宋(P)" panose="02020700000000000000" pitchFamily="18" charset="-120"/>
              </a:rPr>
              <a:t>不要因培養</a:t>
            </a:r>
            <a:endParaRPr lang="en-US" altLang="zh-TW" sz="3600" dirty="0"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孩子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18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般武藝</a:t>
            </a:r>
            <a:r>
              <a:rPr lang="zh-TW" altLang="en-US" sz="3600" dirty="0">
                <a:ea typeface="華康儷粗宋(P)" panose="02020700000000000000" pitchFamily="18" charset="-120"/>
              </a:rPr>
              <a:t>而忽略</a:t>
            </a: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他們的宗教和人格培養</a:t>
            </a:r>
            <a:r>
              <a:rPr lang="en-US" altLang="zh-TW" sz="3600" dirty="0"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ea typeface="華康儷粗宋(P)" panose="02020700000000000000" pitchFamily="18" charset="-120"/>
              </a:rPr>
              <a:t>多少藝人名人自殺</a:t>
            </a:r>
            <a:r>
              <a:rPr lang="en-US" altLang="zh-TW" sz="3600" dirty="0">
                <a:ea typeface="華康儷粗宋(P)" panose="02020700000000000000" pitchFamily="18" charset="-120"/>
              </a:rPr>
              <a:t>! </a:t>
            </a:r>
            <a:r>
              <a:rPr lang="zh-TW" altLang="en-US" sz="3600" dirty="0">
                <a:ea typeface="華康儷粗宋(P)" panose="02020700000000000000" pitchFamily="18" charset="-120"/>
              </a:rPr>
              <a:t>這叫成功</a:t>
            </a:r>
            <a:r>
              <a:rPr lang="en-US" altLang="zh-TW" sz="3600" dirty="0">
                <a:ea typeface="華康儷粗宋(P)" panose="02020700000000000000" pitchFamily="18" charset="-12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3600" spc="-100" dirty="0">
                <a:ea typeface="華康儷粗宋(P)" panose="02020700000000000000" pitchFamily="18" charset="-120"/>
              </a:rPr>
              <a:t> Christian families should teach their children </a:t>
            </a:r>
            <a:r>
              <a:rPr lang="en-US" altLang="zh-TW" sz="3600" spc="-150" dirty="0">
                <a:ea typeface="華康儷粗宋(P)" panose="02020700000000000000" pitchFamily="18" charset="-120"/>
              </a:rPr>
              <a:t>from a young age to become </a:t>
            </a:r>
            <a:r>
              <a:rPr lang="en-US" altLang="zh-TW" sz="3600" spc="-150" dirty="0">
                <a:solidFill>
                  <a:srgbClr val="FF0000"/>
                </a:solidFill>
                <a:ea typeface="華康儷粗宋(P)" panose="02020700000000000000" pitchFamily="18" charset="-120"/>
              </a:rPr>
              <a:t>'perfect individuals' </a:t>
            </a:r>
            <a:r>
              <a:rPr lang="en-US" altLang="zh-TW" sz="3600" spc="-100" dirty="0">
                <a:ea typeface="華康儷粗宋(P)" panose="02020700000000000000" pitchFamily="18" charset="-120"/>
              </a:rPr>
              <a:t>to bring glory to God, and not to side line their </a:t>
            </a:r>
            <a:r>
              <a:rPr lang="en-US" altLang="zh-TW" sz="3600" spc="-1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religious formation </a:t>
            </a:r>
            <a:r>
              <a:rPr lang="en-US" altLang="zh-TW" sz="3600" spc="-100" dirty="0">
                <a:ea typeface="華康儷粗宋(P)" panose="02020700000000000000" pitchFamily="18" charset="-120"/>
              </a:rPr>
              <a:t>and </a:t>
            </a:r>
            <a:r>
              <a:rPr lang="en-US" altLang="zh-TW" sz="3600" spc="-1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character development </a:t>
            </a:r>
            <a:r>
              <a:rPr lang="en-US" altLang="zh-TW" sz="3600" dirty="0">
                <a:ea typeface="華康儷粗宋(P)" panose="02020700000000000000" pitchFamily="18" charset="-120"/>
              </a:rPr>
              <a:t>when learning other various skills.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粗宋(P)" panose="02020700000000000000" pitchFamily="18" charset="-120"/>
              </a:rPr>
              <a:t>How many artists and celebrities have committed suicide! </a:t>
            </a:r>
            <a:r>
              <a:rPr lang="en-US" altLang="zh-TW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Is this called success?</a:t>
            </a:r>
          </a:p>
        </p:txBody>
      </p:sp>
    </p:spTree>
    <p:extLst>
      <p:ext uri="{BB962C8B-B14F-4D97-AF65-F5344CB8AC3E}">
        <p14:creationId xmlns:p14="http://schemas.microsoft.com/office/powerpoint/2010/main" val="1144065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9F14213-09DC-4CCC-9E97-455666BDD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(P)" panose="02020700000000000000" pitchFamily="18" charset="-120"/>
              </a:rPr>
              <a:t>耶穌只做一事</a:t>
            </a:r>
            <a:r>
              <a:rPr lang="en-US" altLang="zh-TW" sz="3600" dirty="0"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奉獻自己</a:t>
            </a:r>
            <a:r>
              <a:rPr lang="en-US" altLang="zh-TW" sz="3600" dirty="0"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便完成一切</a:t>
            </a:r>
            <a:r>
              <a:rPr lang="en-US" altLang="zh-TW" sz="2800" dirty="0">
                <a:ea typeface="華康儷粗宋(P)" panose="02020700000000000000" pitchFamily="18" charset="-120"/>
              </a:rPr>
              <a:t>(</a:t>
            </a:r>
            <a:r>
              <a:rPr lang="zh-TW" altLang="en-US" sz="2800" dirty="0">
                <a:ea typeface="華康儷粗宋(P)" panose="02020700000000000000" pitchFamily="18" charset="-120"/>
              </a:rPr>
              <a:t>希</a:t>
            </a:r>
            <a:r>
              <a:rPr lang="en-US" altLang="zh-TW" sz="2800" dirty="0">
                <a:ea typeface="華康儷粗宋(P)" panose="02020700000000000000" pitchFamily="18" charset="-120"/>
              </a:rPr>
              <a:t>7:27):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(P)" panose="02020700000000000000" pitchFamily="18" charset="-120"/>
              </a:rPr>
              <a:t>這叫牽一髮動全身</a:t>
            </a:r>
            <a:r>
              <a:rPr lang="en-US" altLang="zh-TW" sz="3600" dirty="0">
                <a:ea typeface="華康儷粗宋(P)" panose="02020700000000000000" pitchFamily="18" charset="-120"/>
              </a:rPr>
              <a:t>;</a:t>
            </a:r>
            <a:r>
              <a:rPr lang="zh-TW" altLang="en-US" sz="3600" dirty="0">
                <a:ea typeface="華康儷粗宋(P)" panose="02020700000000000000" pitchFamily="18" charset="-120"/>
              </a:rPr>
              <a:t>也叫</a:t>
            </a: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綱舉目張</a:t>
            </a:r>
            <a:r>
              <a:rPr lang="en-US" altLang="zh-TW" sz="3600" dirty="0">
                <a:ea typeface="華康儷粗宋(P)" panose="02020700000000000000" pitchFamily="18" charset="-120"/>
              </a:rPr>
              <a:t>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ea typeface="華康儷粗宋(P)" panose="02020700000000000000" pitchFamily="18" charset="-120"/>
              </a:rPr>
              <a:t>這個</a:t>
            </a:r>
            <a:r>
              <a:rPr lang="zh-TW" altLang="en-US" sz="2800" dirty="0">
                <a:ea typeface="華康儷粗宋(P)" panose="02020700000000000000" pitchFamily="18" charset="-120"/>
              </a:rPr>
              <a:t>「</a:t>
            </a:r>
            <a:r>
              <a:rPr lang="zh-TW" altLang="en-US" sz="3600" dirty="0">
                <a:ea typeface="華康儷粗宋(P)" panose="02020700000000000000" pitchFamily="18" charset="-120"/>
              </a:rPr>
              <a:t>綱</a:t>
            </a:r>
            <a:r>
              <a:rPr lang="zh-TW" altLang="en-US" sz="2800" dirty="0">
                <a:ea typeface="華康儷粗宋(P)" panose="02020700000000000000" pitchFamily="18" charset="-120"/>
              </a:rPr>
              <a:t>」</a:t>
            </a:r>
            <a:r>
              <a:rPr lang="zh-TW" altLang="en-US" sz="3600" dirty="0">
                <a:ea typeface="華康儷粗宋(P)" panose="02020700000000000000" pitchFamily="18" charset="-120"/>
              </a:rPr>
              <a:t>就是一個網的總繩</a:t>
            </a:r>
            <a:r>
              <a:rPr lang="en-US" altLang="zh-TW" sz="3600" dirty="0"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粗宋(P)" panose="02020700000000000000" pitchFamily="18" charset="-120"/>
              </a:rPr>
              <a:t> </a:t>
            </a:r>
            <a:r>
              <a:rPr lang="en-US" altLang="zh-TW" sz="3600" spc="-100" dirty="0">
                <a:ea typeface="華康儷粗宋(P)" panose="02020700000000000000" pitchFamily="18" charset="-120"/>
              </a:rPr>
              <a:t>Jesus committed Himself to just one cause: </a:t>
            </a:r>
            <a:r>
              <a:rPr lang="en-US" altLang="zh-TW" sz="36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He dedicated Himself, thus accomplishing everything </a:t>
            </a:r>
            <a:r>
              <a:rPr lang="en-US" altLang="zh-TW" sz="2800" spc="-100" dirty="0">
                <a:ea typeface="華康儷粗宋(P)" panose="02020700000000000000" pitchFamily="18" charset="-120"/>
              </a:rPr>
              <a:t>(Heb 7:27)</a:t>
            </a:r>
            <a:r>
              <a:rPr lang="en-US" altLang="zh-TW" sz="3600" spc="-100" dirty="0">
                <a:ea typeface="華康儷粗宋(P)" panose="02020700000000000000" pitchFamily="18" charset="-120"/>
              </a:rPr>
              <a:t>. A Chinese idiom explains this literally as ‘the whole physical body is affected by tugging on one hair’; that single hair is the </a:t>
            </a:r>
            <a:r>
              <a:rPr lang="en-US" altLang="zh-TW" sz="36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drawstring</a:t>
            </a:r>
            <a:r>
              <a:rPr lang="en-US" altLang="zh-TW" sz="3600" spc="-100" dirty="0">
                <a:ea typeface="華康儷粗宋(P)" panose="02020700000000000000" pitchFamily="18" charset="-120"/>
              </a:rPr>
              <a:t> that opens and closes </a:t>
            </a:r>
          </a:p>
          <a:p>
            <a:pPr>
              <a:spcBef>
                <a:spcPts val="0"/>
              </a:spcBef>
            </a:pPr>
            <a:r>
              <a:rPr lang="en-US" altLang="zh-TW" sz="3600" spc="-100" dirty="0">
                <a:ea typeface="華康儷粗宋(P)" panose="02020700000000000000" pitchFamily="18" charset="-120"/>
              </a:rPr>
              <a:t>the net and holds everything together. </a:t>
            </a:r>
          </a:p>
          <a:p>
            <a:pPr>
              <a:spcBef>
                <a:spcPts val="0"/>
              </a:spcBef>
            </a:pPr>
            <a:r>
              <a:rPr lang="en-US" altLang="zh-TW" sz="3600" spc="-100" dirty="0">
                <a:ea typeface="華康儷粗宋(P)" panose="02020700000000000000" pitchFamily="18" charset="-120"/>
              </a:rPr>
              <a:t>Jesus committed His all to be the drawstring.</a:t>
            </a:r>
            <a:endParaRPr lang="zh-TW" altLang="en-US" sz="3600" spc="-100" dirty="0"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6585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9F14213-09DC-4CCC-9E97-455666BDD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粗宋(P)" panose="02020700000000000000" pitchFamily="18" charset="-120"/>
              </a:rPr>
              <a:t>自我中心是人類最大的罪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ea typeface="華康儷粗宋(P)" panose="02020700000000000000" pitchFamily="18" charset="-120"/>
              </a:rPr>
              <a:t>而奉獻自己則是最高的善和最大的價值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耶穌</a:t>
            </a:r>
            <a:endParaRPr lang="en-US" altLang="zh-TW" sz="4000" dirty="0">
              <a:solidFill>
                <a:srgbClr val="FF0000"/>
              </a:solidFill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為人類存在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教會和教友也應為世界存在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>
              <a:lnSpc>
                <a:spcPts val="4700"/>
              </a:lnSpc>
              <a:spcBef>
                <a:spcPts val="0"/>
              </a:spcBef>
            </a:pPr>
            <a:r>
              <a:rPr lang="en-US" altLang="zh-TW" sz="4200" dirty="0">
                <a:solidFill>
                  <a:srgbClr val="FF0000"/>
                </a:solidFill>
                <a:ea typeface="華康儷粗宋(P)" panose="02020700000000000000" pitchFamily="18" charset="-120"/>
              </a:rPr>
              <a:t>Self-centeredness </a:t>
            </a:r>
            <a:r>
              <a:rPr lang="en-US" altLang="zh-TW" sz="4200" dirty="0">
                <a:ea typeface="華康儷粗宋(P)" panose="02020700000000000000" pitchFamily="18" charset="-120"/>
              </a:rPr>
              <a:t>is humanity’s greatest sin, while self-dedication or </a:t>
            </a:r>
            <a:r>
              <a:rPr lang="en-US" altLang="zh-TW" sz="42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self-oblation</a:t>
            </a:r>
            <a:r>
              <a:rPr lang="en-US" altLang="zh-TW" sz="4200" dirty="0">
                <a:ea typeface="華康儷粗宋(P)" panose="02020700000000000000" pitchFamily="18" charset="-120"/>
              </a:rPr>
              <a:t> is the highest good and the greatest value. Jesus exists for humanity, and </a:t>
            </a:r>
            <a:r>
              <a:rPr lang="en-US" altLang="zh-TW" sz="4200" dirty="0">
                <a:solidFill>
                  <a:srgbClr val="FF0000"/>
                </a:solidFill>
                <a:ea typeface="華康儷粗宋(P)" panose="02020700000000000000" pitchFamily="18" charset="-120"/>
              </a:rPr>
              <a:t>the Church </a:t>
            </a:r>
          </a:p>
          <a:p>
            <a:pPr>
              <a:lnSpc>
                <a:spcPts val="4700"/>
              </a:lnSpc>
              <a:spcBef>
                <a:spcPts val="0"/>
              </a:spcBef>
            </a:pPr>
            <a:r>
              <a:rPr lang="en-US" altLang="zh-TW" sz="4200" dirty="0">
                <a:solidFill>
                  <a:srgbClr val="FF0000"/>
                </a:solidFill>
                <a:ea typeface="華康儷粗宋(P)" panose="02020700000000000000" pitchFamily="18" charset="-120"/>
              </a:rPr>
              <a:t>and her members </a:t>
            </a:r>
            <a:r>
              <a:rPr lang="en-US" altLang="zh-TW" sz="4200" dirty="0">
                <a:ea typeface="華康儷粗宋(P)" panose="02020700000000000000" pitchFamily="18" charset="-120"/>
              </a:rPr>
              <a:t>should also </a:t>
            </a:r>
          </a:p>
          <a:p>
            <a:pPr>
              <a:lnSpc>
                <a:spcPts val="4700"/>
              </a:lnSpc>
              <a:spcBef>
                <a:spcPts val="0"/>
              </a:spcBef>
            </a:pPr>
            <a:r>
              <a:rPr lang="en-US" altLang="zh-TW" sz="4200" dirty="0">
                <a:ea typeface="華康儷粗宋(P)" panose="02020700000000000000" pitchFamily="18" charset="-120"/>
              </a:rPr>
              <a:t>exist</a:t>
            </a:r>
            <a:r>
              <a:rPr lang="en-US" altLang="zh-TW" sz="4200" dirty="0">
                <a:solidFill>
                  <a:srgbClr val="FF0000"/>
                </a:solidFill>
                <a:ea typeface="華康儷粗宋(P)" panose="02020700000000000000" pitchFamily="18" charset="-120"/>
              </a:rPr>
              <a:t> </a:t>
            </a:r>
            <a:r>
              <a:rPr lang="en-US" altLang="zh-TW" sz="42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for the world</a:t>
            </a:r>
            <a:r>
              <a:rPr lang="en-US" altLang="zh-TW" sz="4200" dirty="0">
                <a:ea typeface="華康儷粗宋(P)" panose="02020700000000000000" pitchFamily="18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4975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9F14213-09DC-4CCC-9E97-455666BDD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耶穌生命的總綱就是</a:t>
            </a:r>
            <a:r>
              <a:rPr lang="zh-TW" altLang="en-US" sz="2800" dirty="0">
                <a:solidFill>
                  <a:srgbClr val="FF0000"/>
                </a:solidFill>
                <a:ea typeface="華康儷粗宋(P)" panose="02020700000000000000" pitchFamily="18" charset="-120"/>
              </a:rPr>
              <a:t>「</a:t>
            </a: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奉獻自己</a:t>
            </a:r>
            <a:r>
              <a:rPr lang="zh-TW" altLang="en-US" sz="2800" dirty="0">
                <a:solidFill>
                  <a:srgbClr val="FF0000"/>
                </a:solidFill>
                <a:ea typeface="華康儷粗宋(P)" panose="02020700000000000000" pitchFamily="18" charset="-120"/>
              </a:rPr>
              <a:t>」</a:t>
            </a:r>
            <a:r>
              <a:rPr lang="en-US" altLang="zh-TW" sz="3600" dirty="0"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(P)" panose="02020700000000000000" pitchFamily="18" charset="-120"/>
              </a:rPr>
              <a:t>你的生命總綱是什麼？</a:t>
            </a:r>
            <a:endParaRPr lang="en-US" altLang="zh-TW" sz="3600" dirty="0"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(P)" panose="02020700000000000000" pitchFamily="18" charset="-120"/>
              </a:rPr>
              <a:t>名</a:t>
            </a:r>
            <a:r>
              <a:rPr lang="en-US" altLang="zh-TW" sz="3600" dirty="0">
                <a:ea typeface="華康儷粗宋(P)" panose="02020700000000000000" pitchFamily="18" charset="-120"/>
              </a:rPr>
              <a:t>?</a:t>
            </a:r>
            <a:r>
              <a:rPr lang="zh-TW" altLang="en-US" sz="3600" dirty="0">
                <a:ea typeface="華康儷粗宋(P)" panose="02020700000000000000" pitchFamily="18" charset="-120"/>
              </a:rPr>
              <a:t>利</a:t>
            </a:r>
            <a:r>
              <a:rPr lang="en-US" altLang="zh-TW" sz="3600" dirty="0">
                <a:ea typeface="華康儷粗宋(P)" panose="02020700000000000000" pitchFamily="18" charset="-120"/>
              </a:rPr>
              <a:t>?</a:t>
            </a:r>
            <a:r>
              <a:rPr lang="zh-TW" altLang="en-US" sz="3600" dirty="0">
                <a:ea typeface="華康儷粗宋(P)" panose="02020700000000000000" pitchFamily="18" charset="-120"/>
              </a:rPr>
              <a:t>地位</a:t>
            </a:r>
            <a:r>
              <a:rPr lang="en-US" altLang="zh-TW" sz="3600" dirty="0">
                <a:ea typeface="華康儷粗宋(P)" panose="02020700000000000000" pitchFamily="18" charset="-120"/>
              </a:rPr>
              <a:t>?</a:t>
            </a:r>
            <a:r>
              <a:rPr lang="zh-TW" altLang="en-US" sz="3600" dirty="0">
                <a:ea typeface="華康儷粗宋(P)" panose="02020700000000000000" pitchFamily="18" charset="-120"/>
              </a:rPr>
              <a:t>凍齡絕技</a:t>
            </a:r>
            <a:r>
              <a:rPr lang="en-US" altLang="zh-TW" sz="3600" dirty="0">
                <a:ea typeface="華康儷粗宋(P)" panose="02020700000000000000" pitchFamily="18" charset="-120"/>
              </a:rPr>
              <a:t>?</a:t>
            </a:r>
            <a:r>
              <a:rPr lang="zh-TW" altLang="en-US" sz="3600" dirty="0">
                <a:ea typeface="華康儷粗宋(P)" panose="02020700000000000000" pitchFamily="18" charset="-120"/>
              </a:rPr>
              <a:t>知否一切都是</a:t>
            </a:r>
            <a:endParaRPr lang="en-US" altLang="zh-TW" sz="3600" dirty="0"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highlight>
                  <a:srgbClr val="FFFF00"/>
                </a:highlight>
                <a:ea typeface="華康儷粗宋(P)" panose="02020700000000000000" pitchFamily="18" charset="-120"/>
              </a:rPr>
              <a:t>如夢如幻</a:t>
            </a:r>
            <a:r>
              <a:rPr lang="en-US" altLang="zh-TW" sz="3600" dirty="0">
                <a:highlight>
                  <a:srgbClr val="FFFF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highlight>
                  <a:srgbClr val="FFFF00"/>
                </a:highlight>
                <a:ea typeface="華康儷粗宋(P)" panose="02020700000000000000" pitchFamily="18" charset="-120"/>
              </a:rPr>
              <a:t>如泡如影</a:t>
            </a:r>
            <a:r>
              <a:rPr lang="en-US" altLang="zh-TW" sz="3600" dirty="0">
                <a:highlight>
                  <a:srgbClr val="FFFF00"/>
                </a:highlight>
                <a:ea typeface="華康儷粗宋(P)" panose="02020700000000000000" pitchFamily="18" charset="-120"/>
              </a:rPr>
              <a:t>;</a:t>
            </a:r>
            <a:r>
              <a:rPr lang="zh-TW" altLang="en-US" sz="3600" dirty="0">
                <a:highlight>
                  <a:srgbClr val="FFFF00"/>
                </a:highlight>
                <a:ea typeface="華康儷粗宋(P)" panose="02020700000000000000" pitchFamily="18" charset="-120"/>
              </a:rPr>
              <a:t>虛而又虛</a:t>
            </a:r>
            <a:r>
              <a:rPr lang="en-US" altLang="zh-TW" sz="3600" dirty="0">
                <a:highlight>
                  <a:srgbClr val="FFFF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highlight>
                  <a:srgbClr val="FFFF00"/>
                </a:highlight>
                <a:ea typeface="華康儷粗宋(P)" panose="02020700000000000000" pitchFamily="18" charset="-120"/>
              </a:rPr>
              <a:t>萬事皆虛</a:t>
            </a:r>
            <a:r>
              <a:rPr lang="zh-TW" altLang="en-US" sz="2800" dirty="0">
                <a:highlight>
                  <a:srgbClr val="FFFF00"/>
                </a:highlight>
                <a:ea typeface="華康儷粗宋(P)" panose="02020700000000000000" pitchFamily="18" charset="-120"/>
              </a:rPr>
              <a:t> </a:t>
            </a:r>
            <a:r>
              <a:rPr lang="en-US" altLang="zh-TW" sz="3600" dirty="0">
                <a:ea typeface="華康儷粗宋(P)" panose="02020700000000000000" pitchFamily="18" charset="-12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粗宋(P)" panose="02020700000000000000" pitchFamily="18" charset="-120"/>
              </a:rPr>
              <a:t> The overriding theme of Jesus’ life is </a:t>
            </a:r>
            <a:r>
              <a:rPr lang="en-US" altLang="zh-TW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oblation</a:t>
            </a:r>
            <a:r>
              <a:rPr lang="en-US" altLang="zh-TW" sz="3600" dirty="0">
                <a:ea typeface="華康儷粗宋(P)" panose="02020700000000000000" pitchFamily="18" charset="-120"/>
              </a:rPr>
              <a:t> or </a:t>
            </a:r>
            <a:r>
              <a:rPr lang="en-US" altLang="zh-TW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self-dedication</a:t>
            </a:r>
            <a:r>
              <a:rPr lang="en-US" altLang="zh-TW" sz="3600" dirty="0">
                <a:ea typeface="華康儷粗宋(P)" panose="02020700000000000000" pitchFamily="18" charset="-120"/>
              </a:rPr>
              <a:t>. What is pivotal for you? fame? wealth? status? perpetual youth? Do you not realize that </a:t>
            </a:r>
            <a:r>
              <a:rPr lang="en-US" altLang="zh-TW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all these are but a dream</a:t>
            </a:r>
            <a:r>
              <a:rPr lang="en-US" altLang="zh-TW" sz="3600" dirty="0">
                <a:ea typeface="華康儷粗宋(P)" panose="02020700000000000000" pitchFamily="18" charset="-120"/>
              </a:rPr>
              <a:t>, deceptive, illusive, empty and void? like a bubble, like a shadow; </a:t>
            </a:r>
            <a:r>
              <a:rPr lang="en-US" altLang="zh-TW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everything is vanity </a:t>
            </a:r>
            <a:r>
              <a:rPr lang="en-US" altLang="zh-TW" sz="3600" dirty="0">
                <a:ea typeface="華康儷粗宋(P)" panose="02020700000000000000" pitchFamily="18" charset="-120"/>
              </a:rPr>
              <a:t>(</a:t>
            </a:r>
            <a:r>
              <a:rPr lang="en-US" altLang="zh-TW" sz="3600" dirty="0">
                <a:highlight>
                  <a:srgbClr val="FFFF00"/>
                </a:highlight>
                <a:ea typeface="華康儷粗宋(P)" panose="02020700000000000000" pitchFamily="18" charset="-120"/>
              </a:rPr>
              <a:t>vanitas </a:t>
            </a:r>
            <a:r>
              <a:rPr lang="en-US" altLang="zh-TW" sz="3600" dirty="0" err="1">
                <a:highlight>
                  <a:srgbClr val="FFFF00"/>
                </a:highlight>
                <a:ea typeface="華康儷粗宋(P)" panose="02020700000000000000" pitchFamily="18" charset="-120"/>
              </a:rPr>
              <a:t>vanitatum</a:t>
            </a:r>
            <a:r>
              <a:rPr lang="en-US" altLang="zh-TW" sz="3600" dirty="0">
                <a:ea typeface="華康儷粗宋(P)" panose="02020700000000000000" pitchFamily="18" charset="-120"/>
              </a:rPr>
              <a:t>)?</a:t>
            </a:r>
          </a:p>
        </p:txBody>
      </p:sp>
    </p:spTree>
    <p:extLst>
      <p:ext uri="{BB962C8B-B14F-4D97-AF65-F5344CB8AC3E}">
        <p14:creationId xmlns:p14="http://schemas.microsoft.com/office/powerpoint/2010/main" val="763068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9F14213-09DC-4CCC-9E97-455666BDD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粗宋(P)" panose="02020700000000000000" pitchFamily="18" charset="-120"/>
              </a:rPr>
              <a:t>或者你要追求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三不朽</a:t>
            </a:r>
            <a:r>
              <a:rPr lang="en-US" altLang="zh-TW" sz="4000" dirty="0">
                <a:ea typeface="華康儷粗宋(P)" panose="02020700000000000000" pitchFamily="18" charset="-120"/>
              </a:rPr>
              <a:t>:</a:t>
            </a:r>
            <a:r>
              <a:rPr lang="zh-TW" altLang="en-US" sz="4000" dirty="0">
                <a:ea typeface="華康儷粗宋(P)" panose="02020700000000000000" pitchFamily="18" charset="-120"/>
              </a:rPr>
              <a:t>立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德</a:t>
            </a:r>
            <a:r>
              <a:rPr lang="en-US" altLang="zh-TW" sz="4000" dirty="0">
                <a:ea typeface="華康儷粗宋(P)" panose="02020700000000000000" pitchFamily="18" charset="-120"/>
              </a:rPr>
              <a:t>?</a:t>
            </a:r>
            <a:r>
              <a:rPr lang="zh-TW" altLang="en-US" sz="4000" dirty="0">
                <a:ea typeface="華康儷粗宋(P)" panose="02020700000000000000" pitchFamily="18" charset="-120"/>
              </a:rPr>
              <a:t>立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功</a:t>
            </a:r>
            <a:r>
              <a:rPr lang="en-US" altLang="zh-TW" sz="4000" dirty="0">
                <a:ea typeface="華康儷粗宋(P)" panose="02020700000000000000" pitchFamily="18" charset="-120"/>
              </a:rPr>
              <a:t>?</a:t>
            </a:r>
            <a:r>
              <a:rPr lang="zh-TW" altLang="en-US" sz="4000" dirty="0">
                <a:ea typeface="華康儷粗宋(P)" panose="02020700000000000000" pitchFamily="18" charset="-120"/>
              </a:rPr>
              <a:t>立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言</a:t>
            </a:r>
            <a:r>
              <a:rPr lang="en-US" altLang="zh-TW" sz="4000" dirty="0">
                <a:ea typeface="華康儷粗宋(P)" panose="02020700000000000000" pitchFamily="18" charset="-120"/>
              </a:rPr>
              <a:t>?</a:t>
            </a:r>
            <a:r>
              <a:rPr lang="zh-TW" altLang="en-US" sz="4000" dirty="0">
                <a:ea typeface="華康儷粗宋(P)" panose="02020700000000000000" pitchFamily="18" charset="-120"/>
              </a:rPr>
              <a:t>要學會在主內愛人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在愛人時愛主</a:t>
            </a:r>
            <a:r>
              <a:rPr lang="en-US" altLang="zh-TW" sz="4000" dirty="0">
                <a:ea typeface="華康儷粗宋(P)" panose="02020700000000000000" pitchFamily="18" charset="-120"/>
              </a:rPr>
              <a:t>?</a:t>
            </a:r>
            <a:r>
              <a:rPr lang="zh-TW" altLang="en-US" sz="4000" dirty="0">
                <a:ea typeface="華康儷粗宋(P)" panose="02020700000000000000" pitchFamily="18" charset="-120"/>
              </a:rPr>
              <a:t>並有能力面對一切和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聖化一切</a:t>
            </a:r>
            <a:r>
              <a:rPr lang="en-US" altLang="zh-TW" sz="4000" dirty="0">
                <a:ea typeface="華康儷粗宋(P)" panose="02020700000000000000" pitchFamily="18" charset="-12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 </a:t>
            </a:r>
            <a:r>
              <a:rPr lang="en-US" altLang="zh-TW" sz="4000" spc="-100" dirty="0">
                <a:ea typeface="華康儷粗宋(P)" panose="02020700000000000000" pitchFamily="18" charset="-120"/>
              </a:rPr>
              <a:t>Or perhaps you choose to pursue the </a:t>
            </a: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three forms of immortality</a:t>
            </a:r>
            <a:r>
              <a:rPr lang="en-US" altLang="zh-TW" sz="4000" spc="-100" dirty="0">
                <a:ea typeface="華康儷粗宋(P)" panose="02020700000000000000" pitchFamily="18" charset="-120"/>
              </a:rPr>
              <a:t>: Becoming </a:t>
            </a:r>
            <a:r>
              <a:rPr lang="en-US" altLang="zh-TW" sz="40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virtuous</a:t>
            </a:r>
            <a:r>
              <a:rPr lang="en-US" altLang="zh-TW" sz="4000" spc="-100" dirty="0">
                <a:ea typeface="華康儷粗宋(P)" panose="02020700000000000000" pitchFamily="18" charset="-120"/>
              </a:rPr>
              <a:t>? Achieving through </a:t>
            </a:r>
            <a:r>
              <a:rPr lang="en-US" altLang="zh-TW" sz="40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merit</a:t>
            </a:r>
            <a:r>
              <a:rPr lang="en-US" altLang="zh-TW" sz="4000" spc="-100" dirty="0">
                <a:ea typeface="華康儷粗宋(P)" panose="02020700000000000000" pitchFamily="18" charset="-120"/>
              </a:rPr>
              <a:t>? And leave a legacy of </a:t>
            </a:r>
            <a:r>
              <a:rPr lang="en-US" altLang="zh-TW" sz="40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wisdoms</a:t>
            </a:r>
            <a:r>
              <a:rPr lang="en-US" altLang="zh-TW" sz="4000" spc="-100" dirty="0">
                <a:ea typeface="華康儷粗宋(P)" panose="02020700000000000000" pitchFamily="18" charset="-120"/>
              </a:rPr>
              <a:t>? In all, learn to love others in the Lord, and in loving others, love the Lord? And have the ability to </a:t>
            </a:r>
            <a:r>
              <a:rPr lang="en-US" altLang="zh-TW" sz="4000" spc="-100" dirty="0">
                <a:highlight>
                  <a:srgbClr val="FFFF00"/>
                </a:highlight>
                <a:ea typeface="華康儷粗宋(P)" panose="02020700000000000000" pitchFamily="18" charset="-120"/>
              </a:rPr>
              <a:t>face everything and sanctify all</a:t>
            </a:r>
            <a:r>
              <a:rPr lang="en-US" altLang="zh-TW" sz="4000" spc="-100" dirty="0">
                <a:ea typeface="華康儷粗宋(P)" panose="02020700000000000000" pitchFamily="18" charset="-12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68927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14835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恭讀申命紀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6:2-6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梅瑟對以色列人說：「你和你的子子孫孫，終生日日敬畏上主、你的天主，遵守我吩咐你的一切法令和誡命，使你獲享長壽。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「以色列！你要聽，且謹守遵行，好使你在流奶流蜜的地方，獲得幸福，人數增多，如上主、你祖先的天主所許給你的。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9F14213-09DC-4CCC-9E97-455666BDD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46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ea typeface="華康儷粗宋(P)" panose="02020700000000000000" pitchFamily="18" charset="-120"/>
              </a:rPr>
              <a:t>一切誡命中</a:t>
            </a:r>
            <a:r>
              <a:rPr lang="en-US" altLang="zh-TW" sz="3600" dirty="0"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哪一條</a:t>
            </a:r>
            <a:r>
              <a:rPr lang="zh-TW" altLang="en-US" sz="3600" dirty="0">
                <a:ea typeface="華康儷粗宋(P)" panose="02020700000000000000" pitchFamily="18" charset="-120"/>
              </a:rPr>
              <a:t>是第一條呢</a:t>
            </a:r>
            <a:r>
              <a:rPr lang="en-US" altLang="zh-TW" sz="3600" dirty="0">
                <a:ea typeface="華康儷粗宋(P)" panose="02020700000000000000" pitchFamily="18" charset="-120"/>
              </a:rPr>
              <a:t>?</a:t>
            </a:r>
            <a:r>
              <a:rPr lang="zh-TW" altLang="en-US" sz="3600" dirty="0">
                <a:ea typeface="華康儷粗宋(P)" panose="02020700000000000000" pitchFamily="18" charset="-120"/>
              </a:rPr>
              <a:t>耶穌回答說</a:t>
            </a:r>
            <a:r>
              <a:rPr lang="en-US" altLang="zh-TW" sz="3600" dirty="0">
                <a:ea typeface="華康儷粗宋(P)" panose="02020700000000000000" pitchFamily="18" charset="-120"/>
              </a:rPr>
              <a:t>:</a:t>
            </a:r>
            <a:r>
              <a:rPr lang="zh-TW" altLang="en-US" sz="36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第一條</a:t>
            </a:r>
            <a:r>
              <a:rPr lang="zh-TW" altLang="en-US" sz="3600" spc="-100" dirty="0">
                <a:ea typeface="華康儷粗宋(P)" panose="02020700000000000000" pitchFamily="18" charset="-120"/>
              </a:rPr>
              <a:t>是</a:t>
            </a:r>
            <a:r>
              <a:rPr lang="en-US" altLang="zh-TW" sz="3600" spc="-100" dirty="0">
                <a:ea typeface="華康儷粗宋(P)" panose="02020700000000000000" pitchFamily="18" charset="-120"/>
              </a:rPr>
              <a:t>:</a:t>
            </a:r>
            <a:r>
              <a:rPr lang="zh-TW" altLang="en-US" sz="3600" spc="-100" dirty="0">
                <a:ea typeface="華康儷粗宋(P)" panose="02020700000000000000" pitchFamily="18" charset="-120"/>
              </a:rPr>
              <a:t>你應當全心</a:t>
            </a:r>
            <a:r>
              <a:rPr lang="en-US" altLang="zh-TW" sz="3600" spc="-100" dirty="0">
                <a:ea typeface="華康儷粗宋(P)" panose="02020700000000000000" pitchFamily="18" charset="-120"/>
              </a:rPr>
              <a:t>,</a:t>
            </a:r>
            <a:r>
              <a:rPr lang="zh-TW" altLang="en-US" sz="3600" spc="-100" dirty="0">
                <a:ea typeface="華康儷粗宋(P)" panose="02020700000000000000" pitchFamily="18" charset="-120"/>
              </a:rPr>
              <a:t>全靈</a:t>
            </a:r>
            <a:r>
              <a:rPr lang="en-US" altLang="zh-TW" sz="3600" spc="-100" dirty="0">
                <a:ea typeface="華康儷粗宋(P)" panose="02020700000000000000" pitchFamily="18" charset="-120"/>
              </a:rPr>
              <a:t>,</a:t>
            </a:r>
            <a:r>
              <a:rPr lang="zh-TW" altLang="en-US" sz="3600" spc="-100" dirty="0">
                <a:ea typeface="華康儷粗宋(P)" panose="02020700000000000000" pitchFamily="18" charset="-120"/>
              </a:rPr>
              <a:t>全意</a:t>
            </a:r>
            <a:r>
              <a:rPr lang="en-US" altLang="zh-TW" sz="3600" spc="-100" dirty="0">
                <a:ea typeface="華康儷粗宋(P)" panose="02020700000000000000" pitchFamily="18" charset="-120"/>
              </a:rPr>
              <a:t>,</a:t>
            </a:r>
            <a:r>
              <a:rPr lang="zh-TW" altLang="en-US" sz="3600" spc="-100" dirty="0">
                <a:ea typeface="華康儷粗宋(P)" panose="02020700000000000000" pitchFamily="18" charset="-120"/>
              </a:rPr>
              <a:t>全力</a:t>
            </a:r>
            <a:r>
              <a:rPr lang="en-US" altLang="zh-TW" sz="3600" spc="-100" dirty="0">
                <a:ea typeface="華康儷粗宋(P)" panose="02020700000000000000" pitchFamily="18" charset="-120"/>
              </a:rPr>
              <a:t>,</a:t>
            </a:r>
            <a:r>
              <a:rPr lang="zh-TW" altLang="en-US" sz="3600" spc="-100" dirty="0">
                <a:ea typeface="華康儷粗宋(P)" panose="02020700000000000000" pitchFamily="18" charset="-120"/>
              </a:rPr>
              <a:t>愛天主</a:t>
            </a:r>
            <a:r>
              <a:rPr lang="en-US" altLang="zh-TW" sz="3600" dirty="0">
                <a:ea typeface="華康儷粗宋(P)" panose="02020700000000000000" pitchFamily="18" charset="-120"/>
              </a:rPr>
              <a:t>;</a:t>
            </a: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第二條</a:t>
            </a:r>
            <a:r>
              <a:rPr lang="zh-TW" altLang="en-US" sz="3600" dirty="0">
                <a:ea typeface="華康儷粗宋(P)" panose="02020700000000000000" pitchFamily="18" charset="-120"/>
              </a:rPr>
              <a:t>是</a:t>
            </a:r>
            <a:r>
              <a:rPr lang="en-US" altLang="zh-TW" sz="3600" dirty="0">
                <a:ea typeface="華康儷粗宋(P)" panose="02020700000000000000" pitchFamily="18" charset="-120"/>
              </a:rPr>
              <a:t>:</a:t>
            </a:r>
            <a:r>
              <a:rPr lang="zh-TW" altLang="en-US" sz="3600" dirty="0">
                <a:ea typeface="華康儷粗宋(P)" panose="02020700000000000000" pitchFamily="18" charset="-120"/>
              </a:rPr>
              <a:t>你應當愛近人</a:t>
            </a:r>
            <a:r>
              <a:rPr lang="en-US" altLang="zh-TW" sz="3600" dirty="0"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ea typeface="華康儷粗宋(P)" panose="02020700000000000000" pitchFamily="18" charset="-120"/>
              </a:rPr>
              <a:t>如你自己</a:t>
            </a:r>
            <a:r>
              <a:rPr lang="en-US" altLang="zh-TW" sz="3600" dirty="0">
                <a:ea typeface="華康儷粗宋(P)" panose="02020700000000000000" pitchFamily="18" charset="-120"/>
              </a:rPr>
              <a:t>.</a:t>
            </a:r>
            <a:r>
              <a:rPr lang="en-US" altLang="zh-TW" sz="2800" dirty="0">
                <a:ea typeface="華康儷粗宋(P)" panose="02020700000000000000" pitchFamily="18" charset="-120"/>
              </a:rPr>
              <a:t>(</a:t>
            </a:r>
            <a:r>
              <a:rPr lang="zh-TW" altLang="en-US" sz="2800" dirty="0">
                <a:ea typeface="華康儷粗宋(P)" panose="02020700000000000000" pitchFamily="18" charset="-120"/>
              </a:rPr>
              <a:t>谷</a:t>
            </a:r>
            <a:r>
              <a:rPr lang="en-US" altLang="zh-TW" sz="2800" dirty="0">
                <a:ea typeface="華康儷粗宋(P)" panose="02020700000000000000" pitchFamily="18" charset="-120"/>
              </a:rPr>
              <a:t>12:28-31)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粗宋(P)" panose="02020700000000000000" pitchFamily="18" charset="-120"/>
              </a:rPr>
              <a:t> “Of all the commandments, </a:t>
            </a:r>
            <a:r>
              <a:rPr lang="en-US" altLang="zh-TW" sz="3600" dirty="0">
                <a:highlight>
                  <a:srgbClr val="FFFF00"/>
                </a:highlight>
                <a:ea typeface="華康儷粗宋(P)" panose="02020700000000000000" pitchFamily="18" charset="-120"/>
              </a:rPr>
              <a:t>which 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ONE</a:t>
            </a:r>
            <a:r>
              <a:rPr lang="en-US" altLang="zh-TW" sz="3600" dirty="0">
                <a:ea typeface="華康儷粗宋(P)" panose="02020700000000000000" pitchFamily="18" charset="-120"/>
              </a:rPr>
              <a:t> is the first?” Jesus answered, “The </a:t>
            </a:r>
            <a:r>
              <a:rPr lang="en-US" altLang="zh-TW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first</a:t>
            </a:r>
            <a:r>
              <a:rPr lang="en-US" altLang="zh-TW" sz="3600" dirty="0">
                <a:ea typeface="華康儷粗宋(P)" panose="02020700000000000000" pitchFamily="18" charset="-120"/>
              </a:rPr>
              <a:t> is: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粗宋(P)" panose="02020700000000000000" pitchFamily="18" charset="-120"/>
              </a:rPr>
              <a:t>You shall love the Lord your God with all your heart, with all your soul, with all your mind, and with all your strength.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粗宋(P)" panose="02020700000000000000" pitchFamily="18" charset="-120"/>
              </a:rPr>
              <a:t>The </a:t>
            </a:r>
            <a:r>
              <a:rPr lang="en-US" altLang="zh-TW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second</a:t>
            </a:r>
            <a:r>
              <a:rPr lang="en-US" altLang="zh-TW" sz="3600" dirty="0">
                <a:ea typeface="華康儷粗宋(P)" panose="02020700000000000000" pitchFamily="18" charset="-120"/>
              </a:rPr>
              <a:t> is this: You shall love your </a:t>
            </a:r>
            <a:r>
              <a:rPr lang="en-US" altLang="zh-TW" sz="3600" dirty="0" err="1">
                <a:ea typeface="華康儷粗宋(P)" panose="02020700000000000000" pitchFamily="18" charset="-120"/>
              </a:rPr>
              <a:t>neighbour</a:t>
            </a:r>
            <a:r>
              <a:rPr lang="en-US" altLang="zh-TW" sz="3600" dirty="0">
                <a:ea typeface="華康儷粗宋(P)" panose="02020700000000000000" pitchFamily="18" charset="-120"/>
              </a:rPr>
              <a:t> as yourself.” </a:t>
            </a:r>
            <a:r>
              <a:rPr lang="en-US" altLang="zh-TW" sz="2800" dirty="0">
                <a:ea typeface="華康儷粗宋(P)" panose="02020700000000000000" pitchFamily="18" charset="-120"/>
              </a:rPr>
              <a:t>(Mk 12:28-31)</a:t>
            </a:r>
          </a:p>
        </p:txBody>
      </p:sp>
    </p:spTree>
    <p:extLst>
      <p:ext uri="{BB962C8B-B14F-4D97-AF65-F5344CB8AC3E}">
        <p14:creationId xmlns:p14="http://schemas.microsoft.com/office/powerpoint/2010/main" val="1431666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9F14213-09DC-4CCC-9E97-455666BDD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問一條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答兩條</a:t>
            </a:r>
            <a:r>
              <a:rPr lang="en-US" altLang="zh-TW" sz="4000" dirty="0">
                <a:ea typeface="華康儷粗宋(P)" panose="02020700000000000000" pitchFamily="18" charset="-120"/>
              </a:rPr>
              <a:t>:</a:t>
            </a:r>
            <a:r>
              <a:rPr lang="zh-TW" altLang="en-US" sz="4000" dirty="0">
                <a:ea typeface="華康儷粗宋(P)" panose="02020700000000000000" pitchFamily="18" charset="-120"/>
              </a:rPr>
              <a:t>這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一條原是由兩條構成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  <a:r>
              <a:rPr lang="zh-TW" altLang="en-US" sz="4000" dirty="0">
                <a:ea typeface="華康儷粗宋(P)" panose="02020700000000000000" pitchFamily="18" charset="-120"/>
              </a:rPr>
              <a:t>就像一隻手掌等於手背加手心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粗宋(P)" panose="02020700000000000000" pitchFamily="18" charset="-120"/>
              </a:rPr>
              <a:t>一個活人等於靈魂加肉身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 To that 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single question</a:t>
            </a:r>
            <a:r>
              <a:rPr lang="en-US" altLang="zh-TW" sz="4000" dirty="0">
                <a:ea typeface="華康儷粗宋(P)" panose="02020700000000000000" pitchFamily="18" charset="-120"/>
              </a:rPr>
              <a:t>, Jesus gave 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two answers</a:t>
            </a:r>
            <a:r>
              <a:rPr lang="en-US" altLang="zh-TW" sz="4000" dirty="0">
                <a:ea typeface="華康儷粗宋(P)" panose="02020700000000000000" pitchFamily="18" charset="-120"/>
              </a:rPr>
              <a:t>: the one commandment is actually composed of two parts; like the palm and the back of the hand forming the one hand; so a living person is complete only with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the 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soul</a:t>
            </a:r>
            <a:r>
              <a:rPr lang="en-US" altLang="zh-TW" sz="4000" dirty="0">
                <a:ea typeface="華康儷粗宋(P)" panose="02020700000000000000" pitchFamily="18" charset="-120"/>
              </a:rPr>
              <a:t> and the 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body</a:t>
            </a:r>
          </a:p>
        </p:txBody>
      </p:sp>
    </p:spTree>
    <p:extLst>
      <p:ext uri="{BB962C8B-B14F-4D97-AF65-F5344CB8AC3E}">
        <p14:creationId xmlns:p14="http://schemas.microsoft.com/office/powerpoint/2010/main" val="11665032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9F14213-09DC-4CCC-9E97-455666BDD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ea typeface="華康儷粗宋(P)" panose="02020700000000000000" pitchFamily="18" charset="-120"/>
              </a:rPr>
              <a:t>孔子說</a:t>
            </a:r>
            <a:r>
              <a:rPr lang="en-US" altLang="zh-TW" sz="4400" dirty="0">
                <a:ea typeface="華康儷粗宋(P)" panose="02020700000000000000" pitchFamily="18" charset="-120"/>
              </a:rPr>
              <a:t>:</a:t>
            </a:r>
            <a:r>
              <a:rPr lang="zh-TW" altLang="en-US" dirty="0">
                <a:ea typeface="華康儷粗宋(P)" panose="02020700000000000000" pitchFamily="18" charset="-120"/>
              </a:rPr>
              <a:t>「</a:t>
            </a:r>
            <a:r>
              <a:rPr lang="zh-TW" altLang="en-US" sz="4400" dirty="0">
                <a:solidFill>
                  <a:srgbClr val="FF0000"/>
                </a:solidFill>
                <a:ea typeface="華康儷粗宋(P)" panose="02020700000000000000" pitchFamily="18" charset="-120"/>
              </a:rPr>
              <a:t>吾道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一</a:t>
            </a:r>
            <a:r>
              <a:rPr lang="zh-TW" altLang="en-US" sz="4400" dirty="0">
                <a:solidFill>
                  <a:srgbClr val="FF0000"/>
                </a:solidFill>
                <a:ea typeface="華康儷粗宋(P)" panose="02020700000000000000" pitchFamily="18" charset="-120"/>
              </a:rPr>
              <a:t>以貫之</a:t>
            </a:r>
            <a:r>
              <a:rPr lang="zh-TW" altLang="en-US" dirty="0">
                <a:ea typeface="華康儷粗宋(P)" panose="02020700000000000000" pitchFamily="18" charset="-120"/>
              </a:rPr>
              <a:t>」</a:t>
            </a:r>
            <a:r>
              <a:rPr lang="en-US" altLang="zh-TW" sz="4400" dirty="0">
                <a:ea typeface="華康儷粗宋(P)" panose="02020700000000000000" pitchFamily="18" charset="-120"/>
              </a:rPr>
              <a:t>;</a:t>
            </a:r>
            <a:r>
              <a:rPr lang="zh-TW" altLang="en-US" sz="4400" dirty="0">
                <a:ea typeface="華康儷粗宋(P)" panose="02020700000000000000" pitchFamily="18" charset="-120"/>
              </a:rPr>
              <a:t>曾子的詮釋是</a:t>
            </a:r>
            <a:r>
              <a:rPr lang="zh-TW" altLang="en-US" dirty="0">
                <a:ea typeface="華康儷粗宋(P)" panose="02020700000000000000" pitchFamily="18" charset="-120"/>
              </a:rPr>
              <a:t>「</a:t>
            </a:r>
            <a:r>
              <a:rPr lang="zh-TW" altLang="en-US" sz="4400" dirty="0">
                <a:ea typeface="華康儷粗宋(P)" panose="02020700000000000000" pitchFamily="18" charset="-120"/>
              </a:rPr>
              <a:t>夫子之道</a:t>
            </a:r>
            <a:r>
              <a:rPr lang="en-US" altLang="zh-TW" sz="4400" dirty="0">
                <a:ea typeface="華康儷粗宋(P)" panose="02020700000000000000" pitchFamily="18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忠恕</a:t>
            </a:r>
            <a:r>
              <a:rPr lang="zh-TW" altLang="en-US" sz="4400" dirty="0">
                <a:ea typeface="華康儷粗宋(P)" panose="02020700000000000000" pitchFamily="18" charset="-120"/>
              </a:rPr>
              <a:t>而已矣</a:t>
            </a:r>
            <a:r>
              <a:rPr lang="zh-TW" altLang="en-US" dirty="0">
                <a:ea typeface="華康儷粗宋(P)" panose="02020700000000000000" pitchFamily="18" charset="-120"/>
              </a:rPr>
              <a:t>」</a:t>
            </a:r>
            <a:r>
              <a:rPr lang="en-US" altLang="zh-TW" sz="4400" dirty="0"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ea typeface="華康儷粗宋(P)" panose="02020700000000000000" pitchFamily="18" charset="-120"/>
              </a:rPr>
              <a:t>也就是</a:t>
            </a:r>
            <a:r>
              <a:rPr lang="zh-TW" altLang="en-US" sz="44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一中有二</a:t>
            </a:r>
            <a:r>
              <a:rPr lang="en-US" altLang="zh-TW" sz="4400" dirty="0">
                <a:ea typeface="華康儷粗宋(P)" panose="02020700000000000000" pitchFamily="18" charset="-120"/>
              </a:rPr>
              <a:t>,</a:t>
            </a:r>
            <a:r>
              <a:rPr lang="zh-TW" altLang="en-US" sz="4400" dirty="0">
                <a:ea typeface="華康儷粗宋(P)" panose="02020700000000000000" pitchFamily="18" charset="-120"/>
              </a:rPr>
              <a:t>二而為一</a:t>
            </a:r>
            <a:r>
              <a:rPr lang="en-US" altLang="zh-TW" sz="4400" dirty="0"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粗宋(P)" panose="02020700000000000000" pitchFamily="18" charset="-120"/>
              </a:rPr>
              <a:t> </a:t>
            </a:r>
            <a:r>
              <a:rPr lang="en-US" altLang="zh-TW" sz="4400" spc="-100" dirty="0">
                <a:ea typeface="華康儷粗宋(P)" panose="02020700000000000000" pitchFamily="18" charset="-120"/>
              </a:rPr>
              <a:t>Confucius said: "My way is </a:t>
            </a: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ONE</a:t>
            </a:r>
            <a:r>
              <a:rPr lang="en-US" altLang="zh-TW" sz="4400" spc="-1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 </a:t>
            </a:r>
            <a:r>
              <a:rPr lang="en-US" altLang="zh-TW" sz="44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that runs through all</a:t>
            </a:r>
            <a:r>
              <a:rPr lang="en-US" altLang="zh-TW" sz="4400" spc="-100" dirty="0">
                <a:ea typeface="華康儷粗宋(P)" panose="02020700000000000000" pitchFamily="18" charset="-120"/>
              </a:rPr>
              <a:t>." </a:t>
            </a:r>
            <a:r>
              <a:rPr lang="en-US" altLang="zh-TW" sz="4400" spc="-100" dirty="0" err="1">
                <a:ea typeface="華康儷粗宋(P)" panose="02020700000000000000" pitchFamily="18" charset="-120"/>
              </a:rPr>
              <a:t>Zengzi</a:t>
            </a:r>
            <a:r>
              <a:rPr lang="en-US" altLang="zh-TW" sz="4400" spc="-100" dirty="0">
                <a:ea typeface="華康儷粗宋(P)" panose="02020700000000000000" pitchFamily="18" charset="-120"/>
              </a:rPr>
              <a:t> interpreted this as: "The Master's way is simply </a:t>
            </a:r>
            <a:r>
              <a:rPr lang="en-US" altLang="zh-TW" sz="44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loyalty </a:t>
            </a:r>
            <a:r>
              <a:rPr lang="en-US" altLang="zh-TW" sz="4400" spc="-1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and</a:t>
            </a:r>
            <a:r>
              <a:rPr lang="en-US" altLang="zh-TW" sz="44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 forgiveness</a:t>
            </a:r>
            <a:r>
              <a:rPr lang="en-US" altLang="zh-TW" sz="4400" spc="-100" dirty="0">
                <a:ea typeface="華康儷粗宋(P)" panose="02020700000000000000" pitchFamily="18" charset="-120"/>
              </a:rPr>
              <a:t>." This means that within one there are two, and </a:t>
            </a:r>
            <a:r>
              <a:rPr lang="en-US" altLang="zh-TW" sz="4400" spc="-1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though two there is one</a:t>
            </a:r>
            <a:r>
              <a:rPr lang="en-US" altLang="zh-TW" sz="4400" spc="-100" dirty="0">
                <a:ea typeface="華康儷粗宋(P)" panose="02020700000000000000" pitchFamily="18" charset="-12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129983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9F14213-09DC-4CCC-9E97-455666BDD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56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ea typeface="華康儷粗宋(P)" panose="02020700000000000000" pitchFamily="18" charset="-120"/>
              </a:rPr>
              <a:t>在這方面</a:t>
            </a:r>
            <a:r>
              <a:rPr lang="en-US" altLang="zh-TW" sz="4400" dirty="0">
                <a:ea typeface="華康儷粗宋(P)" panose="02020700000000000000" pitchFamily="18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孔子耶穌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東西輝映</a:t>
            </a:r>
            <a:r>
              <a:rPr lang="en-US" altLang="zh-TW" sz="4400" dirty="0">
                <a:ea typeface="華康儷粗宋(P)" panose="02020700000000000000" pitchFamily="18" charset="-120"/>
              </a:rPr>
              <a:t>;</a:t>
            </a:r>
            <a:r>
              <a:rPr lang="zh-TW" altLang="en-US" sz="4400" dirty="0">
                <a:ea typeface="華康儷粗宋(P)" panose="02020700000000000000" pitchFamily="18" charset="-120"/>
              </a:rPr>
              <a:t>果然是</a:t>
            </a:r>
            <a:r>
              <a:rPr lang="zh-TW" altLang="en-US" sz="4300" dirty="0">
                <a:solidFill>
                  <a:srgbClr val="FF0000"/>
                </a:solidFill>
                <a:ea typeface="華康儷粗宋(P)" panose="02020700000000000000" pitchFamily="18" charset="-120"/>
              </a:rPr>
              <a:t>生命說到最深處</a:t>
            </a:r>
            <a:r>
              <a:rPr lang="en-US" altLang="zh-TW" sz="43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3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不信有</a:t>
            </a:r>
            <a:r>
              <a:rPr lang="zh-TW" altLang="en-US" sz="4300" dirty="0">
                <a:solidFill>
                  <a:srgbClr val="0000FF"/>
                </a:solidFill>
                <a:ea typeface="華康儷粗宋(P)" panose="02020700000000000000" pitchFamily="18" charset="-120"/>
              </a:rPr>
              <a:t>古</a:t>
            </a:r>
            <a:r>
              <a:rPr lang="zh-TW" altLang="en-US" sz="4300" dirty="0">
                <a:solidFill>
                  <a:srgbClr val="C00000"/>
                </a:solidFill>
                <a:ea typeface="華康儷粗宋(P)" panose="02020700000000000000" pitchFamily="18" charset="-120"/>
              </a:rPr>
              <a:t>今</a:t>
            </a:r>
            <a:r>
              <a:rPr lang="zh-TW" altLang="en-US" sz="4300" dirty="0">
                <a:solidFill>
                  <a:srgbClr val="9900CC"/>
                </a:solidFill>
                <a:ea typeface="華康儷粗宋(P)" panose="02020700000000000000" pitchFamily="18" charset="-120"/>
              </a:rPr>
              <a:t>中</a:t>
            </a:r>
            <a:r>
              <a:rPr lang="zh-TW" altLang="en-US" sz="4300" dirty="0">
                <a:solidFill>
                  <a:srgbClr val="00A800"/>
                </a:solidFill>
                <a:ea typeface="華康儷粗宋(P)" panose="02020700000000000000" pitchFamily="18" charset="-120"/>
              </a:rPr>
              <a:t>外</a:t>
            </a:r>
            <a:r>
              <a:rPr lang="zh-TW" altLang="en-US" sz="4300" dirty="0">
                <a:solidFill>
                  <a:srgbClr val="FF0000"/>
                </a:solidFill>
                <a:ea typeface="華康儷粗宋(P)" panose="02020700000000000000" pitchFamily="18" charset="-120"/>
              </a:rPr>
              <a:t>之分</a:t>
            </a:r>
            <a:endParaRPr lang="en-US" altLang="zh-TW" sz="4300" dirty="0">
              <a:solidFill>
                <a:srgbClr val="FF0000"/>
              </a:solidFill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粗宋(P)" panose="02020700000000000000" pitchFamily="18" charset="-120"/>
              </a:rPr>
              <a:t>In this case, Confucius and Jesus mirror each other across East and West; indeed, “</a:t>
            </a:r>
            <a:r>
              <a:rPr lang="en-US" altLang="zh-TW" sz="4400" dirty="0">
                <a:solidFill>
                  <a:srgbClr val="C00000"/>
                </a:solidFill>
                <a:ea typeface="華康儷粗宋(P)" panose="02020700000000000000" pitchFamily="18" charset="-120"/>
              </a:rPr>
              <a:t>when life reaches its deepest point, there is no distinction between </a:t>
            </a:r>
            <a:r>
              <a:rPr lang="en-US" altLang="zh-TW" sz="4400" dirty="0">
                <a:solidFill>
                  <a:srgbClr val="0000FF"/>
                </a:solidFill>
                <a:ea typeface="華康儷粗宋(P)" panose="02020700000000000000" pitchFamily="18" charset="-120"/>
              </a:rPr>
              <a:t>ancient</a:t>
            </a:r>
            <a:r>
              <a:rPr lang="en-US" altLang="zh-TW" sz="4400" dirty="0">
                <a:solidFill>
                  <a:srgbClr val="C00000"/>
                </a:solidFill>
                <a:ea typeface="華康儷粗宋(P)" panose="02020700000000000000" pitchFamily="18" charset="-120"/>
              </a:rPr>
              <a:t> and </a:t>
            </a:r>
            <a:r>
              <a:rPr lang="en-US" altLang="zh-TW" sz="4400" dirty="0">
                <a:solidFill>
                  <a:srgbClr val="0000FF"/>
                </a:solidFill>
                <a:ea typeface="華康儷粗宋(P)" panose="02020700000000000000" pitchFamily="18" charset="-120"/>
              </a:rPr>
              <a:t>modern</a:t>
            </a:r>
            <a:r>
              <a:rPr lang="en-US" altLang="zh-TW" sz="4400" dirty="0">
                <a:solidFill>
                  <a:srgbClr val="C00000"/>
                </a:solidFill>
                <a:ea typeface="華康儷粗宋(P)" panose="02020700000000000000" pitchFamily="18" charset="-120"/>
              </a:rPr>
              <a:t>, or between </a:t>
            </a:r>
            <a:r>
              <a:rPr lang="en-US" altLang="zh-TW" sz="4400" dirty="0">
                <a:solidFill>
                  <a:srgbClr val="9900CC"/>
                </a:solidFill>
                <a:ea typeface="華康儷粗宋(P)" panose="02020700000000000000" pitchFamily="18" charset="-120"/>
              </a:rPr>
              <a:t>East</a:t>
            </a:r>
            <a:r>
              <a:rPr lang="en-US" altLang="zh-TW" sz="4400" dirty="0">
                <a:solidFill>
                  <a:srgbClr val="C00000"/>
                </a:solidFill>
                <a:ea typeface="華康儷粗宋(P)" panose="02020700000000000000" pitchFamily="18" charset="-120"/>
              </a:rPr>
              <a:t> and </a:t>
            </a:r>
            <a:r>
              <a:rPr lang="en-US" altLang="zh-TW" sz="4400" dirty="0">
                <a:solidFill>
                  <a:srgbClr val="9900CC"/>
                </a:solidFill>
                <a:ea typeface="華康儷粗宋(P)" panose="02020700000000000000" pitchFamily="18" charset="-120"/>
              </a:rPr>
              <a:t>West</a:t>
            </a:r>
            <a:r>
              <a:rPr lang="en-US" altLang="zh-TW" sz="4400" dirty="0">
                <a:ea typeface="華康儷粗宋(P)" panose="02020700000000000000" pitchFamily="18" charset="-120"/>
              </a:rPr>
              <a:t>”.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858BCD0-CA4C-4785-9A9A-0DF289AF0636}"/>
              </a:ext>
            </a:extLst>
          </p:cNvPr>
          <p:cNvSpPr txBox="1"/>
          <p:nvPr/>
        </p:nvSpPr>
        <p:spPr>
          <a:xfrm>
            <a:off x="5004048" y="6021288"/>
            <a:ext cx="3888432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lang="en-US" altLang="zh-TW" sz="2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)</a:t>
            </a:r>
            <a:endParaRPr lang="en-US" altLang="zh-HK" sz="2000" dirty="0">
              <a:solidFill>
                <a:srgbClr val="0000FF"/>
              </a:solidFill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99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400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6600" b="1" spc="3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 主佑</a:t>
            </a:r>
            <a:r>
              <a:rPr lang="zh-TW" altLang="en-US" sz="4400" b="1" spc="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「以色列！你要聽：上主、我們的天主，是唯一的上主。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你當全心、全靈、全力，愛上主、你的天主。我今天吩咐你的這些話，你應牢記在心。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」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EBE1F33-720E-4EF7-B0ED-5CC4B2B279B0}"/>
              </a:ext>
            </a:extLst>
          </p:cNvPr>
          <p:cNvSpPr txBox="1"/>
          <p:nvPr/>
        </p:nvSpPr>
        <p:spPr>
          <a:xfrm>
            <a:off x="1979712" y="4644425"/>
            <a:ext cx="4824536" cy="5847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請靜默片刻 默想上主對</a:t>
            </a:r>
            <a:r>
              <a:rPr lang="zh-TW" altLang="en-US" sz="3200" dirty="0">
                <a:solidFill>
                  <a:srgbClr val="FF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恭讀致希伯來人書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7:23-28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  <a:endParaRPr lang="en-US" altLang="zh-TW" sz="40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肋未人成為司祭的，人數眾多，因為死亡阻礙他們長久留任，但是，耶穌因永遠長存，具有不可消逝的司祭品位。因此，凡由他而接近天主的人，他都能全部拯救，因為他常活著，為他們轉求。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這樣的大司祭，才適合我們。他是聖善的、無罪的、無玷的、有別於罪人的、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848624" y="6381328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62473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高於諸天的；他無須像那些大司祭一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樣，每日要先為自己的罪，後為人民的罪，祭獻犧牲；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因為他奉獻了自己，只一次，就永遠完成了這事。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因為法律所立為大司祭的人，是有弱點的；可是在法律以後，以誓言所立的聖子，卻是成全的，直到永遠。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BF8B770-2730-4A13-BDBE-3E5DE45C27B9}"/>
              </a:ext>
            </a:extLst>
          </p:cNvPr>
          <p:cNvSpPr txBox="1"/>
          <p:nvPr/>
        </p:nvSpPr>
        <p:spPr>
          <a:xfrm>
            <a:off x="1979712" y="5940569"/>
            <a:ext cx="4824536" cy="5847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請靜默片刻 默想上主對</a:t>
            </a:r>
            <a:r>
              <a:rPr lang="zh-TW" altLang="en-US" sz="3200" dirty="0">
                <a:solidFill>
                  <a:srgbClr val="FF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恭讀聖馬爾谷福音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12:28-34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有一個經師前來，問耶穌說：「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一切誡命中，那一條是第一條呢？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回答說：「第一條是：以色列！你要聽！上主、我們的天主，是唯一的天主。你應當全心、全靈、全意、全力，愛上主、你的天主。第二條是：你應當愛近人，如你自己。再沒有別的誡命，比這兩條更大的了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776616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16632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那經師對耶穌說：天主是唯一的，除他以外，再沒有別的。我們應全心、全意、全力愛他，並愛近人如自己；這遠超過一切全燔祭和犧牲。」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耶穌見他回答得明智，便對他說：「你離天主的國不遠了。」從此，沒有人敢再問他。</a:t>
            </a: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E01C495-41C7-41C2-9B8C-D68CCA9F1CF4}"/>
              </a:ext>
            </a:extLst>
          </p:cNvPr>
          <p:cNvSpPr txBox="1"/>
          <p:nvPr/>
        </p:nvSpPr>
        <p:spPr>
          <a:xfrm>
            <a:off x="1979712" y="5580529"/>
            <a:ext cx="4824536" cy="5847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請靜默片刻 默想上主對</a:t>
            </a:r>
            <a:r>
              <a:rPr lang="zh-TW" altLang="en-US" sz="3200" dirty="0">
                <a:solidFill>
                  <a:srgbClr val="FF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常年期第卅一主日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3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lnSpc>
                <a:spcPts val="6000"/>
              </a:lnSpc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zh-TW" altLang="en-US" sz="9600" dirty="0">
                <a:solidFill>
                  <a:srgbClr val="FFFF00"/>
                </a:solidFill>
                <a:ea typeface="華康粗黑體" panose="020B0709000000000000" pitchFamily="49" charset="-120"/>
              </a:rPr>
              <a:t>在愛人時愛主</a:t>
            </a:r>
            <a:endParaRPr lang="en-US" altLang="zh-TW" sz="96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lnSpc>
                <a:spcPts val="6000"/>
              </a:lnSpc>
              <a:spcBef>
                <a:spcPct val="0"/>
              </a:spcBef>
              <a:buFontTx/>
              <a:buNone/>
            </a:pPr>
            <a:r>
              <a:rPr lang="en-US" altLang="zh-TW" sz="36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800" dirty="0">
                <a:solidFill>
                  <a:schemeClr val="bg1"/>
                </a:solidFill>
                <a:ea typeface="華康粗黑體" panose="020B0709000000000000" pitchFamily="49" charset="-120"/>
              </a:rPr>
              <a:t>在主內愛人 愛得</a:t>
            </a:r>
            <a:r>
              <a:rPr lang="zh-TW" altLang="en-US" sz="4800" dirty="0">
                <a:solidFill>
                  <a:srgbClr val="00FF00"/>
                </a:solidFill>
                <a:ea typeface="華康粗黑體" panose="020B0709000000000000" pitchFamily="49" charset="-120"/>
              </a:rPr>
              <a:t>更</a:t>
            </a:r>
            <a:r>
              <a:rPr lang="zh-TW" altLang="en-US" sz="4800" dirty="0">
                <a:solidFill>
                  <a:schemeClr val="bg1"/>
                </a:solidFill>
                <a:ea typeface="華康粗黑體" panose="020B0709000000000000" pitchFamily="49" charset="-120"/>
              </a:rPr>
              <a:t>深</a:t>
            </a:r>
            <a:r>
              <a:rPr lang="zh-TW" altLang="en-US" sz="4800" dirty="0">
                <a:solidFill>
                  <a:srgbClr val="00FF00"/>
                </a:solidFill>
                <a:ea typeface="華康粗黑體" panose="020B0709000000000000" pitchFamily="49" charset="-120"/>
              </a:rPr>
              <a:t>更</a:t>
            </a:r>
            <a:r>
              <a:rPr lang="zh-TW" altLang="en-US" sz="4800" dirty="0">
                <a:solidFill>
                  <a:schemeClr val="bg1"/>
                </a:solidFill>
                <a:ea typeface="華康粗黑體" panose="020B0709000000000000" pitchFamily="49" charset="-120"/>
              </a:rPr>
              <a:t>濃</a:t>
            </a:r>
            <a:r>
              <a:rPr lang="en-US" altLang="zh-TW" sz="36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zh-TW" altLang="en-US" sz="3600" spc="-15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8619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梅瑟對以色列人說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FF"/>
                </a:highlight>
                <a:ea typeface="華康粗黑體" panose="020B0709000000000000" pitchFamily="49" charset="-120"/>
              </a:rPr>
              <a:t>你和你的子子孫孫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終生日日敬畏上主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FF"/>
                </a:highlight>
                <a:ea typeface="華康粗黑體" panose="020B0709000000000000" pitchFamily="49" charset="-120"/>
              </a:rPr>
              <a:t>遵守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我吩咐你的一切法令和誡命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使你獲享長壽</a:t>
            </a:r>
            <a:r>
              <a:rPr lang="en-US" altLang="zh-TW" sz="4000" dirty="0">
                <a:highlight>
                  <a:srgbClr val="FFFFFF"/>
                </a:highlight>
                <a:ea typeface="華康粗黑體" panose="020B07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2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因為耶穌</a:t>
            </a:r>
            <a:r>
              <a:rPr lang="zh-TW" altLang="en-US" sz="4200" dirty="0">
                <a:solidFill>
                  <a:srgbClr val="FF0000"/>
                </a:solidFill>
                <a:highlight>
                  <a:srgbClr val="FFFFFF"/>
                </a:highlight>
                <a:ea typeface="華康正顏楷體W7(P)" panose="03000700000000000000" pitchFamily="66" charset="-120"/>
              </a:rPr>
              <a:t>奉獻</a:t>
            </a:r>
            <a:r>
              <a:rPr lang="zh-TW" altLang="en-US" sz="42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了自己</a:t>
            </a:r>
            <a:r>
              <a:rPr lang="en-US" altLang="zh-TW" sz="42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,</a:t>
            </a:r>
            <a:r>
              <a:rPr lang="zh-TW" altLang="en-US" sz="4200" dirty="0">
                <a:solidFill>
                  <a:srgbClr val="FF0000"/>
                </a:solidFill>
                <a:highlight>
                  <a:srgbClr val="FFFFFF"/>
                </a:highlight>
                <a:ea typeface="華康正顏楷體W7(P)" panose="03000700000000000000" pitchFamily="66" charset="-120"/>
              </a:rPr>
              <a:t>只一次</a:t>
            </a:r>
            <a:r>
              <a:rPr lang="en-US" altLang="zh-TW" sz="42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,</a:t>
            </a:r>
            <a:r>
              <a:rPr lang="zh-TW" altLang="en-US" sz="4200" dirty="0">
                <a:solidFill>
                  <a:srgbClr val="FF0000"/>
                </a:solidFill>
                <a:highlight>
                  <a:srgbClr val="FFFFFF"/>
                </a:highlight>
                <a:ea typeface="華康正顏楷體W7(P)" panose="03000700000000000000" pitchFamily="66" charset="-120"/>
              </a:rPr>
              <a:t>就永遠完成了這事</a:t>
            </a:r>
            <a:r>
              <a:rPr lang="en-US" altLang="zh-TW" sz="4200" dirty="0">
                <a:highlight>
                  <a:srgbClr val="FFFFFF"/>
                </a:highlight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一切誡命中</a:t>
            </a:r>
            <a:r>
              <a:rPr lang="en-US" altLang="zh-TW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FF"/>
                </a:highlight>
                <a:ea typeface="華康儷粗宋(P)" panose="02020700000000000000" pitchFamily="18" charset="-120"/>
              </a:rPr>
              <a:t>那一條</a:t>
            </a:r>
            <a:r>
              <a:rPr lang="zh-TW" altLang="en-US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是第一條呢</a:t>
            </a:r>
            <a:r>
              <a:rPr lang="en-US" altLang="zh-TW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?</a:t>
            </a:r>
            <a:r>
              <a:rPr lang="zh-TW" altLang="en-US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耶穌回答說</a:t>
            </a:r>
            <a:r>
              <a:rPr lang="en-US" altLang="zh-TW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:</a:t>
            </a:r>
            <a:r>
              <a:rPr lang="zh-TW" altLang="en-US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第一條是</a:t>
            </a:r>
            <a:r>
              <a:rPr lang="en-US" altLang="zh-TW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:</a:t>
            </a:r>
            <a:r>
              <a:rPr lang="zh-TW" altLang="en-US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你應當全心</a:t>
            </a:r>
            <a:r>
              <a:rPr lang="en-US" altLang="zh-TW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全靈</a:t>
            </a:r>
            <a:r>
              <a:rPr lang="en-US" altLang="zh-TW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全意</a:t>
            </a:r>
            <a:r>
              <a:rPr lang="en-US" altLang="zh-TW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全力</a:t>
            </a:r>
            <a:r>
              <a:rPr lang="en-US" altLang="zh-TW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愛天主</a:t>
            </a:r>
            <a:r>
              <a:rPr lang="en-US" altLang="zh-TW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FF"/>
                </a:highlight>
                <a:ea typeface="華康儷粗宋(P)" panose="02020700000000000000" pitchFamily="18" charset="-120"/>
              </a:rPr>
              <a:t>第二條</a:t>
            </a:r>
            <a:r>
              <a:rPr lang="zh-TW" altLang="en-US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是</a:t>
            </a:r>
            <a:r>
              <a:rPr lang="en-US" altLang="zh-TW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:</a:t>
            </a:r>
            <a:r>
              <a:rPr lang="zh-TW" altLang="en-US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你應當愛近人</a:t>
            </a:r>
            <a:r>
              <a:rPr lang="en-US" altLang="zh-TW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如你自己</a:t>
            </a:r>
            <a:r>
              <a:rPr lang="en-US" altLang="zh-TW" sz="4000" dirty="0">
                <a:highlight>
                  <a:srgbClr val="FFFFFF"/>
                </a:highlight>
                <a:ea typeface="華康儷粗宋(P)" panose="02020700000000000000" pitchFamily="18" charset="-120"/>
              </a:rPr>
              <a:t>.</a:t>
            </a:r>
            <a:endParaRPr lang="zh-TW" altLang="en-US" sz="4000" dirty="0">
              <a:highlight>
                <a:srgbClr val="FFFFFF"/>
              </a:highlight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32173</TotalTime>
  <Words>2231</Words>
  <Application>Microsoft Office PowerPoint</Application>
  <PresentationFormat>如螢幕大小 (4:3)</PresentationFormat>
  <Paragraphs>112</Paragraphs>
  <Slides>24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24</vt:i4>
      </vt:variant>
    </vt:vector>
  </HeadingPairs>
  <TitlesOfParts>
    <vt:vector size="40" baseType="lpstr">
      <vt:lpstr>華康中黑體</vt:lpstr>
      <vt:lpstr>華康中黑體(P)</vt:lpstr>
      <vt:lpstr>華康正顏楷體W7</vt:lpstr>
      <vt:lpstr>華康正顏楷體W7(P)</vt:lpstr>
      <vt:lpstr>華康行楷體W5(P)</vt:lpstr>
      <vt:lpstr>華康粗黑體</vt:lpstr>
      <vt:lpstr>華康龍門石碑(P)</vt:lpstr>
      <vt:lpstr>華康儷中黑</vt:lpstr>
      <vt:lpstr>華康儷粗宋(P)</vt:lpstr>
      <vt:lpstr>新細明體</vt:lpstr>
      <vt:lpstr>Arial</vt:lpstr>
      <vt:lpstr>Calibri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1771</cp:revision>
  <dcterms:created xsi:type="dcterms:W3CDTF">2006-09-26T01:05:23Z</dcterms:created>
  <dcterms:modified xsi:type="dcterms:W3CDTF">2024-10-25T04:51:30Z</dcterms:modified>
</cp:coreProperties>
</file>