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90032" r:id="rId3"/>
  </p:sldMasterIdLst>
  <p:notesMasterIdLst>
    <p:notesMasterId r:id="rId32"/>
  </p:notesMasterIdLst>
  <p:handoutMasterIdLst>
    <p:handoutMasterId r:id="rId33"/>
  </p:handoutMasterIdLst>
  <p:sldIdLst>
    <p:sldId id="1974" r:id="rId4"/>
    <p:sldId id="2119" r:id="rId5"/>
    <p:sldId id="2120" r:id="rId6"/>
    <p:sldId id="2122" r:id="rId7"/>
    <p:sldId id="2123" r:id="rId8"/>
    <p:sldId id="2125" r:id="rId9"/>
    <p:sldId id="2126" r:id="rId10"/>
    <p:sldId id="2130" r:id="rId11"/>
    <p:sldId id="2131" r:id="rId12"/>
    <p:sldId id="2096" r:id="rId13"/>
    <p:sldId id="2132" r:id="rId14"/>
    <p:sldId id="2133" r:id="rId15"/>
    <p:sldId id="2134" r:id="rId16"/>
    <p:sldId id="2135" r:id="rId17"/>
    <p:sldId id="2136" r:id="rId18"/>
    <p:sldId id="2137" r:id="rId19"/>
    <p:sldId id="2138" r:id="rId20"/>
    <p:sldId id="2139" r:id="rId21"/>
    <p:sldId id="2140" r:id="rId22"/>
    <p:sldId id="2141" r:id="rId23"/>
    <p:sldId id="2142" r:id="rId24"/>
    <p:sldId id="2143" r:id="rId25"/>
    <p:sldId id="2144" r:id="rId26"/>
    <p:sldId id="2145" r:id="rId27"/>
    <p:sldId id="2146" r:id="rId28"/>
    <p:sldId id="2147" r:id="rId29"/>
    <p:sldId id="2148" r:id="rId30"/>
    <p:sldId id="1892" r:id="rId31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3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FF"/>
    <a:srgbClr val="0000FF"/>
    <a:srgbClr val="FF66FF"/>
    <a:srgbClr val="FF00FF"/>
    <a:srgbClr val="660066"/>
    <a:srgbClr val="9900CC"/>
    <a:srgbClr val="00CC00"/>
    <a:srgbClr val="FFFF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473" autoAdjust="0"/>
    <p:restoredTop sz="93315" autoAdjust="0"/>
  </p:normalViewPr>
  <p:slideViewPr>
    <p:cSldViewPr>
      <p:cViewPr>
        <p:scale>
          <a:sx n="50" d="100"/>
          <a:sy n="50" d="100"/>
        </p:scale>
        <p:origin x="1444" y="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949993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378103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48070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119626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9056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285560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53712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447002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722494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368808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013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3165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0033" r:id="rId1"/>
    <p:sldLayoutId id="2147490034" r:id="rId2"/>
    <p:sldLayoutId id="2147490035" r:id="rId3"/>
    <p:sldLayoutId id="2147490036" r:id="rId4"/>
    <p:sldLayoutId id="2147490037" r:id="rId5"/>
    <p:sldLayoutId id="2147490038" r:id="rId6"/>
    <p:sldLayoutId id="2147490039" r:id="rId7"/>
    <p:sldLayoutId id="2147490040" r:id="rId8"/>
    <p:sldLayoutId id="2147490041" r:id="rId9"/>
    <p:sldLayoutId id="2147490042" r:id="rId10"/>
    <p:sldLayoutId id="21474900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常年期第卅一主日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lnSpc>
                <a:spcPts val="9000"/>
              </a:lnSpc>
              <a:spcBef>
                <a:spcPct val="0"/>
              </a:spcBef>
              <a:buFontTx/>
              <a:buNone/>
            </a:pPr>
            <a:r>
              <a:rPr lang="zh-HK" altLang="en-US" sz="9600" spc="1000" dirty="0">
                <a:solidFill>
                  <a:srgbClr val="FFFF00"/>
                </a:solidFill>
                <a:ea typeface="華康粗黑體" panose="020B0709000000000000" pitchFamily="49" charset="-120"/>
              </a:rPr>
              <a:t>只說不做</a:t>
            </a:r>
            <a:endParaRPr lang="en-US" altLang="zh-TW" sz="9600" spc="10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en-US" altLang="zh-TW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識 講 唔 識 做</a:t>
            </a:r>
            <a:r>
              <a:rPr lang="en-US" altLang="zh-TW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——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7DE56304-F80E-4E7E-8FF4-40FA5989AF26}"/>
              </a:ext>
            </a:extLst>
          </p:cNvPr>
          <p:cNvSpPr txBox="1"/>
          <p:nvPr/>
        </p:nvSpPr>
        <p:spPr>
          <a:xfrm>
            <a:off x="5603696" y="6021288"/>
            <a:ext cx="343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highlight>
                  <a:srgbClr val="FF0000"/>
                </a:highligh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請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關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highlight>
                  <a:srgbClr val="FF0000"/>
                </a:highligh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機</a:t>
            </a:r>
            <a:r>
              <a:rPr kumimoji="1" lang="en-US" altLang="zh-TW" sz="2400" b="0" i="0" u="none" strike="noStrike" kern="1200" cap="none" spc="-30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(</a:t>
            </a:r>
            <a:r>
              <a:rPr kumimoji="1" lang="zh-TW" altLang="en-US" sz="2400" b="0" i="0" u="none" strike="noStrike" kern="1200" cap="none" spc="-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華康龍門石碑(P)" panose="03000700000000000000" pitchFamily="66" charset="-120"/>
                <a:ea typeface="華康龍門石碑(P)" panose="03000700000000000000" pitchFamily="66" charset="-120"/>
                <a:cs typeface="+mn-cs"/>
              </a:rPr>
              <a:t>一小時內</a:t>
            </a:r>
            <a:r>
              <a:rPr kumimoji="1" lang="zh-TW" altLang="en-US" sz="1800" b="0" i="0" u="none" strike="noStrike" kern="1200" cap="none" spc="-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華康龍門石碑(P)" panose="03000700000000000000" pitchFamily="66" charset="-120"/>
                <a:ea typeface="華康龍門石碑(P)" panose="03000700000000000000" pitchFamily="66" charset="-120"/>
                <a:cs typeface="+mn-cs"/>
              </a:rPr>
              <a:t> </a:t>
            </a:r>
            <a:r>
              <a:rPr kumimoji="1" lang="zh-TW" altLang="en-US" sz="2400" b="0" i="0" u="none" strike="noStrike" kern="1200" cap="none" spc="-30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華康龍門石碑(P)" panose="03000700000000000000" pitchFamily="66" charset="-120"/>
                <a:ea typeface="華康龍門石碑(P)" panose="03000700000000000000" pitchFamily="66" charset="-120"/>
                <a:cs typeface="+mn-cs"/>
              </a:rPr>
              <a:t>放下</a:t>
            </a:r>
            <a:r>
              <a:rPr kumimoji="1" lang="zh-TW" altLang="en-US" sz="2400" b="0" i="0" u="none" strike="noStrike" kern="1200" cap="none" spc="-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華康龍門石碑(P)" panose="03000700000000000000" pitchFamily="66" charset="-120"/>
                <a:ea typeface="華康龍門石碑(P)" panose="03000700000000000000" pitchFamily="66" charset="-120"/>
                <a:cs typeface="+mn-cs"/>
              </a:rPr>
              <a:t>一切</a:t>
            </a:r>
            <a:r>
              <a:rPr kumimoji="1" lang="en-US" altLang="zh-TW" sz="2400" b="0" i="0" u="none" strike="noStrike" kern="1200" cap="none" spc="-30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)</a:t>
            </a:r>
            <a:endParaRPr kumimoji="1" lang="zh-HK" altLang="en-US" sz="2400" b="0" i="0" u="none" strike="noStrike" kern="1200" cap="none" spc="-30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6050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eaLnBrk="1" hangingPunct="1">
              <a:spcBef>
                <a:spcPct val="0"/>
              </a:spcBef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我們不是</a:t>
            </a: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共有一個父親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嗎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不是</a:t>
            </a: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同一個天主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造生了我們嗎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為什麼我們彼此欺騙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褻瀆我們祖先的盟約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?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zh-TW" altLang="en-US" sz="66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一個父親</a:t>
            </a:r>
            <a:r>
              <a:rPr lang="zh-TW" altLang="en-US" sz="6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一個天主</a:t>
            </a:r>
            <a:r>
              <a:rPr lang="en-US" altLang="zh-TW" sz="6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這是天主教或信聖經的人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一生一世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在宗教儀式中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在慕道班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家中教孩子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學校教學生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都要教的道理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這是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唯一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應教的道理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其它一切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都應以此為中心</a:t>
            </a:r>
            <a:endParaRPr lang="en-US" altLang="zh-TW" sz="44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en-US" altLang="zh-TW" sz="3600" dirty="0">
              <a:solidFill>
                <a:srgbClr val="FFFF00"/>
              </a:solidFill>
              <a:ea typeface="華康新特明體(P)" panose="020209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我們向你們宣講福音時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黑夜白日工作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免得加給你們任何人負擔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因為你們聽到我們所傳布的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天主的言語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實在當天主的言語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這言語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在你們身上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發生了效力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天主的言語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是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指導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性的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方向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性的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命令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必需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做到的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這是生命之言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是天主的話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它講出了宇宙和生命的最大秘密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它是帶來永遠救恩之言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天道</a:t>
            </a:r>
            <a:r>
              <a:rPr lang="en-US" altLang="zh-TW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行</a:t>
            </a:r>
            <a:r>
              <a:rPr lang="en-US" altLang="zh-TW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  <a:r>
              <a:rPr lang="zh-TW" altLang="en-US" sz="44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有常</a:t>
            </a:r>
            <a:r>
              <a:rPr lang="en-US" altLang="zh-TW" sz="44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應之以治則吉</a:t>
            </a:r>
            <a:r>
              <a:rPr lang="en-US" altLang="zh-TW" sz="44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應之以亂則凶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166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經師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和</a:t>
            </a: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法利塞人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坐在梅瑟的講座上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凡他們對你們所說的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你們要謹守遵行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但不要照他們的行為去做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因為他們只說不做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你們中</a:t>
            </a:r>
            <a:r>
              <a:rPr lang="zh-TW" altLang="en-US" sz="4000" dirty="0">
                <a:solidFill>
                  <a:srgbClr val="00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最大的</a:t>
            </a:r>
            <a:r>
              <a:rPr lang="en-US" altLang="zh-TW" sz="4000" dirty="0">
                <a:solidFill>
                  <a:srgbClr val="00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就該作你們的僕役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這是二千年前的話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也是今天的話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是天主此此地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向教宗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樞機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主教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神父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修女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平信徒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/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向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你我他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所講的話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所有有權柄的人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負起教導責任的人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都應說給人聽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作給人看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r>
              <a:rPr lang="zh-TW" altLang="en-US" sz="4600" spc="3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不能識講唔識做</a:t>
            </a:r>
            <a:endParaRPr lang="en-US" altLang="zh-TW" sz="4600" spc="300" dirty="0">
              <a:solidFill>
                <a:srgbClr val="FF0000"/>
              </a:solidFill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872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52E43B9-C873-4148-984F-AA68025AA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有人只說不做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為什麼？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ea typeface="華康儷中黑" panose="020B0509000000000000" pitchFamily="49" charset="-120"/>
              </a:rPr>
              <a:t>Some </a:t>
            </a:r>
            <a:r>
              <a:rPr lang="en-US" altLang="zh-TW" sz="40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talk the talk 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but do not follow through by </a:t>
            </a:r>
            <a:r>
              <a:rPr lang="en-US" altLang="zh-TW" sz="4000" spc="-100" dirty="0">
                <a:highlight>
                  <a:srgbClr val="FFFF00"/>
                </a:highlight>
                <a:ea typeface="華康儷中黑" panose="020B0509000000000000" pitchFamily="49" charset="-120"/>
              </a:rPr>
              <a:t>walking the walk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. Why is that?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是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知難行易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Is it difficult to know (to talk)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than to put into practice?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或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知易行難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Or is it the reverse,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difficult to walk the talk 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很難說到做到</a:t>
            </a:r>
            <a:r>
              <a:rPr lang="en-US" altLang="zh-TW" sz="2800" dirty="0">
                <a:ea typeface="華康儷中黑" panose="020B0509000000000000" pitchFamily="49" charset="-120"/>
              </a:rPr>
              <a:t>)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</a:p>
          <a:p>
            <a:pPr>
              <a:spcBef>
                <a:spcPts val="0"/>
              </a:spcBef>
            </a:pPr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9465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52E43B9-C873-4148-984F-AA68025AA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大多數人都以為是「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知易行難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Most people think it is “easy to know and talk but difficult to practice”,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例如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都知道天主無所不在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For example, we all know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God is omnipresent,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但一個七歲小孩偷東西吃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but when a seven-year-old child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steals something to eat,</a:t>
            </a:r>
          </a:p>
        </p:txBody>
      </p:sp>
    </p:spTree>
    <p:extLst>
      <p:ext uri="{BB962C8B-B14F-4D97-AF65-F5344CB8AC3E}">
        <p14:creationId xmlns:p14="http://schemas.microsoft.com/office/powerpoint/2010/main" val="4290486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52E43B9-C873-4148-984F-AA68025AA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便只看父母在不在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his only concern is whether his parents are around to catch him in the act.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他不管天主在不在</a:t>
            </a:r>
            <a:r>
              <a:rPr lang="en-US" altLang="zh-TW" sz="4000" dirty="0">
                <a:ea typeface="華康儷中黑" panose="020B0509000000000000" pitchFamily="49" charset="-120"/>
              </a:rPr>
              <a:t>!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He doesn’t care if God is around!</a:t>
            </a:r>
          </a:p>
          <a:p>
            <a:pPr>
              <a:spcBef>
                <a:spcPts val="0"/>
              </a:spcBef>
            </a:pPr>
            <a:r>
              <a:rPr lang="zh-TW" altLang="en-US" sz="3900" dirty="0">
                <a:ea typeface="華康儷中黑" panose="020B0509000000000000" pitchFamily="49" charset="-120"/>
              </a:rPr>
              <a:t>十七歲學生考試作弊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又哪管天主在不在</a:t>
            </a:r>
            <a:r>
              <a:rPr lang="en-US" altLang="zh-TW" sz="3900" dirty="0">
                <a:ea typeface="華康儷中黑" panose="020B0509000000000000" pitchFamily="49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When a 17-year old student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cheats on exams,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is he bothered that God is around?</a:t>
            </a:r>
          </a:p>
        </p:txBody>
      </p:sp>
    </p:spTree>
    <p:extLst>
      <p:ext uri="{BB962C8B-B14F-4D97-AF65-F5344CB8AC3E}">
        <p14:creationId xmlns:p14="http://schemas.microsoft.com/office/powerpoint/2010/main" val="4018621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52E43B9-C873-4148-984F-AA68025AA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二十七歲的成年人走私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瞞稅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又如何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What about a 27-year-old adult who smuggles contraband and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evades tax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莊子說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竊鈎者誅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One who steals a hook </a:t>
            </a:r>
            <a:r>
              <a:rPr lang="en-US" altLang="zh-TW" dirty="0">
                <a:ea typeface="華康儷中黑" panose="020B0509000000000000" pitchFamily="49" charset="-120"/>
              </a:rPr>
              <a:t>(a metaphor for something insignificant)</a:t>
            </a:r>
            <a:r>
              <a:rPr lang="en-US" altLang="zh-TW" sz="4000" dirty="0">
                <a:ea typeface="華康儷中黑" panose="020B0509000000000000" pitchFamily="49" charset="-120"/>
              </a:rPr>
              <a:t> is executed,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竊國者侯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莊子</a:t>
            </a:r>
            <a:r>
              <a:rPr lang="en-US" altLang="zh-TW" dirty="0">
                <a:ea typeface="華康儷中黑" panose="020B0509000000000000" pitchFamily="49" charset="-12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but one who steals a country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becomes a nobleman 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en-US" altLang="zh-TW" sz="2800" dirty="0">
                <a:highlight>
                  <a:srgbClr val="FFFF00"/>
                </a:highlight>
                <a:ea typeface="華康儷中黑" panose="020B0509000000000000" pitchFamily="49" charset="-120"/>
              </a:rPr>
              <a:t>Zhuangzi</a:t>
            </a:r>
            <a:r>
              <a:rPr lang="en-US" altLang="zh-TW" sz="2800" dirty="0">
                <a:ea typeface="華康儷中黑" panose="020B0509000000000000" pitchFamily="49" charset="-12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643029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52E43B9-C873-4148-984F-AA68025AA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殺一人者有一大罪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One who kills one person, commits ONE serious crime,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殺一國者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卻成英雄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400" dirty="0">
                <a:ea typeface="華康儷中黑" panose="020B0509000000000000" pitchFamily="49" charset="-120"/>
              </a:rPr>
              <a:t>參考</a:t>
            </a:r>
            <a:r>
              <a:rPr lang="zh-TW" altLang="en-US" sz="2800" dirty="0">
                <a:solidFill>
                  <a:srgbClr val="FF0000"/>
                </a:solidFill>
                <a:ea typeface="華康儷中黑" panose="020B0509000000000000" pitchFamily="49" charset="-120"/>
              </a:rPr>
              <a:t>墨子</a:t>
            </a:r>
            <a:r>
              <a:rPr lang="en-US" altLang="zh-TW" sz="2800" dirty="0">
                <a:ea typeface="華康儷中黑" panose="020B0509000000000000" pitchFamily="49" charset="-120"/>
              </a:rPr>
              <a:t>).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but one who kills a nation,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eradicates a race or a nation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becomes a hero</a:t>
            </a:r>
            <a:r>
              <a:rPr lang="en-US" altLang="zh-TW" sz="2800" dirty="0">
                <a:ea typeface="華康儷中黑" panose="020B0509000000000000" pitchFamily="49" charset="-120"/>
              </a:rPr>
              <a:t> (refer to </a:t>
            </a:r>
            <a:r>
              <a:rPr lang="en-US" altLang="zh-TW" sz="2800" dirty="0">
                <a:solidFill>
                  <a:srgbClr val="FF0000"/>
                </a:solidFill>
                <a:ea typeface="華康儷中黑" panose="020B0509000000000000" pitchFamily="49" charset="-120"/>
              </a:rPr>
              <a:t>Mozi</a:t>
            </a:r>
            <a:r>
              <a:rPr lang="en-US" altLang="zh-TW" sz="2800" dirty="0">
                <a:ea typeface="華康儷中黑" panose="020B0509000000000000" pitchFamily="49" charset="-120"/>
              </a:rPr>
              <a:t>).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天主又在哪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0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Where is God?</a:t>
            </a:r>
          </a:p>
          <a:p>
            <a:pPr>
              <a:spcBef>
                <a:spcPts val="0"/>
              </a:spcBef>
            </a:pPr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7285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52E43B9-C873-4148-984F-AA68025AA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如果小小的堂區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都可能充滿紛爭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If a small parish is quarrelsome within,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誰還敢理直氣壯的宣講「天國」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who dares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to preach with conviction </a:t>
            </a:r>
            <a:r>
              <a:rPr lang="en-US" altLang="zh-TW" sz="4000" dirty="0">
                <a:ea typeface="華康儷中黑" panose="020B0509000000000000" pitchFamily="49" charset="-120"/>
              </a:rPr>
              <a:t>about the KINGDOM,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或告訴世人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教會是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「合一的標記和工具」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solidFill>
                  <a:srgbClr val="FF0000"/>
                </a:solidFill>
                <a:ea typeface="華康儷中黑" panose="020B0509000000000000" pitchFamily="49" charset="-120"/>
              </a:rPr>
              <a:t>教會憲章</a:t>
            </a:r>
            <a:r>
              <a:rPr lang="en-US" altLang="zh-TW" dirty="0">
                <a:ea typeface="華康儷中黑" panose="020B0509000000000000" pitchFamily="49" charset="-120"/>
              </a:rPr>
              <a:t>1)?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or to tell the world that the Church is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a symbol and instrument of unity?</a:t>
            </a:r>
            <a:r>
              <a:rPr lang="en-US" altLang="zh-TW" sz="2800" dirty="0">
                <a:ea typeface="華康儷中黑" panose="020B0509000000000000" pitchFamily="49" charset="-120"/>
              </a:rPr>
              <a:t> (</a:t>
            </a:r>
            <a:r>
              <a:rPr lang="en-US" altLang="zh-TW" sz="28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LG</a:t>
            </a:r>
            <a:r>
              <a:rPr lang="en-US" altLang="zh-TW" sz="2800" dirty="0">
                <a:ea typeface="華康儷中黑" panose="020B0509000000000000" pitchFamily="49" charset="-120"/>
              </a:rPr>
              <a:t>1)</a:t>
            </a:r>
          </a:p>
          <a:p>
            <a:pPr>
              <a:spcBef>
                <a:spcPts val="0"/>
              </a:spcBef>
            </a:pPr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7382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52E43B9-C873-4148-984F-AA68025AA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知易行難啊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!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It is easy to know </a:t>
            </a:r>
            <a:r>
              <a:rPr lang="en-US" altLang="zh-TW" dirty="0">
                <a:ea typeface="華康儷中黑" panose="020B0509000000000000" pitchFamily="49" charset="-120"/>
              </a:rPr>
              <a:t>(talk)</a:t>
            </a:r>
            <a:r>
              <a:rPr lang="en-US" altLang="zh-TW" sz="4000" dirty="0">
                <a:ea typeface="華康儷中黑" panose="020B0509000000000000" pitchFamily="49" charset="-120"/>
              </a:rPr>
              <a:t> and difficult to practice </a:t>
            </a:r>
            <a:r>
              <a:rPr lang="en-US" altLang="zh-TW" dirty="0">
                <a:ea typeface="華康儷中黑" panose="020B0509000000000000" pitchFamily="49" charset="-120"/>
              </a:rPr>
              <a:t>(walk)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既做不來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又何必講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But if the walk is hard,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why talk about it?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孫中山先生講了個「知難行易」的故事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Dr Sun </a:t>
            </a:r>
            <a:r>
              <a:rPr lang="en-US" altLang="zh-TW" sz="4000" dirty="0" err="1">
                <a:ea typeface="華康儷中黑" panose="020B0509000000000000" pitchFamily="49" charset="-120"/>
              </a:rPr>
              <a:t>Yat</a:t>
            </a:r>
            <a:r>
              <a:rPr lang="en-US" altLang="zh-TW" sz="4000" dirty="0">
                <a:ea typeface="華康儷中黑" panose="020B0509000000000000" pitchFamily="49" charset="-120"/>
              </a:rPr>
              <a:t> Sen told a story about “Difficult to Know and Easy to practice”,</a:t>
            </a:r>
          </a:p>
        </p:txBody>
      </p:sp>
    </p:spTree>
    <p:extLst>
      <p:ext uri="{BB962C8B-B14F-4D97-AF65-F5344CB8AC3E}">
        <p14:creationId xmlns:p14="http://schemas.microsoft.com/office/powerpoint/2010/main" val="2607941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恭讀瑪拉基亞先知書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1:14-2:2,8-10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萬軍的上主說：我是大王。我的名在異民中，必受敬畏。司祭們！這是向你們提出的警告：如果你們不聽從，不把光榮我名的事，放在心上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萬軍的上主說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我必使詛咒，臨到你們身上，必使你們的祝福，變為詛咒。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你們離棄了正道，使許多人在法律上跌倒；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52E43B9-C873-4148-984F-AA68025AA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以呼籲群眾參加革命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to spread his ideal of revolution.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一個水喉匠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替人家修理水龍頭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只花了十分鐘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A plumber took ten minutes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to fix a faucet for a household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就要收一個大洋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約合今天的一百港元</a:t>
            </a:r>
            <a:r>
              <a:rPr lang="en-US" altLang="zh-TW" dirty="0">
                <a:ea typeface="華康儷中黑" panose="020B0509000000000000" pitchFamily="49" charset="-120"/>
              </a:rPr>
              <a:t>)</a:t>
            </a:r>
            <a:r>
              <a:rPr lang="en-US" altLang="zh-TW" sz="4000" dirty="0">
                <a:ea typeface="華康儷中黑" panose="020B0509000000000000" pitchFamily="49" charset="-12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and he charged a silver coin </a:t>
            </a:r>
            <a:r>
              <a:rPr lang="en-US" altLang="zh-TW" dirty="0">
                <a:ea typeface="華康儷中黑" panose="020B0509000000000000" pitchFamily="49" charset="-120"/>
              </a:rPr>
              <a:t>(about HK$100 in today’s money).</a:t>
            </a:r>
            <a:r>
              <a:rPr lang="en-US" altLang="zh-TW" sz="4000" dirty="0">
                <a:ea typeface="華康儷中黑" panose="020B0509000000000000" pitchFamily="49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5178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52E43B9-C873-4148-984F-AA68025AA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家主嫌修理費太貴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US" altLang="zh-TW" sz="3600" spc="-100" dirty="0">
                <a:ea typeface="華康儷中黑" panose="020B0509000000000000" pitchFamily="49" charset="-120"/>
              </a:rPr>
              <a:t>The owner of the house found it too expensive,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但那工人說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你以為我只花十分鐘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便收你一個大洋嗎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ea typeface="華康儷中黑" panose="020B0509000000000000" pitchFamily="49" charset="-120"/>
              </a:rPr>
              <a:t>but the plumber said: “Do you think I am charging you for the amount because 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ea typeface="華康儷中黑" panose="020B0509000000000000" pitchFamily="49" charset="-120"/>
              </a:rPr>
              <a:t>I only spent 10 minutes on the job?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你知道我為了那十分鐘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要學習一年嗎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Do you know for those 10 minutes I had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to learn one whole year?</a:t>
            </a:r>
          </a:p>
        </p:txBody>
      </p:sp>
    </p:spTree>
    <p:extLst>
      <p:ext uri="{BB962C8B-B14F-4D97-AF65-F5344CB8AC3E}">
        <p14:creationId xmlns:p14="http://schemas.microsoft.com/office/powerpoint/2010/main" val="867145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52E43B9-C873-4148-984F-AA68025AA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這也是演藝界所謂的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「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台上一分鐘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, 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台下十年功</a:t>
            </a:r>
            <a:r>
              <a:rPr lang="zh-TW" altLang="en-US" sz="4000" dirty="0">
                <a:ea typeface="華康儷中黑" panose="020B0509000000000000" pitchFamily="49" charset="-120"/>
              </a:rPr>
              <a:t>」啊！</a:t>
            </a:r>
          </a:p>
          <a:p>
            <a:pPr>
              <a:spcBef>
                <a:spcPts val="0"/>
              </a:spcBef>
            </a:pPr>
            <a:r>
              <a:rPr lang="en-US" altLang="zh-TW" sz="3600" spc="-100" dirty="0">
                <a:ea typeface="華康儷中黑" panose="020B0509000000000000" pitchFamily="49" charset="-120"/>
              </a:rPr>
              <a:t>This is why the performing arts say : “</a:t>
            </a:r>
            <a:r>
              <a:rPr lang="en-US" altLang="zh-TW" sz="36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Ten </a:t>
            </a:r>
            <a:r>
              <a:rPr lang="en-US" altLang="zh-TW" sz="38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minutes on stage takes ten years off stage</a:t>
            </a:r>
            <a:r>
              <a:rPr lang="en-US" altLang="zh-TW" sz="3600" spc="-100" dirty="0">
                <a:ea typeface="華康儷中黑" panose="020B0509000000000000" pitchFamily="49" charset="-120"/>
              </a:rPr>
              <a:t>”!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所以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明白革命理論很難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This is why it is difficult to understand revolutionary theories,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但揭杆起義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卻十分容易</a:t>
            </a:r>
            <a:r>
              <a:rPr lang="en-US" altLang="zh-TW" sz="4000" dirty="0">
                <a:ea typeface="華康儷中黑" panose="020B0509000000000000" pitchFamily="49" charset="-120"/>
              </a:rPr>
              <a:t>!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but it is far easier to rise up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in insurgency.</a:t>
            </a:r>
          </a:p>
        </p:txBody>
      </p:sp>
    </p:spTree>
    <p:extLst>
      <p:ext uri="{BB962C8B-B14F-4D97-AF65-F5344CB8AC3E}">
        <p14:creationId xmlns:p14="http://schemas.microsoft.com/office/powerpoint/2010/main" val="28938938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52E43B9-C873-4148-984F-AA68025AA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於是有人提出要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知行合一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Some people therefore advocate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integration of both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knowledge and practice </a:t>
            </a:r>
            <a:r>
              <a:rPr lang="en-US" altLang="zh-TW" dirty="0">
                <a:solidFill>
                  <a:srgbClr val="FF0000"/>
                </a:solidFill>
                <a:ea typeface="華康儷中黑" panose="020B0509000000000000" pitchFamily="49" charset="-120"/>
              </a:rPr>
              <a:t>(talk</a:t>
            </a:r>
            <a:r>
              <a:rPr lang="en-US" altLang="zh-TW" sz="2000" dirty="0">
                <a:solidFill>
                  <a:srgbClr val="FF0000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dirty="0">
                <a:solidFill>
                  <a:srgbClr val="FF0000"/>
                </a:solidFill>
                <a:ea typeface="華康儷中黑" panose="020B0509000000000000" pitchFamily="49" charset="-120"/>
              </a:rPr>
              <a:t>&amp;</a:t>
            </a:r>
            <a:r>
              <a:rPr lang="en-US" altLang="zh-TW" sz="2000" dirty="0">
                <a:solidFill>
                  <a:srgbClr val="FF0000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dirty="0">
                <a:solidFill>
                  <a:srgbClr val="FF0000"/>
                </a:solidFill>
                <a:ea typeface="華康儷中黑" panose="020B0509000000000000" pitchFamily="49" charset="-120"/>
              </a:rPr>
              <a:t>walk)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但這又是談何容易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But this is no easy talk either.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因為這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知行合一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說易不易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說難也不難</a:t>
            </a:r>
            <a:r>
              <a:rPr lang="en-US" altLang="zh-TW" sz="4000" dirty="0">
                <a:ea typeface="華康儷中黑" panose="020B0509000000000000" pitchFamily="49" charset="-12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Integration of knowledge and practice, (talk and walk), may not be easy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but it is neither difficult.</a:t>
            </a:r>
          </a:p>
        </p:txBody>
      </p:sp>
    </p:spTree>
    <p:extLst>
      <p:ext uri="{BB962C8B-B14F-4D97-AF65-F5344CB8AC3E}">
        <p14:creationId xmlns:p14="http://schemas.microsoft.com/office/powerpoint/2010/main" val="4916838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52E43B9-C873-4148-984F-AA68025AA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卻需要我們學會在知與行的交替中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不斷向上努力</a:t>
            </a:r>
            <a:r>
              <a:rPr lang="en-US" altLang="zh-TW" sz="4000" dirty="0">
                <a:ea typeface="華康儷中黑" panose="020B0509000000000000" pitchFamily="49" charset="-12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It requires that we keep levelling up and improving as we learn to go between talk and walk.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這叫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力行方有真知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altLang="zh-TW" spc="-100" dirty="0">
                <a:ea typeface="華康儷中黑" panose="020B0509000000000000" pitchFamily="49" charset="-120"/>
              </a:rPr>
              <a:t>This is: </a:t>
            </a:r>
            <a:r>
              <a:rPr lang="en-US" altLang="zh-TW" sz="3800" spc="-100" dirty="0">
                <a:highlight>
                  <a:srgbClr val="FFFF00"/>
                </a:highlight>
                <a:ea typeface="華康儷中黑" panose="020B0509000000000000" pitchFamily="49" charset="-120"/>
              </a:rPr>
              <a:t>effortful action begets true knowledge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或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力行方有真信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or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effortful practice begets true faith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19271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52E43B9-C873-4148-984F-AA68025AA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不是「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致知力行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It is neither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“full knowledge before practice”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也不是「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力行致知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nor “full practice before knowledge”.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而是兩者要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有機的互動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It is an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intrinsic interaction </a:t>
            </a:r>
            <a:r>
              <a:rPr lang="en-US" altLang="zh-TW" dirty="0">
                <a:solidFill>
                  <a:srgbClr val="FF0000"/>
                </a:solidFill>
                <a:ea typeface="華康儷中黑" panose="020B0509000000000000" pitchFamily="49" charset="-120"/>
              </a:rPr>
              <a:t>(marriage)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of the two</a:t>
            </a:r>
            <a:r>
              <a:rPr lang="en-US" altLang="zh-TW" sz="4000" dirty="0">
                <a:ea typeface="華康儷中黑" panose="020B0509000000000000" pitchFamily="49" charset="-12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847289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52E43B9-C873-4148-984F-AA68025AA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能夠讓知識指向行動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指導行動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變成行動的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才叫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真知灼見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Let knowledge lead and guide to transform into a more expedient practice, such is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true knowledge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這是蘇格拉底「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知識就是道德</a:t>
            </a:r>
            <a:r>
              <a:rPr lang="zh-TW" altLang="en-US" sz="4000" dirty="0">
                <a:ea typeface="華康儷中黑" panose="020B0509000000000000" pitchFamily="49" charset="-120"/>
              </a:rPr>
              <a:t>」中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所說的「知識」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This is the “knowledge” Socrates advocates in “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Knowledge is Morality</a:t>
            </a:r>
            <a:r>
              <a:rPr lang="en-US" altLang="zh-TW" sz="4000" dirty="0">
                <a:ea typeface="華康儷中黑" panose="020B0509000000000000" pitchFamily="49" charset="-12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55359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52E43B9-C873-4148-984F-AA68025AA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只說不做的人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其實並沒有真知識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People who merely talk but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do not practice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do not possess </a:t>
            </a: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true knowledge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800" dirty="0">
                <a:ea typeface="華康儷中黑" panose="020B0509000000000000" pitchFamily="49" charset="-120"/>
              </a:rPr>
              <a:t>他們不是真明白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ea typeface="華康儷中黑" panose="020B0509000000000000" pitchFamily="49" charset="-120"/>
              </a:rPr>
              <a:t>也沒有真信仰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neither do they truly understand, nor have </a:t>
            </a: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true faith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D3333F3-0DD9-4296-BA65-6FF7F217BAF3}"/>
              </a:ext>
            </a:extLst>
          </p:cNvPr>
          <p:cNvSpPr txBox="1"/>
          <p:nvPr/>
        </p:nvSpPr>
        <p:spPr>
          <a:xfrm>
            <a:off x="5364088" y="6093296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sz="20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</a:t>
            </a:r>
            <a:r>
              <a:rPr lang="zh-TW" altLang="en-US" sz="2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點讚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0000FF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lang="en-US" altLang="zh-HK" sz="2000" dirty="0">
              <a:solidFill>
                <a:srgbClr val="0000FF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3575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  <a:endParaRPr lang="zh-TW" altLang="en-US" sz="44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幫助你戰勝疫情和一切困難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你們破壞了我和肋未所立的盟約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萬軍的上主說。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為此，我也使你們受全體人民輕慢鄙視，因為你們沒有遵行我的道，在施教上，只顧私人情面。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我們不是共有一個父親嗎？不是同一個天主，造生了我們嗎？為什麼我們彼此欺騙，褻瀆我們祖先的盟約？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469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恭讀聖保祿宗徒致得撒洛尼人前書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2:7-9,13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我們慈祥地對待你們，像撫育自己孩子的母親。我們如此眷愛你們，不但願意將天主的福音，交給你們，而且也願意將我們的性命，交給你們，因為你們是我們所疼愛的。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弟兄們，你們應回想我們的勤勞和辛苦：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469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我們向你們宣講天主的福音時，黑夜白日工作，免得加給你們任何人負擔。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為此，我們不斷感謝天主，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因為你們聽到我們所傳布的、天主的言語，並沒有拿它當人的言語，而實在當天主的言語，領受了；這言語，在你們信者身上，發生了效力。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恭讀聖瑪竇福音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23:1-12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那時候，耶穌對民眾和他的門徒說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經師和法利塞人，坐在梅瑟的講座上，凡他們對你們所說的，你們要謹守遵行；但不要照他們的行為去做，因為他們只說不做。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他們把沉重得難以負荷的擔子捆好，放在別人肩上，自己卻不肯用一個指頭動一下。他們所做的一切工作，都是為叫人看；為此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他們把經匣放寬，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衣繸加長；他們又喜愛筵席上的首位，會堂中的上座；喜愛人在街市向他們致敬，稱他們為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辣彼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（師父）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「至於你們，不要被稱為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辣彼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，因為你們的師父，只有一位；你們眾人都是兄弟。你們也不要在世上稱任何人為父，因為你們的父，只有一位，就是天上的父。你們也不要被稱為導師，因為你們的導師，只有一位，就是默西亞。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你們中最大的，就該作你們的僕役。凡高舉自己的，必被貶抑；凡貶抑自己的，必被高舉。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591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常年期第卅一主日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chemeClr val="bg1"/>
              </a:solidFill>
              <a:latin typeface="華康新特明體(P)" panose="02020900000000000000" pitchFamily="18" charset="-120"/>
              <a:ea typeface="華康新特明體(P)" panose="02020900000000000000" pitchFamily="18" charset="-120"/>
            </a:endParaRPr>
          </a:p>
          <a:p>
            <a:pPr algn="ctr" eaLnBrk="1" hangingPunct="1">
              <a:lnSpc>
                <a:spcPts val="9000"/>
              </a:lnSpc>
              <a:spcBef>
                <a:spcPct val="0"/>
              </a:spcBef>
              <a:buFontTx/>
              <a:buNone/>
            </a:pPr>
            <a:r>
              <a:rPr lang="zh-HK" altLang="en-US" sz="9600" spc="1000" dirty="0">
                <a:solidFill>
                  <a:srgbClr val="FFFF00"/>
                </a:solidFill>
                <a:ea typeface="華康粗黑體" panose="020B0709000000000000" pitchFamily="49" charset="-120"/>
              </a:rPr>
              <a:t>只說不做</a:t>
            </a:r>
            <a:endParaRPr lang="en-US" altLang="zh-TW" sz="9600" spc="10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en-US" altLang="zh-TW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識 講 唔 識 做</a:t>
            </a:r>
            <a:r>
              <a:rPr lang="en-US" altLang="zh-TW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——</a:t>
            </a:r>
          </a:p>
        </p:txBody>
      </p:sp>
    </p:spTree>
    <p:extLst>
      <p:ext uri="{BB962C8B-B14F-4D97-AF65-F5344CB8AC3E}">
        <p14:creationId xmlns:p14="http://schemas.microsoft.com/office/powerpoint/2010/main" val="492468840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31657</TotalTime>
  <Words>2039</Words>
  <Application>Microsoft Office PowerPoint</Application>
  <PresentationFormat>如螢幕大小 (4:3)</PresentationFormat>
  <Paragraphs>172</Paragraphs>
  <Slides>28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28</vt:i4>
      </vt:variant>
    </vt:vector>
  </HeadingPairs>
  <TitlesOfParts>
    <vt:vector size="43" baseType="lpstr">
      <vt:lpstr>華康中黑體</vt:lpstr>
      <vt:lpstr>華康中黑體(P)</vt:lpstr>
      <vt:lpstr>華康正顏楷體W7</vt:lpstr>
      <vt:lpstr>華康正顏楷體W7(P)</vt:lpstr>
      <vt:lpstr>華康粗黑體</vt:lpstr>
      <vt:lpstr>華康新特明體(P)</vt:lpstr>
      <vt:lpstr>華康龍門石碑(P)</vt:lpstr>
      <vt:lpstr>華康儷中黑</vt:lpstr>
      <vt:lpstr>新細明體</vt:lpstr>
      <vt:lpstr>標楷體</vt:lpstr>
      <vt:lpstr>Arial</vt:lpstr>
      <vt:lpstr>Calibri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1747</cp:revision>
  <dcterms:created xsi:type="dcterms:W3CDTF">2006-09-26T01:05:23Z</dcterms:created>
  <dcterms:modified xsi:type="dcterms:W3CDTF">2023-10-28T11:32:14Z</dcterms:modified>
</cp:coreProperties>
</file>