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732" r:id="rId3"/>
  </p:sldMasterIdLst>
  <p:notesMasterIdLst>
    <p:notesMasterId r:id="rId25"/>
  </p:notesMasterIdLst>
  <p:handoutMasterIdLst>
    <p:handoutMasterId r:id="rId26"/>
  </p:handoutMasterIdLst>
  <p:sldIdLst>
    <p:sldId id="1565" r:id="rId4"/>
    <p:sldId id="1610" r:id="rId5"/>
    <p:sldId id="1370" r:id="rId6"/>
    <p:sldId id="1411" r:id="rId7"/>
    <p:sldId id="1612" r:id="rId8"/>
    <p:sldId id="1614" r:id="rId9"/>
    <p:sldId id="1709" r:id="rId10"/>
    <p:sldId id="1710" r:id="rId11"/>
    <p:sldId id="1711" r:id="rId12"/>
    <p:sldId id="1712" r:id="rId13"/>
    <p:sldId id="1713" r:id="rId14"/>
    <p:sldId id="1714" r:id="rId15"/>
    <p:sldId id="1715" r:id="rId16"/>
    <p:sldId id="1716" r:id="rId17"/>
    <p:sldId id="1717" r:id="rId18"/>
    <p:sldId id="1718" r:id="rId19"/>
    <p:sldId id="1719" r:id="rId20"/>
    <p:sldId id="1720" r:id="rId21"/>
    <p:sldId id="1721" r:id="rId22"/>
    <p:sldId id="1722" r:id="rId23"/>
    <p:sldId id="1045" r:id="rId24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1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FFFFFF"/>
    <a:srgbClr val="00CC00"/>
    <a:srgbClr val="99FF99"/>
    <a:srgbClr val="FF99FF"/>
    <a:srgbClr val="9900CC"/>
    <a:srgbClr val="FFCCFF"/>
    <a:srgbClr val="FF00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1846" autoAdjust="0"/>
    <p:restoredTop sz="94677" autoAdjust="0"/>
  </p:normalViewPr>
  <p:slideViewPr>
    <p:cSldViewPr>
      <p:cViewPr>
        <p:scale>
          <a:sx n="50" d="100"/>
          <a:sy n="50" d="100"/>
        </p:scale>
        <p:origin x="1432" y="3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65244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87264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90419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2199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7194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0486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82572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33249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4066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981890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0614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2240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33" r:id="rId1"/>
    <p:sldLayoutId id="2147489734" r:id="rId2"/>
    <p:sldLayoutId id="2147489735" r:id="rId3"/>
    <p:sldLayoutId id="2147489736" r:id="rId4"/>
    <p:sldLayoutId id="2147489737" r:id="rId5"/>
    <p:sldLayoutId id="2147489738" r:id="rId6"/>
    <p:sldLayoutId id="2147489739" r:id="rId7"/>
    <p:sldLayoutId id="2147489740" r:id="rId8"/>
    <p:sldLayoutId id="2147489741" r:id="rId9"/>
    <p:sldLayoutId id="2147489742" r:id="rId10"/>
    <p:sldLayoutId id="2147489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常年期第三十主日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zh-TW" dirty="0">
                <a:solidFill>
                  <a:srgbClr val="FFFF00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</a:rPr>
              <a:t>傳教節</a:t>
            </a:r>
            <a:r>
              <a:rPr lang="en-US" altLang="zh-TW" dirty="0">
                <a:solidFill>
                  <a:srgbClr val="FFFF00"/>
                </a:solidFill>
                <a:ea typeface="華康儷中黑" panose="020B0509000000000000" pitchFamily="49" charset="-12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en-US" altLang="zh-TW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6000" dirty="0">
                <a:solidFill>
                  <a:srgbClr val="FFFF00"/>
                </a:solidFill>
                <a:ea typeface="華康儷中黑" panose="020B0509000000000000" pitchFamily="49" charset="-120"/>
              </a:rPr>
              <a:t>自充義人</a:t>
            </a:r>
            <a:endParaRPr lang="en-US" altLang="zh-TW" sz="44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德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35:15-17, 20-22</a:t>
            </a: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HK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弟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後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4:6-8,16-18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kumimoji="1" lang="zh-TW" altLang="en-US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18:9-14</a:t>
            </a:r>
            <a:r>
              <a:rPr lang="en-US" altLang="zh-HK" sz="2800" dirty="0">
                <a:solidFill>
                  <a:srgbClr val="FFFFFF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highlight>
                <a:srgbClr val="FF0000"/>
              </a:highlight>
              <a:uLnTx/>
              <a:uFillTx/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329915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85D72F1-F376-490E-AB10-134F36455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96" y="188640"/>
            <a:ext cx="9108504" cy="6480720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我已被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奠祭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我離世的時期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已經近了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這場好仗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我已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打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這場賽跑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我已跑到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終點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這信仰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我已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保持了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生命成為祭品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用生命光榮天主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投身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獻身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i="1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版權所有歡迎複製</a:t>
            </a:r>
            <a:r>
              <a:rPr lang="zh-TW" altLang="en-US" sz="3600" i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人生是戰場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賽跑要到終點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生命只有一個機會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不信輪迴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CN" altLang="en-US" sz="40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CN" altLang="en-US" sz="14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CN" altLang="en-US" sz="4000" dirty="0">
                <a:solidFill>
                  <a:srgbClr val="0000FF"/>
                </a:solidFill>
                <a:highlight>
                  <a:srgbClr val="FF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寺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裡</a:t>
            </a:r>
            <a:r>
              <a:rPr lang="zh-CN" altLang="en-US" sz="4000" dirty="0">
                <a:solidFill>
                  <a:srgbClr val="0000FF"/>
                </a:solidFill>
                <a:highlight>
                  <a:srgbClr val="FF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山因花得名</a:t>
            </a:r>
            <a:r>
              <a:rPr lang="en-US" altLang="zh-CN" sz="4000" dirty="0">
                <a:solidFill>
                  <a:srgbClr val="0000FF"/>
                </a:solidFill>
                <a:highlight>
                  <a:srgbClr val="FF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CN" altLang="en-US" sz="4000" dirty="0">
                <a:solidFill>
                  <a:srgbClr val="0000FF"/>
                </a:solidFill>
                <a:highlight>
                  <a:srgbClr val="FF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繁英不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見</a:t>
            </a:r>
            <a:r>
              <a:rPr lang="zh-CN" altLang="en-US" sz="4000" dirty="0">
                <a:solidFill>
                  <a:srgbClr val="0000FF"/>
                </a:solidFill>
                <a:highlight>
                  <a:srgbClr val="FF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草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縱橫</a:t>
            </a:r>
            <a:r>
              <a:rPr lang="en-US" altLang="zh-CN" sz="4000" dirty="0">
                <a:solidFill>
                  <a:srgbClr val="0000FF"/>
                </a:solidFill>
                <a:highlight>
                  <a:srgbClr val="FF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CN" altLang="en-US" sz="4000" dirty="0">
                <a:solidFill>
                  <a:srgbClr val="0000FF"/>
                </a:solidFill>
                <a:highlight>
                  <a:srgbClr val="FF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栽培剪伐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須</a:t>
            </a:r>
            <a:r>
              <a:rPr lang="zh-CN" altLang="en-US" sz="4000" dirty="0">
                <a:solidFill>
                  <a:srgbClr val="0000FF"/>
                </a:solidFill>
                <a:highlight>
                  <a:srgbClr val="FF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勤力</a:t>
            </a:r>
            <a:r>
              <a:rPr lang="en-US" altLang="zh-CN" sz="4000" dirty="0">
                <a:solidFill>
                  <a:srgbClr val="0000FF"/>
                </a:solidFill>
                <a:highlight>
                  <a:srgbClr val="FF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CN" altLang="en-US" sz="4000" dirty="0">
                <a:solidFill>
                  <a:srgbClr val="FF0000"/>
                </a:solidFill>
                <a:highlight>
                  <a:srgbClr val="FF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花易凋零草易生</a:t>
            </a:r>
            <a:r>
              <a:rPr lang="en-US" altLang="zh-CN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蘇舜欽花山</a:t>
            </a:r>
            <a:r>
              <a:rPr lang="en-US" altLang="zh-TW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endParaRPr lang="en-US" altLang="zh-TW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56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85D72F1-F376-490E-AB10-134F36455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96" y="188640"/>
            <a:ext cx="9108504" cy="655272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耶穌向幾個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自充為義人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輕視其他人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的人設了這個比喻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法利塞人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我感謝你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因為我不像其他人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稅吏卻連舉目望天都不敢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只是捶著自己的胸膛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自充為義而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輕視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感謝天主只為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貶低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他人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種族歧視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學問歧視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階級歧視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道德歧視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en-US" altLang="zh-TW" sz="36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Vae</a:t>
            </a:r>
            <a:r>
              <a:rPr lang="en-US" altLang="zh-TW" sz="36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 vobis </a:t>
            </a:r>
            <a:r>
              <a:rPr lang="en-US" altLang="zh-TW" sz="36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scribae</a:t>
            </a:r>
            <a:r>
              <a:rPr lang="en-US" altLang="zh-TW" sz="36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 et </a:t>
            </a:r>
            <a:r>
              <a:rPr lang="en-US" altLang="zh-TW" sz="36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pharisaei</a:t>
            </a:r>
            <a:r>
              <a:rPr lang="en-US" altLang="zh-TW" sz="36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36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hypocritae</a:t>
            </a:r>
            <a:r>
              <a:rPr lang="en-US" altLang="zh-TW" sz="36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, </a:t>
            </a:r>
          </a:p>
          <a:p>
            <a:pPr marL="360000" indent="-457200" algn="l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3600" b="1" dirty="0">
                <a:solidFill>
                  <a:srgbClr val="00FF00"/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Woe to you scribes and Pharisees, hypocrites</a:t>
            </a:r>
          </a:p>
          <a:p>
            <a:pPr marL="360000" indent="-457200" algn="l">
              <a:lnSpc>
                <a:spcPts val="45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99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俯首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低眉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捶胸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整個人的懺悔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不只某事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基督徒是信望愛做的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也是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罪和悔改做的</a:t>
            </a:r>
          </a:p>
        </p:txBody>
      </p:sp>
    </p:spTree>
    <p:extLst>
      <p:ext uri="{BB962C8B-B14F-4D97-AF65-F5344CB8AC3E}">
        <p14:creationId xmlns:p14="http://schemas.microsoft.com/office/powerpoint/2010/main" val="185095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4C45102-FD60-4D0B-AF77-C0D5AF83B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8" y="188640"/>
            <a:ext cx="9140552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兩千年前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有經師和法利塞人自充義人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遭到耶穌極嚴厲的責斥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兩千年後的今天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還有人自充義人嗎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Two thousand years ago, the Scribes and Pharisees were severely reprimanded  by Jesus for their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self-righteousness. Now, two thousand years later, are there still people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who are self-righteous?</a:t>
            </a:r>
          </a:p>
        </p:txBody>
      </p:sp>
    </p:spTree>
    <p:extLst>
      <p:ext uri="{BB962C8B-B14F-4D97-AF65-F5344CB8AC3E}">
        <p14:creationId xmlns:p14="http://schemas.microsoft.com/office/powerpoint/2010/main" val="3978149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4C45102-FD60-4D0B-AF77-C0D5AF83B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8" y="188640"/>
            <a:ext cx="9140552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ea typeface="華康儷中黑" panose="020B0509000000000000" pitchFamily="49" charset="-120"/>
              </a:rPr>
              <a:t>我們今天教學生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教子女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都強調要肯定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誇讚他們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這種正面教育是對的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  <a:r>
              <a:rPr lang="zh-TW" altLang="en-US" sz="3800" dirty="0">
                <a:ea typeface="華康儷中黑" panose="020B0509000000000000" pitchFamily="49" charset="-120"/>
              </a:rPr>
              <a:t>我能有少許的成就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是因為我從少接受的誇讚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比責備多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800" dirty="0">
                <a:ea typeface="華康儷中黑" panose="020B0509000000000000" pitchFamily="49" charset="-120"/>
              </a:rPr>
              <a:t>Nowadays, we emphasize affirmation and praise in teaching our students and children. I believe this is a correct way of implementing positive education. </a:t>
            </a:r>
          </a:p>
          <a:p>
            <a:pPr>
              <a:spcBef>
                <a:spcPts val="0"/>
              </a:spcBef>
            </a:pPr>
            <a:r>
              <a:rPr lang="en-US" altLang="zh-TW" sz="3800" dirty="0">
                <a:ea typeface="華康儷中黑" panose="020B0509000000000000" pitchFamily="49" charset="-120"/>
              </a:rPr>
              <a:t>In fact, my few achievements are the result of this.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I received more encouragement than castigation.</a:t>
            </a:r>
          </a:p>
        </p:txBody>
      </p:sp>
    </p:spTree>
    <p:extLst>
      <p:ext uri="{BB962C8B-B14F-4D97-AF65-F5344CB8AC3E}">
        <p14:creationId xmlns:p14="http://schemas.microsoft.com/office/powerpoint/2010/main" val="2692227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4C45102-FD60-4D0B-AF77-C0D5AF83B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8" y="188640"/>
            <a:ext cx="9140552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但是誇讚多了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甚至不敢指出他們的缺點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會不會弄巧反拙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讓人對自己有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錯誤的認知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以為自己圓滿無缺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甚至發展成為今天的主題「自充義人」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However, when excessive praise is due to a fear of pointing out errors or mis-steps, would this kind of positive education have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gone too far in the opposite extreme</a:t>
            </a:r>
            <a:r>
              <a:rPr lang="en-US" altLang="zh-TW" sz="4000" dirty="0">
                <a:ea typeface="華康儷中黑" panose="020B0509000000000000" pitchFamily="49" charset="-120"/>
              </a:rPr>
              <a:t>, leading to self-righteousness which is our topic today?</a:t>
            </a:r>
          </a:p>
        </p:txBody>
      </p:sp>
    </p:spTree>
    <p:extLst>
      <p:ext uri="{BB962C8B-B14F-4D97-AF65-F5344CB8AC3E}">
        <p14:creationId xmlns:p14="http://schemas.microsoft.com/office/powerpoint/2010/main" val="3259130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4C45102-FD60-4D0B-AF77-C0D5AF83B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8" y="188640"/>
            <a:ext cx="9140552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我們都是罪人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彌撒的第一步就是認罪懺悔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但人都不願認罪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唸懺悔經也不一定等於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承認有罪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所以佛洛伊德才說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人都有不肯認罪的「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自衛本能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We are all sinners. The Mass starts with a penitential act whereby the priest invites the faithful to acknowledge their sins. Yet few genuinely admits wrong doing. Reciting penance is not necessarily making a true confession because as Freud said everyone possesses a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defense mechanism 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which makes him unwilling to admit his sins.</a:t>
            </a:r>
          </a:p>
        </p:txBody>
      </p:sp>
    </p:spTree>
    <p:extLst>
      <p:ext uri="{BB962C8B-B14F-4D97-AF65-F5344CB8AC3E}">
        <p14:creationId xmlns:p14="http://schemas.microsoft.com/office/powerpoint/2010/main" val="588521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4C45102-FD60-4D0B-AF77-C0D5AF83B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8" y="188640"/>
            <a:ext cx="9140552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這種不肯認罪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自充義人的人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耶穌一概稱之為假善人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禍哉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你們經師和法利塞假善人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  <a:r>
              <a:rPr lang="zh-TW" altLang="en-US" sz="2800" dirty="0">
                <a:ea typeface="華康儷中黑" panose="020B0509000000000000" pitchFamily="49" charset="-120"/>
              </a:rPr>
              <a:t> 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瑪</a:t>
            </a:r>
            <a:r>
              <a:rPr lang="en-US" altLang="zh-TW" sz="2800" dirty="0">
                <a:ea typeface="華康儷中黑" panose="020B0509000000000000" pitchFamily="49" charset="-120"/>
              </a:rPr>
              <a:t>23:13)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Jesus called those who were unwilling to recognize their sins the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self-righteous, and considered them hypocrites: “Woe to you, scribes and Pharisees, you hypocrites” </a:t>
            </a:r>
            <a:r>
              <a:rPr lang="en-US" altLang="zh-TW" sz="4000" dirty="0" err="1">
                <a:solidFill>
                  <a:srgbClr val="FF0000"/>
                </a:solidFill>
                <a:ea typeface="華康儷中黑" panose="020B0509000000000000" pitchFamily="49" charset="-120"/>
              </a:rPr>
              <a:t>Vae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 vobis </a:t>
            </a:r>
            <a:r>
              <a:rPr lang="en-US" altLang="zh-TW" sz="4000" dirty="0" err="1">
                <a:solidFill>
                  <a:srgbClr val="FF0000"/>
                </a:solidFill>
                <a:ea typeface="華康儷中黑" panose="020B0509000000000000" pitchFamily="49" charset="-120"/>
              </a:rPr>
              <a:t>Scribae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 et </a:t>
            </a:r>
            <a:r>
              <a:rPr lang="en-US" altLang="zh-TW" sz="4000" dirty="0" err="1">
                <a:solidFill>
                  <a:srgbClr val="FF0000"/>
                </a:solidFill>
                <a:ea typeface="華康儷中黑" panose="020B0509000000000000" pitchFamily="49" charset="-120"/>
              </a:rPr>
              <a:t>Pharisaei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4000" dirty="0" err="1">
                <a:solidFill>
                  <a:srgbClr val="FF0000"/>
                </a:solidFill>
                <a:ea typeface="華康儷中黑" panose="020B0509000000000000" pitchFamily="49" charset="-120"/>
              </a:rPr>
              <a:t>hypocritae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!</a:t>
            </a:r>
            <a:r>
              <a:rPr lang="en-US" altLang="zh-TW" sz="2400" dirty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2400" dirty="0">
                <a:ea typeface="華康儷中黑" panose="020B0509000000000000" pitchFamily="49" charset="-120"/>
              </a:rPr>
              <a:t>(Matt 23:13)</a:t>
            </a:r>
          </a:p>
        </p:txBody>
      </p:sp>
    </p:spTree>
    <p:extLst>
      <p:ext uri="{BB962C8B-B14F-4D97-AF65-F5344CB8AC3E}">
        <p14:creationId xmlns:p14="http://schemas.microsoft.com/office/powerpoint/2010/main" val="3035237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4C45102-FD60-4D0B-AF77-C0D5AF83B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8" y="188640"/>
            <a:ext cx="9140552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他們的行為稱為「虛偽」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耶穌說</a:t>
            </a:r>
            <a:r>
              <a:rPr lang="en-US" altLang="zh-TW" sz="4400" dirty="0">
                <a:ea typeface="華康儷中黑" panose="020B0509000000000000" pitchFamily="49" charset="-120"/>
              </a:rPr>
              <a:t>:</a:t>
            </a:r>
            <a:r>
              <a:rPr lang="zh-TW" altLang="en-US" sz="4400" dirty="0">
                <a:ea typeface="華康儷中黑" panose="020B0509000000000000" pitchFamily="49" charset="-120"/>
              </a:rPr>
              <a:t>「你們要謹防法利塞人的酵母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即他們的虛偽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r>
              <a:rPr lang="zh-TW" altLang="en-US" sz="4400" dirty="0">
                <a:ea typeface="華康儷中黑" panose="020B0509000000000000" pitchFamily="49" charset="-120"/>
              </a:rPr>
              <a:t>」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路</a:t>
            </a:r>
            <a:r>
              <a:rPr lang="en-US" altLang="zh-TW" dirty="0">
                <a:ea typeface="華康儷中黑" panose="020B0509000000000000" pitchFamily="49" charset="-120"/>
              </a:rPr>
              <a:t>12:1)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Their </a:t>
            </a:r>
            <a:r>
              <a:rPr lang="en-US" altLang="zh-TW" sz="4400" dirty="0" err="1">
                <a:ea typeface="華康儷中黑" panose="020B0509000000000000" pitchFamily="49" charset="-120"/>
              </a:rPr>
              <a:t>behaviour</a:t>
            </a:r>
            <a:r>
              <a:rPr lang="en-US" altLang="zh-TW" sz="4400" dirty="0">
                <a:ea typeface="華康儷中黑" panose="020B0509000000000000" pitchFamily="49" charset="-120"/>
              </a:rPr>
              <a:t> is called hypocrisy, and Jesus said: "Beware of the leaven – that is, the hypocrisy –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of the Pharisees.” </a:t>
            </a:r>
            <a:r>
              <a:rPr lang="en-US" altLang="zh-TW" sz="2800" dirty="0">
                <a:ea typeface="華康儷中黑" panose="020B0509000000000000" pitchFamily="49" charset="-120"/>
              </a:rPr>
              <a:t>(Luke 12:1)</a:t>
            </a:r>
          </a:p>
        </p:txBody>
      </p:sp>
    </p:spTree>
    <p:extLst>
      <p:ext uri="{BB962C8B-B14F-4D97-AF65-F5344CB8AC3E}">
        <p14:creationId xmlns:p14="http://schemas.microsoft.com/office/powerpoint/2010/main" val="193747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4C45102-FD60-4D0B-AF77-C0D5AF83B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8" y="188640"/>
            <a:ext cx="9140552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今天的世界充滿虛偽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假善人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和自充的義人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小至濃妝淡抹的化妝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大至國際間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極嚴重的雙重標準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都是虛偽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Today our world is full of hypocrisy and self-righteous hypocrites. Hypocrisy manifests itself from misrepresentations in small acts of skin-deep cosmetic beauty to large scale outrageous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double standards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in international affairs. </a:t>
            </a:r>
          </a:p>
        </p:txBody>
      </p:sp>
    </p:spTree>
    <p:extLst>
      <p:ext uri="{BB962C8B-B14F-4D97-AF65-F5344CB8AC3E}">
        <p14:creationId xmlns:p14="http://schemas.microsoft.com/office/powerpoint/2010/main" val="2013694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4C45102-FD60-4D0B-AF77-C0D5AF83B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8" y="188640"/>
            <a:ext cx="9140552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800" dirty="0">
                <a:ea typeface="華康儷中黑" panose="020B0509000000000000" pitchFamily="49" charset="-120"/>
              </a:rPr>
              <a:t>口稱人權至上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卻到處踐踏人權</a:t>
            </a:r>
            <a:r>
              <a:rPr lang="en-US" altLang="zh-TW" sz="3800" dirty="0"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ea typeface="華康儷中黑" panose="020B0509000000000000" pitchFamily="49" charset="-120"/>
              </a:rPr>
              <a:t>為了自己的自由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不顧別人的死活</a:t>
            </a:r>
            <a:r>
              <a:rPr lang="en-US" altLang="zh-TW" sz="3800" dirty="0"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ea typeface="華康儷中黑" panose="020B0509000000000000" pitchFamily="49" charset="-120"/>
              </a:rPr>
              <a:t>殺害了先知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800" dirty="0">
                <a:ea typeface="華康儷中黑" panose="020B0509000000000000" pitchFamily="49" charset="-120"/>
              </a:rPr>
              <a:t>還以為是做了恭敬天主的事</a:t>
            </a:r>
            <a:r>
              <a:rPr lang="en-US" altLang="zh-TW" sz="3800" dirty="0"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800" dirty="0">
                <a:ea typeface="華康儷中黑" panose="020B0509000000000000" pitchFamily="49" charset="-120"/>
              </a:rPr>
              <a:t>明明是殺人放火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卻說是替天行道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3800" dirty="0">
                <a:ea typeface="華康儷中黑" panose="020B0509000000000000" pitchFamily="49" charset="-120"/>
              </a:rPr>
              <a:t>Paying lip service to human rights while destroying lives elsewhere; for the sake of one’s own freedom while ignoring others’ right to live; killing prophets is deemed honoring God; 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3800" dirty="0">
                <a:ea typeface="華康儷中黑" panose="020B0509000000000000" pitchFamily="49" charset="-120"/>
              </a:rPr>
              <a:t>massacre and arson is considered 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3800" dirty="0">
                <a:ea typeface="華康儷中黑" panose="020B0509000000000000" pitchFamily="49" charset="-120"/>
              </a:rPr>
              <a:t>punishing others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on behalf of God.</a:t>
            </a:r>
            <a:endParaRPr lang="zh-TW" altLang="en-US" sz="3800" dirty="0">
              <a:solidFill>
                <a:srgbClr val="FF00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46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08504" cy="6713984"/>
          </a:xfrm>
        </p:spPr>
        <p:txBody>
          <a:bodyPr/>
          <a:lstStyle/>
          <a:p>
            <a:pPr marL="0" indent="0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恭讀德訓篇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35:15-17, 20-22</a:t>
            </a:r>
          </a:p>
          <a:p>
            <a:pPr marL="0" indent="0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上主是審判者，決不看情面。他決不偏袒任何人，而加害窮人；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他倒樂於俯聽受壓迫者的祈禱。他決不輕視孤兒的哀求，及寡婦訴苦的歎息。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凡誠心誠意恭敬天主的，必蒙接納；他的祈禱上徹雲霄。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謙卑人的祈禱，穿雲而上，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不達到目的，決不罷休；不等至高者見了，為義人伸冤，執行正義，決不離開。上主決不遲延。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316837" y="6271155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1/1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4647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4C45102-FD60-4D0B-AF77-C0D5AF83B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8" y="188640"/>
            <a:ext cx="9140552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4800" dirty="0">
                <a:ea typeface="華康儷中黑" panose="020B0509000000000000" pitchFamily="49" charset="-120"/>
              </a:rPr>
              <a:t>我們能否由遙遠的天際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聽到隱隱傳來耶穌對今天人類的責斥</a:t>
            </a:r>
            <a:r>
              <a:rPr lang="en-US" altLang="zh-TW" sz="4800" dirty="0">
                <a:ea typeface="華康儷中黑" panose="020B0509000000000000" pitchFamily="49" charset="-120"/>
              </a:rPr>
              <a:t>:</a:t>
            </a:r>
            <a:r>
              <a:rPr lang="zh-TW" altLang="en-US" sz="4800" dirty="0">
                <a:ea typeface="華康儷中黑" panose="020B0509000000000000" pitchFamily="49" charset="-120"/>
              </a:rPr>
              <a:t>「禍哉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這個虛偽敗壞的世界</a:t>
            </a:r>
            <a:r>
              <a:rPr lang="en-US" altLang="zh-TW" sz="4800" dirty="0">
                <a:ea typeface="華康儷中黑" panose="020B0509000000000000" pitchFamily="49" charset="-120"/>
              </a:rPr>
              <a:t>!</a:t>
            </a:r>
            <a:r>
              <a:rPr lang="zh-TW" altLang="en-US" sz="4800" dirty="0">
                <a:ea typeface="華康儷中黑" panose="020B0509000000000000" pitchFamily="49" charset="-120"/>
              </a:rPr>
              <a:t>」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Are we able to hear that faint call from heaven afar in which Jesus sends his condemnation 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to our world today: 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“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Woe to the hypocritic and treacherous world!</a:t>
            </a:r>
            <a:r>
              <a:rPr lang="en-US" altLang="zh-TW" sz="4800" dirty="0">
                <a:ea typeface="華康儷中黑" panose="020B0509000000000000" pitchFamily="49" charset="-120"/>
              </a:rPr>
              <a:t>”*</a:t>
            </a:r>
          </a:p>
        </p:txBody>
      </p:sp>
    </p:spTree>
    <p:extLst>
      <p:ext uri="{BB962C8B-B14F-4D97-AF65-F5344CB8AC3E}">
        <p14:creationId xmlns:p14="http://schemas.microsoft.com/office/powerpoint/2010/main" val="360743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399498"/>
          </a:xfrm>
        </p:spPr>
        <p:txBody>
          <a:bodyPr/>
          <a:lstStyle/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恭讀聖保祿宗徒致弟茂德後書 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4:6-8,16-18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親愛的：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我已被奠祭，我離世的時期，已經近了。這場好仗，我已打完；這場賽跑，我已跑到終點；這信仰，我已保持了。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從今以後，正義的冠冕，已為我預備好了，就是主、正義的審判者，到那一日，必要賞賜給我的；不但賞賜給我，而且也賞賜給一切愛慕他顯現的人。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在我初次過堂時，沒有人在我身旁；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352853" y="6269310"/>
            <a:ext cx="755651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21574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眾人都離棄了我。願天主不歸罪於他們！但是，主卻在我左右，堅固了我，使福音的宣講，藉著我而完成，使一切外邦人，都能聽見；我也從獅子口中，被救了出來。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主要救我脫離各種凶惡的事，也要使我安全地進入他天上的國。願光榮歸於他，於無窮世之世！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84318" y="602657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75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604794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18:9-14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耶穌向幾個自充為義人，而輕視其他人的人，設了這個比喻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：「有兩個人上聖殿去祈禱：一個是法利塞人，另一個是稅吏。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「那個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法利塞人站著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，心裡這樣祈禱：天主，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我感謝你，因為我不像其他人，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勒索、不義、姦淫，也不像這個稅吏。我每周兩次禁食，凡我所得的，都捐獻十分之一。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279606" y="634876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1/2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729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9794"/>
            <a:ext cx="9144000" cy="6621574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「那個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稅吏卻遠遠地站著，連舉目望天都不敢，只是捶著自己的胸膛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說：天主，可憐我這個罪人吧！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「我告訴你們：這稅吏回到他家裡，成了正義的人，而那法利塞人卻不然。因為凡高舉自己的，必被貶抑；凡貶抑自己的，必被高舉。」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HK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</a:t>
            </a:r>
            <a:endParaRPr lang="en-US" altLang="zh-HK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09631" y="6292871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4995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常年期第三十主日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zh-TW" dirty="0">
                <a:solidFill>
                  <a:srgbClr val="FFFF00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</a:rPr>
              <a:t>傳教節</a:t>
            </a:r>
            <a:r>
              <a:rPr lang="en-US" altLang="zh-TW" dirty="0">
                <a:solidFill>
                  <a:srgbClr val="FFFF00"/>
                </a:solidFill>
                <a:ea typeface="華康儷中黑" panose="020B0509000000000000" pitchFamily="49" charset="-12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en-US" altLang="zh-TW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6000" dirty="0">
                <a:solidFill>
                  <a:srgbClr val="FFFF00"/>
                </a:solidFill>
                <a:ea typeface="華康儷中黑" panose="020B0509000000000000" pitchFamily="49" charset="-120"/>
              </a:rPr>
              <a:t>自充義人</a:t>
            </a:r>
            <a:endParaRPr lang="en-US" altLang="zh-TW" sz="44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德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35:15-17, 20-22</a:t>
            </a: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HK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弟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後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4:6-8,16-18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kumimoji="1" lang="zh-TW" altLang="en-US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18:9-14</a:t>
            </a:r>
            <a:r>
              <a:rPr lang="en-US" altLang="zh-HK" sz="2800" dirty="0">
                <a:solidFill>
                  <a:srgbClr val="FFFFFF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highlight>
                <a:srgbClr val="FF0000"/>
              </a:highlight>
              <a:uLnTx/>
              <a:uFillTx/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2063526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85D72F1-F376-490E-AB10-134F36455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96" y="188640"/>
            <a:ext cx="9108504" cy="6480720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天主樂於俯聽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受壓迫者的祈禱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決不輕視孤兒的哀求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謙卑人的祈禱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穿雲而上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en-US" altLang="zh-TW" sz="4000" dirty="0">
              <a:solidFill>
                <a:schemeClr val="bg1"/>
              </a:solidFill>
            </a:endParaRP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我已被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奠祭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我離世的時期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已經近了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這場好仗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我已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打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這場賽跑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我已跑到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終點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這信仰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我已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保持了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en-US" altLang="zh-TW" sz="4000" dirty="0">
              <a:solidFill>
                <a:schemeClr val="bg1"/>
              </a:solidFill>
            </a:endParaRP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耶穌向幾個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自充為義人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輕視其他人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的人設了這個比喻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法利塞人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我感謝你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因為我不像其他人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稅吏卻連舉目望天都不敢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只是捶著自己的胸膛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792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85D72F1-F376-490E-AB10-134F36455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96" y="188640"/>
            <a:ext cx="9108504" cy="6480720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天主樂於俯聽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受壓迫者的祈禱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決不輕視孤兒的哀求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謙卑人的祈禱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穿雲而上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壓迫者的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另類懲罰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</a:rPr>
              <a:t>1.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未必真快樂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</a:rPr>
              <a:t>2.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害怕未來的審判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</a:rPr>
              <a:t>3.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害怕今生的報復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</a:rPr>
              <a:t>4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嚐不到助人和愛人的喜樂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</a:rPr>
              <a:t>5.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達不到莊子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至人無夢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的境界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</a:rPr>
              <a:t>6.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做不了好人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偉人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聖人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……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慘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!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慘</a:t>
            </a:r>
            <a:r>
              <a:rPr lang="en-US" altLang="zh-TW" sz="2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!</a:t>
            </a:r>
            <a:r>
              <a:rPr lang="zh-TW" altLang="en-US" sz="2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慘</a:t>
            </a:r>
            <a:r>
              <a:rPr lang="en-US" altLang="zh-TW" sz="2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!</a:t>
            </a: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天之生此民也</a:t>
            </a:r>
            <a:r>
              <a:rPr lang="en-US" altLang="zh-TW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,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使先知覺後知</a:t>
            </a:r>
            <a:r>
              <a:rPr lang="en-US" altLang="zh-TW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,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使先覺覺後覺也</a:t>
            </a:r>
            <a:r>
              <a:rPr lang="en-US" altLang="zh-TW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.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ea typeface="華康儷中黑" panose="020B0509000000000000" pitchFamily="49" charset="-120"/>
              </a:rPr>
              <a:t>予</a:t>
            </a:r>
            <a:r>
              <a:rPr lang="en-US" altLang="zh-TW" sz="3600" b="0" i="0" dirty="0">
                <a:solidFill>
                  <a:srgbClr val="FFFF00"/>
                </a:solidFill>
                <a:effectLst/>
                <a:ea typeface="華康儷中黑" panose="020B0509000000000000" pitchFamily="49" charset="-120"/>
              </a:rPr>
              <a:t>,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ea typeface="華康儷中黑" panose="020B0509000000000000" pitchFamily="49" charset="-120"/>
              </a:rPr>
              <a:t>天民之先覺者也</a:t>
            </a:r>
            <a:r>
              <a:rPr lang="en-US" altLang="zh-TW" sz="3600" b="0" i="0" dirty="0">
                <a:solidFill>
                  <a:srgbClr val="FFFF00"/>
                </a:solidFill>
                <a:effectLst/>
                <a:ea typeface="華康儷中黑" panose="020B0509000000000000" pitchFamily="49" charset="-120"/>
              </a:rPr>
              <a:t>;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ea typeface="華康儷中黑" panose="020B0509000000000000" pitchFamily="49" charset="-120"/>
              </a:rPr>
              <a:t>予將以斯道覺斯民也</a:t>
            </a:r>
            <a:r>
              <a:rPr lang="en-US" altLang="zh-TW" sz="3600" b="0" i="0" dirty="0">
                <a:solidFill>
                  <a:srgbClr val="FFFF00"/>
                </a:solidFill>
                <a:effectLst/>
                <a:ea typeface="華康儷中黑" panose="020B0509000000000000" pitchFamily="49" charset="-120"/>
              </a:rPr>
              <a:t>.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ea typeface="華康儷中黑" panose="020B0509000000000000" pitchFamily="49" charset="-120"/>
              </a:rPr>
              <a:t>非予覺之</a:t>
            </a:r>
            <a:r>
              <a:rPr lang="en-US" altLang="zh-TW" sz="3600" b="0" i="0" dirty="0">
                <a:solidFill>
                  <a:srgbClr val="FFFF00"/>
                </a:solidFill>
                <a:effectLst/>
                <a:ea typeface="華康儷中黑" panose="020B0509000000000000" pitchFamily="49" charset="-120"/>
              </a:rPr>
              <a:t>.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ea typeface="華康儷中黑" panose="020B0509000000000000" pitchFamily="49" charset="-120"/>
              </a:rPr>
              <a:t>而誰也</a:t>
            </a:r>
            <a:r>
              <a:rPr lang="en-US" altLang="zh-TW" sz="3600" b="0" i="0" dirty="0">
                <a:solidFill>
                  <a:srgbClr val="FFFF00"/>
                </a:solidFill>
                <a:effectLst/>
                <a:ea typeface="華康儷中黑" panose="020B0509000000000000" pitchFamily="49" charset="-120"/>
              </a:rPr>
              <a:t>?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思天下之民匹夫匹婦</a:t>
            </a:r>
            <a:r>
              <a:rPr lang="zh-TW" altLang="en-US" sz="3600" b="0" i="1" dirty="0">
                <a:solidFill>
                  <a:srgbClr val="FFFF00"/>
                </a:solidFill>
                <a:effectLst/>
                <a:highlight>
                  <a:srgbClr val="FF0000"/>
                </a:highlight>
                <a:ea typeface="華康儷中黑" panose="020B0509000000000000" pitchFamily="49" charset="-120"/>
              </a:rPr>
              <a:t>有不行天國之道者</a:t>
            </a:r>
            <a:r>
              <a:rPr lang="en-US" altLang="zh-TW" sz="3600" b="0" i="1" dirty="0">
                <a:solidFill>
                  <a:srgbClr val="FFFF00"/>
                </a:solidFill>
                <a:effectLst/>
                <a:highlight>
                  <a:srgbClr val="FF00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highlight>
                  <a:srgbClr val="FF0000"/>
                </a:highlight>
                <a:ea typeface="華康儷中黑" panose="020B0509000000000000" pitchFamily="49" charset="-120"/>
              </a:rPr>
              <a:t>若己推而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內</a:t>
            </a:r>
            <a:r>
              <a:rPr lang="en-US" altLang="zh-TW" sz="2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(</a:t>
            </a:r>
            <a:r>
              <a:rPr lang="zh-TW" altLang="en-US" sz="2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納</a:t>
            </a:r>
            <a:r>
              <a:rPr lang="en-US" altLang="zh-TW" sz="2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)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highlight>
                  <a:srgbClr val="FF0000"/>
                </a:highlight>
                <a:ea typeface="華康儷中黑" panose="020B0509000000000000" pitchFamily="49" charset="-120"/>
              </a:rPr>
              <a:t>之溝中</a:t>
            </a:r>
            <a:r>
              <a:rPr lang="en-US" altLang="zh-TW" sz="3600" b="0" i="0" dirty="0">
                <a:solidFill>
                  <a:srgbClr val="FFFF00"/>
                </a:solidFill>
                <a:effectLst/>
                <a:highlight>
                  <a:srgbClr val="FF0000"/>
                </a:highlight>
                <a:ea typeface="華康儷中黑" panose="020B0509000000000000" pitchFamily="49" charset="-120"/>
              </a:rPr>
              <a:t>.</a:t>
            </a:r>
            <a:r>
              <a:rPr lang="en-US" altLang="zh-TW" sz="24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(</a:t>
            </a:r>
            <a:r>
              <a:rPr lang="zh-TW" altLang="en-US" sz="24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孟</a:t>
            </a:r>
            <a:r>
              <a:rPr lang="en-US" altLang="zh-TW" sz="2400" b="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7341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20810</TotalTime>
  <Words>1894</Words>
  <Application>Microsoft Office PowerPoint</Application>
  <PresentationFormat>如螢幕大小 (4:3)</PresentationFormat>
  <Paragraphs>106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21</vt:i4>
      </vt:variant>
    </vt:vector>
  </HeadingPairs>
  <TitlesOfParts>
    <vt:vector size="33" baseType="lpstr">
      <vt:lpstr>STXinwei</vt:lpstr>
      <vt:lpstr>華康中黑體</vt:lpstr>
      <vt:lpstr>華康中黑體(P)</vt:lpstr>
      <vt:lpstr>華康正顏楷體W7</vt:lpstr>
      <vt:lpstr>華康粗黑體</vt:lpstr>
      <vt:lpstr>華康儷中黑</vt:lpstr>
      <vt:lpstr>新細明體</vt:lpstr>
      <vt:lpstr>Arial</vt:lpstr>
      <vt:lpstr>Times New Roman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1134</cp:revision>
  <dcterms:created xsi:type="dcterms:W3CDTF">2006-09-26T01:05:23Z</dcterms:created>
  <dcterms:modified xsi:type="dcterms:W3CDTF">2022-10-17T01:57:35Z</dcterms:modified>
</cp:coreProperties>
</file>