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84" r:id="rId3"/>
  </p:sldMasterIdLst>
  <p:notesMasterIdLst>
    <p:notesMasterId r:id="rId32"/>
  </p:notesMasterIdLst>
  <p:handoutMasterIdLst>
    <p:handoutMasterId r:id="rId33"/>
  </p:handoutMasterIdLst>
  <p:sldIdLst>
    <p:sldId id="2306" r:id="rId4"/>
    <p:sldId id="2119" r:id="rId5"/>
    <p:sldId id="2120" r:id="rId6"/>
    <p:sldId id="2122" r:id="rId7"/>
    <p:sldId id="2123" r:id="rId8"/>
    <p:sldId id="2130" r:id="rId9"/>
    <p:sldId id="2131" r:id="rId10"/>
    <p:sldId id="2132" r:id="rId11"/>
    <p:sldId id="2096" r:id="rId12"/>
    <p:sldId id="2307" r:id="rId13"/>
    <p:sldId id="2308" r:id="rId14"/>
    <p:sldId id="2309" r:id="rId15"/>
    <p:sldId id="281" r:id="rId16"/>
    <p:sldId id="2310" r:id="rId17"/>
    <p:sldId id="2311" r:id="rId18"/>
    <p:sldId id="2312" r:id="rId19"/>
    <p:sldId id="2313" r:id="rId20"/>
    <p:sldId id="2314" r:id="rId21"/>
    <p:sldId id="2315" r:id="rId22"/>
    <p:sldId id="2316" r:id="rId23"/>
    <p:sldId id="2317" r:id="rId24"/>
    <p:sldId id="2318" r:id="rId25"/>
    <p:sldId id="2319" r:id="rId26"/>
    <p:sldId id="2320" r:id="rId27"/>
    <p:sldId id="2321" r:id="rId28"/>
    <p:sldId id="2322" r:id="rId29"/>
    <p:sldId id="2325" r:id="rId30"/>
    <p:sldId id="2305" r:id="rId31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9900CC"/>
    <a:srgbClr val="FF99FF"/>
    <a:srgbClr val="FF00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470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509F02-4269-4F62-A363-0BBD5EF1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14B28-E6B8-43FA-BC65-737245C6064D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D2C0C2-EB87-4FAD-89D6-EF4E17578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1FE73F-EF92-4521-BA13-1F79BAF1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55C2A-4629-4889-AA95-46583CCD901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156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9993A7-5A6F-4838-97B2-4FEC145A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03759-4EF6-455F-854B-A6F86664C54B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AA5A2D-0C6F-4D6F-BEBB-151B66EB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5C4922-7907-454E-81D3-B032C603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49212-3666-4836-965C-D7302617BE4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34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ADC632-4EF7-4A8F-A8D3-BE304E96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7DCE9-D388-4A06-956B-C2FBA4C9C2EE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056E2A-CE13-4BEE-9992-5406E357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96F203-8087-4DD7-8868-D08942B2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8DCDA-A288-4105-8B4C-E0092827CA5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6778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642C37D-CA98-46A4-9A66-C9FAAB120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91A05-92F3-437F-90D6-CD1C4A1DEEC0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A664A77-E03F-47F3-A2A1-F0BB386A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9B9776B-9088-494F-8A86-64D29E90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60D2A-77DB-40DF-B37C-EF37DEFD10C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963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5183BFE3-4059-41E4-AB58-74E2479F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67815-56CB-4D8C-8D2B-1B8BCD3718E3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35D9EDC3-1735-4E51-A8A5-4F0562AB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D6C8DB96-DB8E-484E-85DA-99019C48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0C6CC-A02D-4634-BA48-899893CBE71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16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E1E1AEA7-1D10-418A-B94F-46E0714A8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BF7-1844-402D-8ED9-0525712048BF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439E4E0E-5F29-4456-AA2B-9F41D894F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1F022BEF-228E-42B2-96AB-8A6B62BF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7D1E2-2428-440C-A0E6-481D0B7278D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319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C7CB2D32-1C63-497F-937C-78C4FB0C8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CF366-5AB8-4109-AC86-D99FA441628C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0BA97055-41D0-413D-A7C2-F1AD886D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DF2CF05-0937-4EFB-84F5-114E9B381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D0182-4FB8-4635-AAE1-7B5CE00B22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13321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DED726D-9130-4AB9-B4C5-4A2C5FC8E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B2290-5784-4E6F-A3A3-E9DA17106DBF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08D1B31-6165-4A16-BE65-2E8AA41D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1A23DE7-BC7C-4FAB-B3BC-E0D233CE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5F7B5-B7A3-4A01-B60F-7984585AC28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7087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55AB87C-AA75-4C10-9A3F-4949D4C3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8B61-8FE6-4859-BE1E-BD44F588C258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17C84C0-D91E-4F55-833E-B8E50E963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CCE3187-4E2B-4BDD-81AA-549EDBEE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78E61-C4DC-4471-AB96-E47E20AEF9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5689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32D563-7038-47B3-8D18-18E6A384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F78E-796B-4C92-AF95-3A16E584EB04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DA96DC-7361-41FB-A119-A03704C5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90BDD9-236F-4F9F-AF4B-9EF51867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5FCBD-2D5E-4FB2-AEE7-3E271F9E541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7706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F0F4E3F-AC53-4C0F-81A5-AE3D5759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1E81B-1F28-4233-AAA6-BA454815324A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E3EF00-2E66-4340-9CE3-583F797C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898DF7-367E-47C6-B02F-ED0C320F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F9EDF-75CA-4713-9CDA-2210094B33A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18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版面配置區 1">
            <a:extLst>
              <a:ext uri="{FF2B5EF4-FFF2-40B4-BE49-F238E27FC236}">
                <a16:creationId xmlns:a16="http://schemas.microsoft.com/office/drawing/2014/main" id="{2A5183C5-650B-4EAE-A236-ABA61D2EA7E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099" name="文字版面配置區 2">
            <a:extLst>
              <a:ext uri="{FF2B5EF4-FFF2-40B4-BE49-F238E27FC236}">
                <a16:creationId xmlns:a16="http://schemas.microsoft.com/office/drawing/2014/main" id="{932878A2-501A-471B-B521-5F412DF9C1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F756FA-8B6F-43C2-B4DF-DB3F99E74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305B042-ECF9-495F-A7BB-ED92B2516EAE}" type="datetimeFigureOut">
              <a:rPr lang="zh-TW" altLang="en-US"/>
              <a:pPr>
                <a:defRPr/>
              </a:pPr>
              <a:t>2024/10/21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721907-BD2C-4342-8A7C-6C67D0A71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CD5DCF-F41C-4C62-9874-A232829AE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810B129-5CFF-4B88-90FB-6B5D1382009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179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 err="1">
                <a:solidFill>
                  <a:srgbClr val="FFFF00"/>
                </a:solidFill>
                <a:ea typeface="華康儷中黑" panose="020B0509000000000000" pitchFamily="49" charset="-120"/>
              </a:rPr>
              <a:t>三十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粗黑體" panose="020B0709000000000000" pitchFamily="49" charset="-120"/>
              </a:rPr>
              <a:t>天主眼中的弱勢社群</a:t>
            </a:r>
            <a:endParaRPr lang="en-US" altLang="zh-TW" sz="72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天主對弱者的遭遇感同身受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1920120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9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我從大地的盡頭</a:t>
            </a:r>
            <a:r>
              <a:rPr lang="en-US" altLang="zh-TW" sz="39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召集他們</a:t>
            </a:r>
            <a:r>
              <a:rPr lang="en-US" altLang="zh-TW" sz="3900" dirty="0">
                <a:ea typeface="華康正顏楷體W7(P)" panose="03000700000000000000" pitchFamily="66" charset="-120"/>
              </a:rPr>
              <a:t>,</a:t>
            </a:r>
            <a:r>
              <a:rPr lang="zh-TW" altLang="en-US" sz="3900" dirty="0">
                <a:ea typeface="華康正顏楷體W7(P)" panose="03000700000000000000" pitchFamily="66" charset="-120"/>
              </a:rPr>
              <a:t>其中有瞎子</a:t>
            </a:r>
            <a:r>
              <a:rPr lang="en-US" altLang="zh-TW" sz="3900" dirty="0">
                <a:ea typeface="華康正顏楷體W7(P)" panose="03000700000000000000" pitchFamily="66" charset="-120"/>
              </a:rPr>
              <a:t>,</a:t>
            </a:r>
            <a:r>
              <a:rPr lang="zh-TW" altLang="en-US" sz="3900" dirty="0">
                <a:ea typeface="華康正顏楷體W7(P)" panose="03000700000000000000" pitchFamily="66" charset="-120"/>
              </a:rPr>
              <a:t>有跛子</a:t>
            </a:r>
            <a:r>
              <a:rPr lang="en-US" altLang="zh-TW" sz="3900" dirty="0">
                <a:ea typeface="華康正顏楷體W7(P)" panose="03000700000000000000" pitchFamily="66" charset="-120"/>
              </a:rPr>
              <a:t>.</a:t>
            </a:r>
            <a:r>
              <a:rPr lang="zh-TW" altLang="en-US" sz="3900" dirty="0">
                <a:ea typeface="華康正顏楷體W7(P)" panose="03000700000000000000" pitchFamily="66" charset="-120"/>
              </a:rPr>
              <a:t>他們含淚前行</a:t>
            </a:r>
            <a:r>
              <a:rPr lang="en-US" altLang="zh-TW" sz="3900" dirty="0">
                <a:ea typeface="華康正顏楷體W7(P)" panose="03000700000000000000" pitchFamily="66" charset="-120"/>
              </a:rPr>
              <a:t>,</a:t>
            </a:r>
            <a:r>
              <a:rPr lang="zh-TW" altLang="en-US" sz="3900" dirty="0">
                <a:ea typeface="華康正顏楷體W7(P)" panose="03000700000000000000" pitchFamily="66" charset="-120"/>
              </a:rPr>
              <a:t>我卻</a:t>
            </a:r>
            <a:r>
              <a:rPr lang="zh-TW" altLang="en-US" sz="39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撫慰引導</a:t>
            </a:r>
            <a:r>
              <a:rPr lang="en-US" altLang="zh-TW" sz="3900" dirty="0">
                <a:ea typeface="華康正顏楷體W7(P)" panose="03000700000000000000" pitchFamily="66" charset="-120"/>
              </a:rPr>
              <a:t>,</a:t>
            </a:r>
            <a:r>
              <a:rPr lang="zh-TW" altLang="en-US" sz="3900" dirty="0">
                <a:ea typeface="華康正顏楷體W7(P)" panose="03000700000000000000" pitchFamily="66" charset="-120"/>
              </a:rPr>
              <a:t>領他們踏上</a:t>
            </a:r>
            <a:r>
              <a:rPr lang="zh-TW" altLang="en-US" sz="39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不會跌倒</a:t>
            </a:r>
            <a:r>
              <a:rPr lang="zh-TW" altLang="en-US" sz="3900" dirty="0">
                <a:ea typeface="華康正顏楷體W7(P)" panose="03000700000000000000" pitchFamily="66" charset="-120"/>
              </a:rPr>
              <a:t>的坦途</a:t>
            </a:r>
            <a:r>
              <a:rPr lang="en-US" altLang="zh-TW" sz="39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天主召集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天主帶領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天主撫慰</a:t>
            </a:r>
            <a:r>
              <a:rPr lang="en-US" altLang="zh-TW" sz="3900" dirty="0">
                <a:ea typeface="華康儷中黑" panose="020B0509000000000000" pitchFamily="49" charset="-120"/>
              </a:rPr>
              <a:t>: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我們也要效法天主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主動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找尋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發現人間苦痛</a:t>
            </a:r>
            <a:r>
              <a:rPr lang="en-US" altLang="zh-TW" sz="39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治癒人間的疾苦</a:t>
            </a:r>
            <a:r>
              <a:rPr lang="en-US" altLang="zh-TW" sz="39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.</a:t>
            </a:r>
            <a:endParaRPr lang="en-US" altLang="zh-TW" sz="3900" dirty="0"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900" dirty="0">
                <a:ea typeface="華康儷中黑" panose="020B0509000000000000" pitchFamily="49" charset="-120"/>
              </a:rPr>
              <a:t>領他們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踏上不會跌倒</a:t>
            </a:r>
            <a:r>
              <a:rPr lang="zh-TW" altLang="en-US" sz="3900" dirty="0">
                <a:ea typeface="華康儷中黑" panose="020B0509000000000000" pitchFamily="49" charset="-120"/>
              </a:rPr>
              <a:t>的坦途</a:t>
            </a:r>
            <a:r>
              <a:rPr lang="en-US" altLang="zh-TW" sz="3900" dirty="0">
                <a:ea typeface="華康儷中黑" panose="020B0509000000000000" pitchFamily="49" charset="-120"/>
              </a:rPr>
              <a:t>: 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進一步不治已病治未病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不治已亂治未亂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教育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培訓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意識覺醒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先知覺後知</a:t>
            </a:r>
            <a:r>
              <a:rPr lang="en-US" altLang="zh-TW" sz="39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en-US" altLang="zh-TW" sz="3800" spc="-15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conscientization</a:t>
            </a:r>
            <a:r>
              <a:rPr lang="en-US" altLang="zh-TW" sz="3600" spc="-150" dirty="0">
                <a:ea typeface="華康儷中黑" panose="020B0509000000000000" pitchFamily="49" charset="-120"/>
                <a:sym typeface="Wingdings" panose="05000000000000000000" pitchFamily="2" charset="2"/>
              </a:rPr>
              <a:t>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由家庭教育做起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創造新人類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!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72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每位大司祭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都是由人間所選拔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他同情無知和迷途的人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因為他自己也為弱點所糾纏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因此他怎樣為人民奉獻贖罪祭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也當怎樣為自己奉獻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怎樣為人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也為自己</a:t>
            </a:r>
            <a:r>
              <a:rPr lang="en-US" altLang="zh-TW" sz="3900" dirty="0">
                <a:ea typeface="華康儷中黑" panose="020B0509000000000000" pitchFamily="49" charset="-120"/>
              </a:rPr>
              <a:t>: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沒有人可把自己視為高人一等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因為耶穌也與人同等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ea typeface="華康儷中黑" panose="020B0509000000000000" pitchFamily="49" charset="-120"/>
              </a:rPr>
              <a:t>   己所不欲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勿施於人</a:t>
            </a:r>
            <a:r>
              <a:rPr lang="en-US" altLang="zh-TW" sz="3900" dirty="0">
                <a:ea typeface="華康儷中黑" panose="020B0509000000000000" pitchFamily="49" charset="-120"/>
              </a:rPr>
              <a:t>; </a:t>
            </a:r>
            <a:br>
              <a:rPr lang="en-US" altLang="zh-TW" sz="3900" dirty="0">
                <a:ea typeface="華康儷中黑" panose="020B0509000000000000" pitchFamily="49" charset="-120"/>
              </a:rPr>
            </a:br>
            <a:r>
              <a:rPr lang="en-US" altLang="zh-TW" sz="3900" dirty="0">
                <a:ea typeface="華康儷中黑" panose="020B0509000000000000" pitchFamily="49" charset="-120"/>
              </a:rPr>
              <a:t>             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己欲立而立人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己欲達而達人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ea typeface="華康儷中黑" panose="020B0509000000000000" pitchFamily="49" charset="-120"/>
              </a:rPr>
              <a:t>同情</a:t>
            </a:r>
            <a:r>
              <a:rPr lang="en-US" altLang="zh-TW" sz="3900" dirty="0">
                <a:ea typeface="華康儷中黑" panose="020B0509000000000000" pitchFamily="49" charset="-120"/>
              </a:rPr>
              <a:t>=</a:t>
            </a:r>
            <a:r>
              <a:rPr lang="zh-TW" altLang="en-US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感同身受</a:t>
            </a:r>
            <a:r>
              <a:rPr lang="zh-TW" altLang="en-US" sz="2800" dirty="0">
                <a:solidFill>
                  <a:srgbClr val="0000FF"/>
                </a:solidFill>
                <a:ea typeface="華康儷中黑" panose="020B0509000000000000" pitchFamily="49" charset="-120"/>
              </a:rPr>
              <a:t>人溺己溺</a:t>
            </a:r>
            <a:r>
              <a:rPr lang="en-US" altLang="zh-TW" sz="28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0000FF"/>
                </a:solidFill>
                <a:ea typeface="華康儷中黑" panose="020B0509000000000000" pitchFamily="49" charset="-120"/>
              </a:rPr>
              <a:t>人饑己饑</a:t>
            </a:r>
            <a:r>
              <a:rPr lang="en-US" altLang="zh-TW" sz="2800" dirty="0">
                <a:ea typeface="華康儷中黑" panose="020B0509000000000000" pitchFamily="49" charset="-120"/>
              </a:rPr>
              <a:t>;</a:t>
            </a:r>
            <a:r>
              <a:rPr lang="zh-TW" altLang="en-US" sz="3900" dirty="0">
                <a:ea typeface="華康儷中黑" panose="020B0509000000000000" pitchFamily="49" charset="-120"/>
              </a:rPr>
              <a:t>壞人也有可能是受害者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en-US" altLang="zh-TW" sz="3900" dirty="0">
                <a:ea typeface="華康儷中黑" panose="020B0509000000000000" pitchFamily="49" charset="-120"/>
              </a:rPr>
              <a:t>Don’t blame the victim.</a:t>
            </a:r>
          </a:p>
        </p:txBody>
      </p:sp>
    </p:spTree>
    <p:extLst>
      <p:ext uri="{BB962C8B-B14F-4D97-AF65-F5344CB8AC3E}">
        <p14:creationId xmlns:p14="http://schemas.microsoft.com/office/powerpoint/2010/main" val="97792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耶穌對他說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你願意我給你做什麼</a:t>
            </a:r>
            <a:r>
              <a:rPr lang="en-US" altLang="zh-TW" sz="4000" dirty="0">
                <a:ea typeface="華康正顏楷體W7(P)" panose="03000700000000000000" pitchFamily="66" charset="-120"/>
              </a:rPr>
              <a:t>?</a:t>
            </a:r>
            <a:r>
              <a:rPr lang="zh-TW" altLang="en-US" sz="4000" dirty="0">
                <a:ea typeface="華康正顏楷體W7(P)" panose="03000700000000000000" pitchFamily="66" charset="-120"/>
              </a:rPr>
              <a:t>瞎子說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師父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叫我看見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耶穌對他說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去吧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你的信德救了你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6000" dirty="0">
                <a:solidFill>
                  <a:srgbClr val="FF0000"/>
                </a:solidFill>
                <a:ea typeface="華康儷中黑" panose="020B0509000000000000" pitchFamily="49" charset="-120"/>
              </a:rPr>
              <a:t>主</a:t>
            </a:r>
            <a:r>
              <a:rPr lang="en-US" altLang="zh-TW" sz="6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6000" dirty="0">
                <a:solidFill>
                  <a:srgbClr val="FF0000"/>
                </a:solidFill>
                <a:ea typeface="華康儷中黑" panose="020B0509000000000000" pitchFamily="49" charset="-120"/>
              </a:rPr>
              <a:t>叫我看見</a:t>
            </a:r>
            <a:r>
              <a:rPr lang="en-US" altLang="zh-TW" sz="6000" dirty="0">
                <a:solidFill>
                  <a:srgbClr val="FF0000"/>
                </a:solidFill>
                <a:ea typeface="華康儷中黑" panose="020B0509000000000000" pitchFamily="49" charset="-120"/>
              </a:rPr>
              <a:t>! </a:t>
            </a:r>
            <a:r>
              <a:rPr lang="zh-TW" altLang="en-US" sz="6000" dirty="0">
                <a:solidFill>
                  <a:srgbClr val="FF0000"/>
                </a:solidFill>
                <a:ea typeface="華康儷中黑" panose="020B0509000000000000" pitchFamily="49" charset="-120"/>
              </a:rPr>
              <a:t>看到</a:t>
            </a:r>
            <a:r>
              <a:rPr lang="en-US" altLang="zh-TW" sz="60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zh-TW" sz="39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1.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天國與大同是可以實現的</a:t>
            </a:r>
            <a:r>
              <a:rPr lang="en-US" altLang="zh-TW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她並非烏托邦</a:t>
            </a:r>
            <a:r>
              <a:rPr lang="en-US" altLang="zh-TW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;</a:t>
            </a:r>
            <a:r>
              <a:rPr lang="en-US" altLang="zh-TW" sz="3900" dirty="0">
                <a:ea typeface="華康儷中黑" panose="020B0509000000000000" pitchFamily="49" charset="-120"/>
              </a:rPr>
              <a:t> </a:t>
            </a:r>
            <a:r>
              <a:rPr lang="en-US" altLang="zh-TW" sz="39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2.</a:t>
            </a:r>
            <a:r>
              <a:rPr lang="zh-TW" altLang="en-US" sz="3900" dirty="0">
                <a:ea typeface="華康儷中黑" panose="020B0509000000000000" pitchFamily="49" charset="-120"/>
              </a:rPr>
              <a:t>天下一家</a:t>
            </a:r>
            <a:r>
              <a:rPr lang="zh-TW" altLang="en-US" sz="3800" dirty="0">
                <a:ea typeface="華康儷中黑" panose="020B0509000000000000" pitchFamily="49" charset="-120"/>
              </a:rPr>
              <a:t>才是人類的</a:t>
            </a:r>
            <a:r>
              <a:rPr lang="zh-TW" altLang="en-US" sz="3900" dirty="0">
                <a:ea typeface="華康儷中黑" panose="020B0509000000000000" pitchFamily="49" charset="-120"/>
              </a:rPr>
              <a:t>未來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r>
              <a:rPr lang="zh-TW" altLang="en-US" sz="3900" dirty="0">
                <a:ea typeface="華康儷中黑" panose="020B0509000000000000" pitchFamily="49" charset="-120"/>
              </a:rPr>
              <a:t>人人快樂個人才會真正快樂</a:t>
            </a:r>
            <a:r>
              <a:rPr lang="en-US" altLang="zh-TW" sz="3900" dirty="0"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3.</a:t>
            </a:r>
            <a:r>
              <a:rPr lang="zh-TW" altLang="en-US" sz="3900" dirty="0">
                <a:ea typeface="華康儷中黑" panose="020B0509000000000000" pitchFamily="49" charset="-120"/>
              </a:rPr>
              <a:t>地球可以由綠水青山變為金山銀山</a:t>
            </a:r>
            <a:r>
              <a:rPr lang="en-US" altLang="zh-TW" sz="3900" dirty="0"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4.</a:t>
            </a:r>
            <a:r>
              <a:rPr lang="zh-TW" altLang="en-US" sz="3900" dirty="0">
                <a:ea typeface="華康儷中黑" panose="020B0509000000000000" pitchFamily="49" charset="-120"/>
              </a:rPr>
              <a:t>我們所有人都可以參與建設這個新世界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贊天地之化育</a:t>
            </a:r>
            <a:r>
              <a:rPr lang="en-US" altLang="zh-TW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29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773024-8892-447A-A6A6-991EC400E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91BA7F39-6F5B-4665-ADC5-5DC3AA1F3EC0}"/>
              </a:ext>
            </a:extLst>
          </p:cNvPr>
          <p:cNvSpPr/>
          <p:nvPr/>
        </p:nvSpPr>
        <p:spPr>
          <a:xfrm>
            <a:off x="2987675" y="2727325"/>
            <a:ext cx="3168650" cy="1709738"/>
          </a:xfrm>
          <a:prstGeom prst="ellipse">
            <a:avLst/>
          </a:prstGeom>
          <a:noFill/>
          <a:ln w="3810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59D8F6B0-8E1F-482E-AB97-495A15F7F667}"/>
              </a:ext>
            </a:extLst>
          </p:cNvPr>
          <p:cNvSpPr/>
          <p:nvPr/>
        </p:nvSpPr>
        <p:spPr>
          <a:xfrm>
            <a:off x="778966" y="1401056"/>
            <a:ext cx="2928938" cy="2155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B0C5C407-5846-45CD-8B20-9A93063E64FB}"/>
              </a:ext>
            </a:extLst>
          </p:cNvPr>
          <p:cNvSpPr/>
          <p:nvPr/>
        </p:nvSpPr>
        <p:spPr>
          <a:xfrm>
            <a:off x="858391" y="3501008"/>
            <a:ext cx="2633489" cy="18011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AA55F453-4058-4B43-AAD5-DB2AA0C9509B}"/>
              </a:ext>
            </a:extLst>
          </p:cNvPr>
          <p:cNvSpPr/>
          <p:nvPr/>
        </p:nvSpPr>
        <p:spPr>
          <a:xfrm>
            <a:off x="6012160" y="2725535"/>
            <a:ext cx="2714625" cy="19275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華康儷中黑" pitchFamily="49" charset="-120"/>
              <a:cs typeface="+mn-cs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0CED4C72-F2BF-4C10-8AA1-0C631F53181F}"/>
              </a:ext>
            </a:extLst>
          </p:cNvPr>
          <p:cNvSpPr/>
          <p:nvPr/>
        </p:nvSpPr>
        <p:spPr>
          <a:xfrm>
            <a:off x="3248436" y="4334960"/>
            <a:ext cx="2857500" cy="18011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4F88FD8-1384-436F-9263-8C19096A4BD2}"/>
              </a:ext>
            </a:extLst>
          </p:cNvPr>
          <p:cNvSpPr/>
          <p:nvPr/>
        </p:nvSpPr>
        <p:spPr>
          <a:xfrm>
            <a:off x="4732912" y="1395213"/>
            <a:ext cx="2503384" cy="16737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30729" name="文字方塊 9">
            <a:extLst>
              <a:ext uri="{FF2B5EF4-FFF2-40B4-BE49-F238E27FC236}">
                <a16:creationId xmlns:a16="http://schemas.microsoft.com/office/drawing/2014/main" id="{723AC7DB-590E-48CB-9394-CC2ECC4C2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092" y="2976856"/>
            <a:ext cx="23458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華康黑體-GB5" panose="020B0509000000000000" pitchFamily="49" charset="-120"/>
              </a:rPr>
              <a:t>窮人為何沒麵包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華康黑體-GB5" panose="020B0509000000000000" pitchFamily="49" charset="-120"/>
              </a:rPr>
              <a:t>?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華康黑體-GB5" panose="020B0509000000000000" pitchFamily="49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AC7F7A1-89DA-4E60-B5E0-BC9AA9C92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833" y="3583064"/>
            <a:ext cx="24985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2.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大環境</a:t>
            </a:r>
            <a:endParaRPr kumimoji="0" lang="en-US" altLang="zh-TW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天氣惡化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天災人禍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;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戰爭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042E193-BDCD-4E6C-834C-450234CCB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96" y="1308952"/>
            <a:ext cx="27146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1.</a:t>
            </a:r>
            <a:r>
              <a:rPr kumimoji="0" lang="zh-TW" altLang="en-US" sz="2800" dirty="0">
                <a:solidFill>
                  <a:srgbClr val="FF0000"/>
                </a:solidFill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人類</a:t>
            </a:r>
            <a:r>
              <a:rPr kumimoji="0" lang="zh-TW" altLang="en-US" sz="2800" dirty="0">
                <a:solidFill>
                  <a:srgbClr val="9900CC"/>
                </a:solidFill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集體自私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基督徒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無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天國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觀</a:t>
            </a:r>
            <a:r>
              <a:rPr kumimoji="0" lang="zh-TW" altLang="en-US" sz="2800" dirty="0">
                <a:solidFill>
                  <a:srgbClr val="000000"/>
                </a:solidFill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世界貿易不公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AB74E44-5A62-4235-83B9-DEE39D5A8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1483112"/>
            <a:ext cx="172819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6.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個人</a:t>
            </a:r>
            <a:endParaRPr kumimoji="0" lang="en-US" altLang="zh-TW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noProof="0" dirty="0">
                <a:solidFill>
                  <a:srgbClr val="000000"/>
                </a:solidFill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窮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懶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學歷太低  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73C0076-9146-400B-9002-E2E1B711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051" y="2708920"/>
            <a:ext cx="244839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5.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貪污</a:t>
            </a: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官商勾結</a:t>
            </a:r>
            <a:r>
              <a:rPr kumimoji="0" lang="zh-TW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軍工複合體</a:t>
            </a:r>
            <a:r>
              <a:rPr kumimoji="0" lang="zh-TW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必然製造戰爭</a:t>
            </a:r>
            <a:endParaRPr kumimoji="0" lang="zh-TW" altLang="en-US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94C7D5C-8B3B-4BBE-B63C-A36A6929D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4564285"/>
            <a:ext cx="263348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3.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社會</a:t>
            </a:r>
            <a:endParaRPr kumimoji="0" lang="en-US" altLang="zh-TW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食物太貴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通賬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農業失收</a:t>
            </a:r>
          </a:p>
        </p:txBody>
      </p:sp>
      <p:sp>
        <p:nvSpPr>
          <p:cNvPr id="30735" name="文字方塊 15">
            <a:extLst>
              <a:ext uri="{FF2B5EF4-FFF2-40B4-BE49-F238E27FC236}">
                <a16:creationId xmlns:a16="http://schemas.microsoft.com/office/drawing/2014/main" id="{B8373365-26A3-47A8-BC57-284F8D7CB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4" y="404664"/>
            <a:ext cx="8893175" cy="83612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當我把麵包給窮人時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人們說我是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聖人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;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當我教導窮人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問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為什麼沒有麵包時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人們說我是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共產黨</a:t>
            </a:r>
            <a:r>
              <a:rPr kumimoji="1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en-US" altLang="zh-TW" sz="1800" b="0" i="0" u="none" strike="noStrike" kern="1200" cap="none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標楷體" panose="03000509000000000000" pitchFamily="65" charset="-120"/>
                <a:cs typeface="華康黑體-GB5" panose="020B0509000000000000" pitchFamily="49" charset="-120"/>
              </a:rPr>
              <a:t>(</a:t>
            </a:r>
            <a:r>
              <a:rPr lang="zh-TW" altLang="en-US" sz="1800" b="1" i="0" spc="-150" dirty="0">
                <a:effectLst/>
                <a:latin typeface="+mn-lt"/>
                <a:ea typeface="標楷體" panose="03000509000000000000" pitchFamily="65" charset="-120"/>
              </a:rPr>
              <a:t>卡馬拉總主教</a:t>
            </a:r>
            <a:r>
              <a:rPr lang="en-US" altLang="zh-TW" sz="1800" b="0" i="0" dirty="0" err="1">
                <a:effectLst/>
                <a:latin typeface="+mn-lt"/>
                <a:ea typeface="標楷體" panose="03000509000000000000" pitchFamily="65" charset="-120"/>
              </a:rPr>
              <a:t>Hélder</a:t>
            </a:r>
            <a:r>
              <a:rPr lang="en-US" altLang="zh-TW" sz="1800" b="0" i="0" dirty="0">
                <a:effectLst/>
                <a:latin typeface="+mn-lt"/>
                <a:ea typeface="標楷體" panose="03000509000000000000" pitchFamily="65" charset="-120"/>
              </a:rPr>
              <a:t> </a:t>
            </a:r>
            <a:r>
              <a:rPr lang="en-US" altLang="zh-TW" sz="1800" b="0" i="0" dirty="0" err="1">
                <a:effectLst/>
                <a:latin typeface="+mn-lt"/>
                <a:ea typeface="標楷體" panose="03000509000000000000" pitchFamily="65" charset="-120"/>
              </a:rPr>
              <a:t>Câmara</a:t>
            </a:r>
            <a:r>
              <a:rPr lang="en-US" altLang="zh-TW" sz="1800" b="0" i="0" dirty="0">
                <a:effectLst/>
                <a:latin typeface="+mn-lt"/>
                <a:ea typeface="標楷體" panose="03000509000000000000" pitchFamily="65" charset="-120"/>
              </a:rPr>
              <a:t>)</a:t>
            </a:r>
            <a:endParaRPr kumimoji="1" lang="zh-TW" altLang="en-US" sz="1800" b="0" i="0" u="none" strike="noStrike" kern="1200" cap="none" normalizeH="0" baseline="0" noProof="0" dirty="0">
              <a:ln>
                <a:noFill/>
              </a:ln>
              <a:effectLst/>
              <a:uLnTx/>
              <a:uFillTx/>
              <a:latin typeface="+mn-lt"/>
              <a:ea typeface="標楷體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209C7F1F-BE7B-4327-8670-A48E29241279}"/>
              </a:ext>
            </a:extLst>
          </p:cNvPr>
          <p:cNvSpPr/>
          <p:nvPr/>
        </p:nvSpPr>
        <p:spPr>
          <a:xfrm>
            <a:off x="6139507" y="4549312"/>
            <a:ext cx="2320925" cy="13681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60DF436-0E2A-4518-BC29-0E1B5E4DE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705048"/>
            <a:ext cx="214357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4.</a:t>
            </a:r>
            <a:r>
              <a:rPr kumimoji="1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缺道德</a:t>
            </a:r>
            <a:endParaRPr kumimoji="1" lang="en-US" altLang="zh-TW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做生意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賺到盡</a:t>
            </a:r>
          </a:p>
        </p:txBody>
      </p:sp>
      <p:sp>
        <p:nvSpPr>
          <p:cNvPr id="22" name="箭號: 向上 21">
            <a:extLst>
              <a:ext uri="{FF2B5EF4-FFF2-40B4-BE49-F238E27FC236}">
                <a16:creationId xmlns:a16="http://schemas.microsoft.com/office/drawing/2014/main" id="{46E20FBD-57B5-458E-A7DD-423F0621C4AE}"/>
              </a:ext>
            </a:extLst>
          </p:cNvPr>
          <p:cNvSpPr/>
          <p:nvPr/>
        </p:nvSpPr>
        <p:spPr>
          <a:xfrm>
            <a:off x="4193359" y="1277136"/>
            <a:ext cx="217729" cy="1399968"/>
          </a:xfrm>
          <a:prstGeom prst="up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14" grpId="0"/>
      <p:bldP spid="15" grpId="0"/>
      <p:bldP spid="30735" grpId="0" animBg="1"/>
      <p:bldP spid="16" grpId="0" animBg="1"/>
      <p:bldP spid="17" grpId="0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天主從大地的盡頭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召集他們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 有瞎子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有跛子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他們含淚前行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天主卻撫慰引導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領他們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踏上不會跌倒的坦途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.(</a:t>
            </a:r>
            <a:r>
              <a:rPr lang="zh-TW" altLang="en-US" dirty="0">
                <a:solidFill>
                  <a:schemeClr val="tx1"/>
                </a:solidFill>
                <a:ea typeface="華康儷中黑(P)" panose="020B0500000000000000" pitchFamily="34" charset="-120"/>
              </a:rPr>
              <a:t>耶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31:8-9)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God gathers them from the ends of the earth; among them are the blind and the lame. They walk forward in tears, but God comforts and guides them, leading them onto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smooth path where they will not stumble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." 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(Jr 31:8-9)</a:t>
            </a:r>
          </a:p>
        </p:txBody>
      </p:sp>
    </p:spTree>
    <p:extLst>
      <p:ext uri="{BB962C8B-B14F-4D97-AF65-F5344CB8AC3E}">
        <p14:creationId xmlns:p14="http://schemas.microsoft.com/office/powerpoint/2010/main" val="3544053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我們也要主動去找尋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發現人間苦痛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治癒人間疾苦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We should also take the initiative to uncover those suffering in our society, and </a:t>
            </a:r>
            <a:r>
              <a:rPr lang="en-US" altLang="zh-TW" sz="5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heal</a:t>
            </a:r>
            <a:r>
              <a:rPr lang="en-US" altLang="zh-TW" sz="54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 the pains of the world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3011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天主領人們踏上不會跌倒的坦途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我們也進一步要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不治已病治未病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不治已亂治未亂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God leads people onto a smooth path where they will not stumble; we should also proactively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manage our health before illnesses take hold 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and to prevent the chaos before it happens, i.e.,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manage situations before they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become problematic. </a:t>
            </a:r>
          </a:p>
        </p:txBody>
      </p:sp>
    </p:spTree>
    <p:extLst>
      <p:ext uri="{BB962C8B-B14F-4D97-AF65-F5344CB8AC3E}">
        <p14:creationId xmlns:p14="http://schemas.microsoft.com/office/powerpoint/2010/main" val="3657580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每位大司祭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都是由人間所選拔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他同情無知和迷途的人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因為</a:t>
            </a:r>
            <a:r>
              <a:rPr lang="zh-TW" altLang="en-US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他自己也為弱點所糾纏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因此他怎樣為人民奉獻贖罪祭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也當怎樣為自己奉獻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ea typeface="華康儷中黑(P)" panose="020B0500000000000000" pitchFamily="34" charset="-120"/>
              </a:rPr>
              <a:t>希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5:1-3)</a:t>
            </a:r>
          </a:p>
          <a:p>
            <a:pPr>
              <a:spcBef>
                <a:spcPts val="0"/>
              </a:spcBef>
            </a:pP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Every high priest is chosen from among men. </a:t>
            </a:r>
            <a:r>
              <a:rPr lang="en-US" altLang="zh-TW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 is sympathetic to those who are ignorant and misguided</a:t>
            </a: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, since he himself is also beset by weakness. Therefore, just as he offers sacrifices for the people, </a:t>
            </a:r>
          </a:p>
          <a:p>
            <a:pPr>
              <a:spcBef>
                <a:spcPts val="0"/>
              </a:spcBef>
            </a:pPr>
            <a:r>
              <a:rPr lang="en-US" altLang="zh-TW" sz="3800" dirty="0">
                <a:solidFill>
                  <a:schemeClr val="tx1"/>
                </a:solidFill>
                <a:ea typeface="華康儷中黑(P)" panose="020B0500000000000000" pitchFamily="34" charset="-120"/>
              </a:rPr>
              <a:t>he must also offer for himself. 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(Heb 5:1-3)</a:t>
            </a:r>
          </a:p>
        </p:txBody>
      </p:sp>
    </p:spTree>
    <p:extLst>
      <p:ext uri="{BB962C8B-B14F-4D97-AF65-F5344CB8AC3E}">
        <p14:creationId xmlns:p14="http://schemas.microsoft.com/office/powerpoint/2010/main" val="3209738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沒有人可把自己視為</a:t>
            </a:r>
            <a:endParaRPr lang="en-US" altLang="zh-TW" sz="54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高人一等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因為</a:t>
            </a:r>
            <a:endParaRPr lang="en-US" altLang="zh-TW" sz="54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耶穌也與人平等相處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No one should consider themselves superior to others, for Jesus also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respected others </a:t>
            </a:r>
            <a:r>
              <a:rPr lang="en-US" altLang="zh-TW" sz="5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as equals</a:t>
            </a:r>
            <a:r>
              <a:rPr lang="en-US" altLang="zh-TW" sz="5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9197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這就是</a:t>
            </a:r>
            <a:r>
              <a:rPr lang="zh-TW" altLang="en-US" sz="40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己所不欲</a:t>
            </a:r>
            <a:r>
              <a:rPr lang="en-US" altLang="zh-TW" sz="40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勿施於人</a:t>
            </a:r>
            <a:r>
              <a:rPr lang="en-US" altLang="zh-TW" sz="4000" spc="3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spc="3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己卻立而立人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對不幸者的遭遇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感同身受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甚至相信壞人也有可能是受害者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This is the ethics of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reciprocity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 Do not do unto others what you would not want done unto you; and  if you wish to establish yourself, help others establish themselves.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Show empathy to those who suffer misfortunes 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,and accept that even wrongdoers could be victims.</a:t>
            </a:r>
          </a:p>
        </p:txBody>
      </p:sp>
    </p:spTree>
    <p:extLst>
      <p:ext uri="{BB962C8B-B14F-4D97-AF65-F5344CB8AC3E}">
        <p14:creationId xmlns:p14="http://schemas.microsoft.com/office/powerpoint/2010/main" val="288426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55907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恭讀耶肋米亞先知書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31:7-9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上主這樣說：你們應為雅各伯歡呼，向為首的民族喝采，宣揚及讚頌說：上主救了自己的百姓、以色列的遺民。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我由北方引他們歸來；從大地的盡頭，召集他們，其中有瞎子，有跛子，有懷孕的，和正在生產的，形成一大隊，回到這裡來。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6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耶穌對他說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你願意我給你做什麼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</a:p>
          <a:p>
            <a:pPr>
              <a:lnSpc>
                <a:spcPts val="5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瞎子說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師父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叫我看見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!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耶穌對他說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去吧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!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你的信德救了你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ea typeface="華康儷中黑(P)" panose="020B0500000000000000" pitchFamily="34" charset="-120"/>
              </a:rPr>
              <a:t>谷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10:51)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Jesus said to him, “What do you want me to do for you?” The blind man said, “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Rabbi, let me see!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” Jesus said to him, “Go, your faith has saved you.” 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(Mk 10:51)</a:t>
            </a:r>
          </a:p>
        </p:txBody>
      </p:sp>
    </p:spTree>
    <p:extLst>
      <p:ext uri="{BB962C8B-B14F-4D97-AF65-F5344CB8AC3E}">
        <p14:creationId xmlns:p14="http://schemas.microsoft.com/office/powerpoint/2010/main" val="1275795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我們要求主讓我們看到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天國與大同並非烏托邦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而是可以實現的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天下一家是人類的未來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人人快樂個人才會快樂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We ask the Lord to help us see that the Kingdom of Heaven and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harmonious society are not utopias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 but can be realized; a united world is the future of humanity;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only when everyone is happy can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individuals truly be happy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7745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62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我們有能力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把綠水青山變為</a:t>
            </a:r>
            <a:endParaRPr lang="en-US" altLang="zh-TW" sz="48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金山銀山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我們都可以參與</a:t>
            </a:r>
            <a:endParaRPr lang="en-US" altLang="zh-TW" sz="48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建設一個新天新地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We have the ability to turn crystal clear waters and lush mountains into mountains of gold and silver;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we can all participate 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in building a New Heaven and a New Earth.</a:t>
            </a:r>
          </a:p>
        </p:txBody>
      </p:sp>
    </p:spTree>
    <p:extLst>
      <p:ext uri="{BB962C8B-B14F-4D97-AF65-F5344CB8AC3E}">
        <p14:creationId xmlns:p14="http://schemas.microsoft.com/office/powerpoint/2010/main" val="1653839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窮人為何沒麵包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卡馬拉總主教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en-US" altLang="zh-TW" sz="4000" dirty="0" err="1">
                <a:solidFill>
                  <a:schemeClr val="tx1"/>
                </a:solidFill>
                <a:ea typeface="華康儷中黑(P)" panose="020B0500000000000000" pitchFamily="34" charset="-120"/>
              </a:rPr>
              <a:t>Hélder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sz="4000" dirty="0" err="1">
                <a:solidFill>
                  <a:schemeClr val="tx1"/>
                </a:solidFill>
                <a:ea typeface="華康儷中黑(P)" panose="020B0500000000000000" pitchFamily="34" charset="-120"/>
              </a:rPr>
              <a:t>Câmara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)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感嘆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當我把麵包給窮人時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人們說我是聖人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當我教導窮人問為什麼沒有麵包時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人們說我是共產黨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Why do the poor not have bread?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Archbishop </a:t>
            </a:r>
            <a:r>
              <a:rPr lang="en-US" altLang="zh-TW" sz="4000" dirty="0" err="1">
                <a:solidFill>
                  <a:srgbClr val="FF0000"/>
                </a:solidFill>
                <a:ea typeface="華康儷中黑(P)" panose="020B0500000000000000" pitchFamily="34" charset="-120"/>
              </a:rPr>
              <a:t>Hélder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sz="4000" dirty="0" err="1">
                <a:solidFill>
                  <a:srgbClr val="FF0000"/>
                </a:solidFill>
                <a:ea typeface="華康儷中黑(P)" panose="020B0500000000000000" pitchFamily="34" charset="-120"/>
              </a:rPr>
              <a:t>Câmara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lamented: When I give bread to the poor, people say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I am a saint; </a:t>
            </a:r>
            <a:r>
              <a:rPr lang="en-US" altLang="zh-TW" sz="4000" b="1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when I show why the poor have no bread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 people say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I am a communist, or a subversive.</a:t>
            </a:r>
          </a:p>
        </p:txBody>
      </p:sp>
    </p:spTree>
    <p:extLst>
      <p:ext uri="{BB962C8B-B14F-4D97-AF65-F5344CB8AC3E}">
        <p14:creationId xmlns:p14="http://schemas.microsoft.com/office/powerpoint/2010/main" val="3389890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同情窮人的最好方法是消滅貧窮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要注意下面六個因素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:1.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人類太過集體自私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基督徒天國觀薄弱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貿易不公平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The best way to show sympathy for the poor is to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eradicate poverty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 Attention should be paid to the following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six factors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 1. Humanity is excessively and collectively selfish.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Christians have a weak view of the Kingdom of Heaven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 Trade is unfair.</a:t>
            </a:r>
          </a:p>
        </p:txBody>
      </p:sp>
    </p:spTree>
    <p:extLst>
      <p:ext uri="{BB962C8B-B14F-4D97-AF65-F5344CB8AC3E}">
        <p14:creationId xmlns:p14="http://schemas.microsoft.com/office/powerpoint/2010/main" val="2783958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2.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大環境惡劣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氣候惡化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天災人禍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戰爭不斷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; The overall environment is harsh, with worsening climate conditions and continuous natural disasters and wars.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3.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社會因素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食物越來越貴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通賬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農業失收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Social factors: Food is becoming exorbitant, inflation, and poor yields from a bad harvest.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4.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缺乏道德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做生意講求賺到盡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Lack of morality; with business focusing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solely on maximizing profits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0503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69E319-F7A3-43F5-8B52-24BECCB1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5.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貪污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官商勾結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尤其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軍工複合體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必會</a:t>
            </a:r>
            <a:endParaRPr lang="en-US" altLang="zh-TW" sz="40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製造戰爭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產生貧窮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 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Corruption and collusion between officials and businesses; especially the </a:t>
            </a:r>
            <a:b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military-industrial complex</a:t>
            </a:r>
            <a:b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(P)" panose="020B0500000000000000" pitchFamily="34" charset="-120"/>
              </a:rPr>
              <a:t>which inevitably creates wars</a:t>
            </a:r>
            <a:r>
              <a:rPr lang="en-US" altLang="zh-TW" sz="4000" dirty="0">
                <a:solidFill>
                  <a:schemeClr val="bg1"/>
                </a:solidFill>
                <a:ea typeface="華康儷中黑(P)" panose="020B0500000000000000" pitchFamily="34" charset="-120"/>
              </a:rPr>
              <a:t> </a:t>
            </a:r>
            <a:br>
              <a:rPr lang="en-US" altLang="zh-TW" sz="4000" dirty="0">
                <a:solidFill>
                  <a:schemeClr val="bg1"/>
                </a:solidFill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and generates poverty.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6.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個人因素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窮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懶惰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學歷低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 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Individual factors: poverty, laziness, and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low educational attainment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5452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773024-8892-447A-A6A6-991EC400E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91BA7F39-6F5B-4665-ADC5-5DC3AA1F3EC0}"/>
              </a:ext>
            </a:extLst>
          </p:cNvPr>
          <p:cNvSpPr/>
          <p:nvPr/>
        </p:nvSpPr>
        <p:spPr>
          <a:xfrm>
            <a:off x="2987675" y="2727325"/>
            <a:ext cx="3168650" cy="1709738"/>
          </a:xfrm>
          <a:prstGeom prst="ellipse">
            <a:avLst/>
          </a:prstGeom>
          <a:noFill/>
          <a:ln w="3810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59D8F6B0-8E1F-482E-AB97-495A15F7F667}"/>
              </a:ext>
            </a:extLst>
          </p:cNvPr>
          <p:cNvSpPr/>
          <p:nvPr/>
        </p:nvSpPr>
        <p:spPr>
          <a:xfrm>
            <a:off x="457142" y="1537565"/>
            <a:ext cx="3250762" cy="20193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B0C5C407-5846-45CD-8B20-9A93063E64FB}"/>
              </a:ext>
            </a:extLst>
          </p:cNvPr>
          <p:cNvSpPr/>
          <p:nvPr/>
        </p:nvSpPr>
        <p:spPr>
          <a:xfrm>
            <a:off x="749895" y="3501008"/>
            <a:ext cx="2741985" cy="19559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AA55F453-4058-4B43-AAD5-DB2AA0C9509B}"/>
              </a:ext>
            </a:extLst>
          </p:cNvPr>
          <p:cNvSpPr/>
          <p:nvPr/>
        </p:nvSpPr>
        <p:spPr>
          <a:xfrm>
            <a:off x="6012159" y="2725536"/>
            <a:ext cx="3023890" cy="16723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華康儷中黑" pitchFamily="49" charset="-120"/>
              <a:cs typeface="+mn-cs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0CED4C72-F2BF-4C10-8AA1-0C631F53181F}"/>
              </a:ext>
            </a:extLst>
          </p:cNvPr>
          <p:cNvSpPr/>
          <p:nvPr/>
        </p:nvSpPr>
        <p:spPr>
          <a:xfrm>
            <a:off x="3248436" y="4334960"/>
            <a:ext cx="2857500" cy="18011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4F88FD8-1384-436F-9263-8C19096A4BD2}"/>
              </a:ext>
            </a:extLst>
          </p:cNvPr>
          <p:cNvSpPr/>
          <p:nvPr/>
        </p:nvSpPr>
        <p:spPr>
          <a:xfrm>
            <a:off x="4732911" y="1395213"/>
            <a:ext cx="2857499" cy="16737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粗黑體(P)" pitchFamily="34" charset="-120"/>
              <a:ea typeface="華康粗黑體(P)" pitchFamily="34" charset="-120"/>
              <a:cs typeface="+mn-cs"/>
            </a:endParaRPr>
          </a:p>
        </p:txBody>
      </p:sp>
      <p:sp>
        <p:nvSpPr>
          <p:cNvPr id="30729" name="文字方塊 9">
            <a:extLst>
              <a:ext uri="{FF2B5EF4-FFF2-40B4-BE49-F238E27FC236}">
                <a16:creationId xmlns:a16="http://schemas.microsoft.com/office/drawing/2014/main" id="{723AC7DB-590E-48CB-9394-CC2ECC4C2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355" y="2984404"/>
            <a:ext cx="2619797" cy="130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1" spc="-100" dirty="0">
                <a:solidFill>
                  <a:srgbClr val="0000FF"/>
                </a:solidFill>
                <a:ea typeface="華康儷中黑(P)" panose="020B0500000000000000" pitchFamily="34" charset="-120"/>
              </a:rPr>
              <a:t>Why do the poor not have bread?</a:t>
            </a:r>
            <a:endParaRPr kumimoji="0" lang="zh-TW" altLang="en-US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華康黑體-GB5" panose="020B0509000000000000" pitchFamily="49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AC7F7A1-89DA-4E60-B5E0-BC9AA9C92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654602"/>
            <a:ext cx="2498512" cy="15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2.</a:t>
            </a: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Harsh environment</a:t>
            </a: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;</a:t>
            </a:r>
            <a:r>
              <a:rPr kumimoji="0" lang="en-US" altLang="zh-TW" sz="2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 worsening climate; natural disasters; wars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042E193-BDCD-4E6C-834C-450234CCB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842" y="1565943"/>
            <a:ext cx="3136979" cy="171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lvl="0" algn="ctr" eaLnBrk="1" hangingPunct="1">
              <a:lnSpc>
                <a:spcPts val="2300"/>
              </a:lnSpc>
              <a:spcBef>
                <a:spcPct val="0"/>
              </a:spcBef>
              <a:buNone/>
            </a:pP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1.</a:t>
            </a:r>
            <a:r>
              <a:rPr kumimoji="0" lang="en-US" altLang="zh-TW" sz="2400" dirty="0"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 collectively selfish; </a:t>
            </a:r>
            <a:r>
              <a:rPr kumimoji="0" lang="en-US" altLang="zh-TW" sz="2400" dirty="0">
                <a:solidFill>
                  <a:srgbClr val="FF0000"/>
                </a:solidFill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Christian with weak sense of  Kingdom of </a:t>
            </a:r>
            <a:br>
              <a:rPr kumimoji="0" lang="en-US" altLang="zh-TW" sz="2400" dirty="0">
                <a:solidFill>
                  <a:srgbClr val="FF0000"/>
                </a:solidFill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</a:br>
            <a:r>
              <a:rPr kumimoji="0" lang="en-US" altLang="zh-TW" sz="2400" dirty="0">
                <a:solidFill>
                  <a:srgbClr val="FF0000"/>
                </a:solidFill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God;</a:t>
            </a:r>
            <a:r>
              <a:rPr kumimoji="0" lang="en-US" altLang="zh-TW" sz="2400" dirty="0">
                <a:latin typeface="+mn-lt"/>
                <a:ea typeface="華康儷中黑" panose="020B0509000000000000" pitchFamily="49" charset="-120"/>
                <a:cs typeface="華康黑體-GB5" panose="020B0509000000000000" pitchFamily="49" charset="-120"/>
              </a:rPr>
              <a:t> unfair trade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AB74E44-5A62-4235-83B9-DEE39D5A8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040" y="1537565"/>
            <a:ext cx="2376264" cy="1231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6.Individual</a:t>
            </a:r>
            <a:r>
              <a:rPr kumimoji="0" lang="en-US" altLang="zh-TW" sz="2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 factors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: poverty,</a:t>
            </a:r>
          </a:p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dirty="0"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Laziness, </a:t>
            </a:r>
          </a:p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dirty="0">
                <a:solidFill>
                  <a:srgbClr val="FF0000"/>
                </a:solidFill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low education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 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73C0076-9146-400B-9002-E2E1B711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051" y="2845516"/>
            <a:ext cx="2664421" cy="1231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5.</a:t>
            </a:r>
          </a:p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Corruption;</a:t>
            </a:r>
            <a:r>
              <a:rPr kumimoji="0" lang="en-US" altLang="zh-TW" sz="2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 </a:t>
            </a:r>
            <a:r>
              <a:rPr kumimoji="0" lang="en-US" altLang="zh-TW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military industrial complex</a:t>
            </a:r>
            <a:r>
              <a:rPr kumimoji="0" lang="en-US" altLang="zh-TW" sz="2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; wars and poverty</a:t>
            </a:r>
            <a:endParaRPr kumimoji="0" lang="zh-TW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94C7D5C-8B3B-4BBE-B63C-A36A6929D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4669634"/>
            <a:ext cx="2633489" cy="127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3.Social factors</a:t>
            </a:r>
          </a:p>
          <a:p>
            <a:pPr marL="0" marR="0" lvl="0" indent="0" algn="ctr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dirty="0"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Food exorbitant, </a:t>
            </a:r>
            <a:r>
              <a:rPr kumimoji="0" lang="en-US" altLang="zh-TW" sz="2400" b="0" dirty="0">
                <a:solidFill>
                  <a:srgbClr val="FF0000"/>
                </a:solidFill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inflation</a:t>
            </a:r>
            <a:r>
              <a:rPr kumimoji="0" lang="en-US" altLang="zh-TW" sz="2400" b="0" dirty="0"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; bad harvest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30735" name="文字方塊 15">
            <a:extLst>
              <a:ext uri="{FF2B5EF4-FFF2-40B4-BE49-F238E27FC236}">
                <a16:creationId xmlns:a16="http://schemas.microsoft.com/office/drawing/2014/main" id="{B8373365-26A3-47A8-BC57-284F8D7CB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4" y="188640"/>
            <a:ext cx="8893175" cy="106875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TW" sz="2800" spc="-100" dirty="0">
                <a:ea typeface="華康儷中黑(P)" panose="020B0500000000000000" pitchFamily="34" charset="-120"/>
              </a:rPr>
              <a:t>When I give bread to the poor, people say I am a saint; when I show why the poor have no bread, people say I am a communist, or a subversive. </a:t>
            </a:r>
            <a:r>
              <a:rPr lang="en-US" altLang="zh-TW" sz="2400" spc="-100" dirty="0">
                <a:ea typeface="華康儷中黑(P)" panose="020B0500000000000000" pitchFamily="34" charset="-120"/>
              </a:rPr>
              <a:t>(Archbishop </a:t>
            </a:r>
            <a:r>
              <a:rPr lang="en-US" altLang="zh-TW" sz="2400" spc="-100" dirty="0" err="1">
                <a:ea typeface="華康儷中黑(P)" panose="020B0500000000000000" pitchFamily="34" charset="-120"/>
              </a:rPr>
              <a:t>Hélder</a:t>
            </a:r>
            <a:r>
              <a:rPr lang="en-US" altLang="zh-TW" sz="2400" spc="-100" dirty="0">
                <a:ea typeface="華康儷中黑(P)" panose="020B0500000000000000" pitchFamily="34" charset="-120"/>
              </a:rPr>
              <a:t> </a:t>
            </a:r>
            <a:r>
              <a:rPr lang="en-US" altLang="zh-TW" sz="2400" spc="-100" dirty="0" err="1">
                <a:ea typeface="華康儷中黑(P)" panose="020B0500000000000000" pitchFamily="34" charset="-120"/>
              </a:rPr>
              <a:t>Câmara</a:t>
            </a:r>
            <a:r>
              <a:rPr lang="en-US" altLang="zh-TW" sz="2400" spc="-100" dirty="0">
                <a:ea typeface="華康儷中黑(P)" panose="020B0500000000000000" pitchFamily="34" charset="-120"/>
              </a:rPr>
              <a:t>) </a:t>
            </a: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209C7F1F-BE7B-4327-8670-A48E29241279}"/>
              </a:ext>
            </a:extLst>
          </p:cNvPr>
          <p:cNvSpPr/>
          <p:nvPr/>
        </p:nvSpPr>
        <p:spPr>
          <a:xfrm>
            <a:off x="6139507" y="4293096"/>
            <a:ext cx="2515359" cy="1656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60DF436-0E2A-4518-BC29-0E1B5E4DE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515" y="4509120"/>
            <a:ext cx="2320925" cy="1231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4.Lack of </a:t>
            </a:r>
            <a:r>
              <a:rPr kumimoji="1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morality</a:t>
            </a:r>
            <a:r>
              <a:rPr kumimoji="1" lang="en-US" altLang="zh-TW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; maximum profit</a:t>
            </a:r>
          </a:p>
          <a:p>
            <a:pPr marL="0" marR="0" lvl="0" indent="0" algn="ctr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400" b="0" dirty="0">
                <a:latin typeface="+mn-lt"/>
                <a:ea typeface="華康儷中黑(P)" panose="020B0500000000000000" pitchFamily="34" charset="-120"/>
                <a:cs typeface="華康黑體-GB5" panose="020B0509000000000000" pitchFamily="49" charset="-120"/>
              </a:rPr>
              <a:t>on business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2" name="箭號: 向上 21">
            <a:extLst>
              <a:ext uri="{FF2B5EF4-FFF2-40B4-BE49-F238E27FC236}">
                <a16:creationId xmlns:a16="http://schemas.microsoft.com/office/drawing/2014/main" id="{46E20FBD-57B5-458E-A7DD-423F0621C4AE}"/>
              </a:ext>
            </a:extLst>
          </p:cNvPr>
          <p:cNvSpPr/>
          <p:nvPr/>
        </p:nvSpPr>
        <p:spPr>
          <a:xfrm>
            <a:off x="4193359" y="1277136"/>
            <a:ext cx="217729" cy="1399968"/>
          </a:xfrm>
          <a:prstGeom prst="up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BE928E1-1DE7-4443-B59A-C9A92819B242}"/>
              </a:ext>
            </a:extLst>
          </p:cNvPr>
          <p:cNvSpPr txBox="1"/>
          <p:nvPr/>
        </p:nvSpPr>
        <p:spPr>
          <a:xfrm>
            <a:off x="5148064" y="6291203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1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14" grpId="0"/>
      <p:bldP spid="15" grpId="0"/>
      <p:bldP spid="30735" grpId="0" animBg="1"/>
      <p:bldP spid="16" grpId="0" animBg="1"/>
      <p:bldP spid="17" grpId="0"/>
      <p:bldP spid="22" grpId="0" animBg="1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08504" cy="625864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他們含淚前行，我卻撫慰引導，領他們踏上不會跌倒的坦途，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來到溪水旁，因為我是以色列的慈父，厄弗辣因是我的長子。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927865D-FB86-4FD5-A3BF-D56EE29E0720}"/>
              </a:ext>
            </a:extLst>
          </p:cNvPr>
          <p:cNvSpPr txBox="1"/>
          <p:nvPr/>
        </p:nvSpPr>
        <p:spPr>
          <a:xfrm>
            <a:off x="1403648" y="4149080"/>
            <a:ext cx="6264696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b="1" dirty="0">
                <a:solidFill>
                  <a:srgbClr val="FFFF00"/>
                </a:solidFill>
                <a:latin typeface="華康童童體(P)" panose="040B0300000000000000" pitchFamily="82" charset="-120"/>
                <a:ea typeface="華康童童體(P)" panose="040B0300000000000000" pitchFamily="82" charset="-120"/>
              </a:rPr>
              <a:t> 請靜默片刻 默想上主的話 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5:1-6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每位大司祭，都是由人間所選拔，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奉派為人，執行關於天主的事，為奉獻供品和犧牲，以贖罪過。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他同情無知和迷途的人，因為他自己也為弱點所糾纏。因此他怎樣為人民奉獻贖罪祭，也當怎樣為自己奉獻。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誰也不得自己擅取這尊位，而應蒙天主召選，有如亞郎一樣。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照樣，基督也沒有自取做大司祭的光榮，而是向他說過：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「你是我的兒子，我今日生了你」的那位，光榮了他；在另一處又說：「你照默基瑟德的品位，永做司祭。」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F2F1F07-D924-4868-801C-0AAF0901D07D}"/>
              </a:ext>
            </a:extLst>
          </p:cNvPr>
          <p:cNvSpPr txBox="1"/>
          <p:nvPr/>
        </p:nvSpPr>
        <p:spPr>
          <a:xfrm>
            <a:off x="2339752" y="4119463"/>
            <a:ext cx="489654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spc="600" dirty="0">
                <a:solidFill>
                  <a:srgbClr val="FFFF00"/>
                </a:solidFill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10:46-52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和他的門徒，及一大群人，從耶里哥出來的時候，有一個瞎眼的乞丐，即提買的兒子，巴爾提買，坐在路旁。他一聽說是納匝肋人耶穌，就喊叫說：「耶穌，達味之子，可憐我吧！」有許多人就斥責他，叫他不要呼叫；但他越發喊叫說：「達味之子，可憐我吧！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耶穌就站住，說：「叫他過來！」人就叫那瞎子，對他說：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34125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16632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「放心！起來！他叫你呢！」瞎子就扔下自己的外衣，跳起來，走到耶穌面前。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耶穌對他說：「你願意我給你做什麼？」瞎子說：「師父！叫我看見！」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耶穌對他說：「去吧！你的信德救了你。」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瞎子立刻看見了，就在路上，跟隨耶穌去了。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AF2A26-3924-44B3-8452-E491389596EF}"/>
              </a:ext>
            </a:extLst>
          </p:cNvPr>
          <p:cNvSpPr txBox="1"/>
          <p:nvPr/>
        </p:nvSpPr>
        <p:spPr>
          <a:xfrm>
            <a:off x="2195736" y="5517232"/>
            <a:ext cx="5102487" cy="553998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b="1" dirty="0">
                <a:solidFill>
                  <a:schemeClr val="bg1"/>
                </a:solidFill>
                <a:latin typeface="華康童童體(P)" panose="040B0300000000000000" pitchFamily="82" charset="-120"/>
                <a:ea typeface="華康童童體(P)" panose="040B0300000000000000" pitchFamily="82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 err="1">
                <a:solidFill>
                  <a:srgbClr val="FFFF00"/>
                </a:solidFill>
                <a:ea typeface="華康儷中黑" panose="020B0509000000000000" pitchFamily="49" charset="-120"/>
              </a:rPr>
              <a:t>三十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粗黑體" panose="020B0709000000000000" pitchFamily="49" charset="-120"/>
              </a:rPr>
              <a:t>天主眼中的弱勢社群</a:t>
            </a:r>
            <a:endParaRPr lang="en-US" altLang="zh-TW" sz="72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天主對弱者的遭遇感同身受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243633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algn="just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900" dirty="0">
                <a:solidFill>
                  <a:srgbClr val="FF0000"/>
                </a:solidFill>
                <a:ea typeface="華康儷粗宋(P)" panose="02020700000000000000" pitchFamily="18" charset="-120"/>
              </a:rPr>
              <a:t>我從大地的盡頭</a:t>
            </a:r>
            <a:r>
              <a:rPr lang="en-US" altLang="zh-TW" sz="39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粗宋(P)" panose="02020700000000000000" pitchFamily="18" charset="-120"/>
              </a:rPr>
              <a:t>召集他們</a:t>
            </a:r>
            <a:r>
              <a:rPr lang="en-US" altLang="zh-TW" sz="3900" dirty="0">
                <a:ea typeface="華康儷粗宋(P)" panose="02020700000000000000" pitchFamily="18" charset="-120"/>
              </a:rPr>
              <a:t>,</a:t>
            </a:r>
            <a:r>
              <a:rPr lang="zh-TW" altLang="en-US" sz="3900" dirty="0">
                <a:ea typeface="華康儷粗宋(P)" panose="02020700000000000000" pitchFamily="18" charset="-120"/>
              </a:rPr>
              <a:t>其中有瞎子</a:t>
            </a:r>
            <a:r>
              <a:rPr lang="en-US" altLang="zh-TW" sz="3900" dirty="0">
                <a:ea typeface="華康儷粗宋(P)" panose="02020700000000000000" pitchFamily="18" charset="-120"/>
              </a:rPr>
              <a:t>,</a:t>
            </a:r>
            <a:r>
              <a:rPr lang="zh-TW" altLang="en-US" sz="3900" dirty="0">
                <a:ea typeface="華康儷粗宋(P)" panose="02020700000000000000" pitchFamily="18" charset="-120"/>
              </a:rPr>
              <a:t>有跛子</a:t>
            </a:r>
            <a:r>
              <a:rPr lang="en-US" altLang="zh-TW" sz="3900" dirty="0">
                <a:ea typeface="華康儷粗宋(P)" panose="02020700000000000000" pitchFamily="18" charset="-120"/>
              </a:rPr>
              <a:t>.</a:t>
            </a:r>
            <a:r>
              <a:rPr lang="zh-TW" altLang="en-US" sz="3900" dirty="0">
                <a:ea typeface="華康儷粗宋(P)" panose="02020700000000000000" pitchFamily="18" charset="-120"/>
              </a:rPr>
              <a:t>他們含淚前行</a:t>
            </a:r>
            <a:r>
              <a:rPr lang="en-US" altLang="zh-TW" sz="3900" dirty="0">
                <a:ea typeface="華康儷粗宋(P)" panose="02020700000000000000" pitchFamily="18" charset="-120"/>
              </a:rPr>
              <a:t>,</a:t>
            </a:r>
            <a:r>
              <a:rPr lang="zh-TW" altLang="en-US" sz="3900" dirty="0">
                <a:ea typeface="華康儷粗宋(P)" panose="02020700000000000000" pitchFamily="18" charset="-120"/>
              </a:rPr>
              <a:t>我卻</a:t>
            </a:r>
            <a:r>
              <a:rPr lang="zh-TW" altLang="en-US" sz="3900" dirty="0">
                <a:solidFill>
                  <a:srgbClr val="FF0000"/>
                </a:solidFill>
                <a:ea typeface="華康儷粗宋(P)" panose="02020700000000000000" pitchFamily="18" charset="-120"/>
              </a:rPr>
              <a:t>撫慰引導</a:t>
            </a:r>
            <a:r>
              <a:rPr lang="en-US" altLang="zh-TW" sz="3900" dirty="0">
                <a:ea typeface="華康儷粗宋(P)" panose="02020700000000000000" pitchFamily="18" charset="-120"/>
              </a:rPr>
              <a:t>,</a:t>
            </a:r>
            <a:r>
              <a:rPr lang="zh-TW" altLang="en-US" sz="3900" dirty="0">
                <a:ea typeface="華康儷粗宋(P)" panose="02020700000000000000" pitchFamily="18" charset="-120"/>
              </a:rPr>
              <a:t>領他們踏上不會跌倒的坦途</a:t>
            </a:r>
            <a:r>
              <a:rPr lang="en-US" altLang="zh-TW" sz="3900" dirty="0">
                <a:ea typeface="華康儷粗宋(P)" panose="02020700000000000000" pitchFamily="18" charset="-120"/>
              </a:rPr>
              <a:t>.</a:t>
            </a:r>
          </a:p>
          <a:p>
            <a:pPr lvl="0" algn="just" eaLnBrk="1" hangingPunct="1">
              <a:lnSpc>
                <a:spcPts val="46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每位大司祭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都是由人間所選拔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他同情無知和迷途的人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因為他自己也為弱點所糾纏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因此他怎樣為人民奉獻贖罪祭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也當怎樣為自己奉獻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endParaRPr lang="en-US" altLang="zh-TW" sz="4000" dirty="0">
              <a:solidFill>
                <a:srgbClr val="FFFF00"/>
              </a:solidFill>
              <a:ea typeface="華康正顏楷體W7(P)" panose="03000700000000000000" pitchFamily="66" charset="-120"/>
            </a:endParaRPr>
          </a:p>
          <a:p>
            <a:pPr lvl="0" algn="just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900" dirty="0">
                <a:ea typeface="華康儷中黑" panose="020B0509000000000000" pitchFamily="49" charset="-120"/>
              </a:rPr>
              <a:t>耶穌對他說</a:t>
            </a:r>
            <a:r>
              <a:rPr lang="en-US" altLang="zh-TW" sz="3900" dirty="0">
                <a:ea typeface="華康儷中黑" panose="020B0509000000000000" pitchFamily="49" charset="-120"/>
              </a:rPr>
              <a:t>:</a:t>
            </a:r>
            <a:r>
              <a:rPr lang="zh-TW" altLang="en-US" sz="3900" dirty="0">
                <a:ea typeface="華康儷中黑" panose="020B0509000000000000" pitchFamily="49" charset="-120"/>
              </a:rPr>
              <a:t>你願意我給你做什麼</a:t>
            </a:r>
            <a:r>
              <a:rPr lang="en-US" altLang="zh-TW" sz="3900" dirty="0">
                <a:ea typeface="華康儷中黑" panose="020B0509000000000000" pitchFamily="49" charset="-120"/>
              </a:rPr>
              <a:t>?</a:t>
            </a:r>
            <a:r>
              <a:rPr lang="zh-TW" altLang="en-US" sz="3700" dirty="0">
                <a:ea typeface="華康儷中黑" panose="020B0509000000000000" pitchFamily="49" charset="-120"/>
              </a:rPr>
              <a:t>瞎子說</a:t>
            </a:r>
            <a:r>
              <a:rPr lang="en-US" altLang="zh-TW" sz="3700" dirty="0">
                <a:ea typeface="華康儷中黑" panose="020B0509000000000000" pitchFamily="49" charset="-120"/>
              </a:rPr>
              <a:t>:</a:t>
            </a:r>
            <a:r>
              <a:rPr lang="zh-TW" altLang="en-US" sz="3900" dirty="0">
                <a:ea typeface="華康儷中黑" panose="020B0509000000000000" pitchFamily="49" charset="-120"/>
              </a:rPr>
              <a:t>師父</a:t>
            </a:r>
            <a:r>
              <a:rPr lang="en-US" altLang="zh-TW" sz="3900" dirty="0">
                <a:ea typeface="華康儷中黑" panose="020B0509000000000000" pitchFamily="49" charset="-120"/>
              </a:rPr>
              <a:t>!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叫我看見</a:t>
            </a:r>
            <a:r>
              <a:rPr lang="en-US" altLang="zh-TW" sz="3900" dirty="0">
                <a:ea typeface="華康儷中黑" panose="020B0509000000000000" pitchFamily="49" charset="-120"/>
              </a:rPr>
              <a:t>!</a:t>
            </a:r>
            <a:r>
              <a:rPr lang="zh-TW" altLang="en-US" sz="3900" dirty="0">
                <a:ea typeface="華康儷中黑" panose="020B0509000000000000" pitchFamily="49" charset="-120"/>
              </a:rPr>
              <a:t>耶穌對他說</a:t>
            </a:r>
            <a:r>
              <a:rPr lang="en-US" altLang="zh-TW" sz="3900" dirty="0">
                <a:ea typeface="華康儷中黑" panose="020B0509000000000000" pitchFamily="49" charset="-120"/>
              </a:rPr>
              <a:t>: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去吧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你的信德救了你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35555</TotalTime>
  <Words>2287</Words>
  <Application>Microsoft Office PowerPoint</Application>
  <PresentationFormat>如螢幕大小 (4:3)</PresentationFormat>
  <Paragraphs>146</Paragraphs>
  <Slides>28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28</vt:i4>
      </vt:variant>
    </vt:vector>
  </HeadingPairs>
  <TitlesOfParts>
    <vt:vector size="48" baseType="lpstr">
      <vt:lpstr>華康中黑體</vt:lpstr>
      <vt:lpstr>華康中黑體(P)</vt:lpstr>
      <vt:lpstr>華康少女文字W7</vt:lpstr>
      <vt:lpstr>華康正顏楷體W7</vt:lpstr>
      <vt:lpstr>華康正顏楷體W7(P)</vt:lpstr>
      <vt:lpstr>華康粗黑體</vt:lpstr>
      <vt:lpstr>華康粗黑體(P)</vt:lpstr>
      <vt:lpstr>華康童童體(P)</vt:lpstr>
      <vt:lpstr>華康黑體-GB5</vt:lpstr>
      <vt:lpstr>華康儷中黑</vt:lpstr>
      <vt:lpstr>華康儷中黑(P)</vt:lpstr>
      <vt:lpstr>華康儷粗宋(P)</vt:lpstr>
      <vt:lpstr>新細明體</vt:lpstr>
      <vt:lpstr>標楷體</vt:lpstr>
      <vt:lpstr>Arial</vt:lpstr>
      <vt:lpstr>Calibri</vt:lpstr>
      <vt:lpstr>Wingdings</vt:lpstr>
      <vt:lpstr>預設簡報設計</vt:lpstr>
      <vt:lpstr>3_預設簡報設計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1750</cp:revision>
  <dcterms:created xsi:type="dcterms:W3CDTF">2006-09-26T01:05:23Z</dcterms:created>
  <dcterms:modified xsi:type="dcterms:W3CDTF">2024-10-21T06:32:46Z</dcterms:modified>
</cp:coreProperties>
</file>