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8823" r:id="rId2"/>
  </p:sldMasterIdLst>
  <p:notesMasterIdLst>
    <p:notesMasterId r:id="rId30"/>
  </p:notesMasterIdLst>
  <p:handoutMasterIdLst>
    <p:handoutMasterId r:id="rId31"/>
  </p:handoutMasterIdLst>
  <p:sldIdLst>
    <p:sldId id="1256" r:id="rId3"/>
    <p:sldId id="1051" r:id="rId4"/>
    <p:sldId id="1178" r:id="rId5"/>
    <p:sldId id="1053" r:id="rId6"/>
    <p:sldId id="1179" r:id="rId7"/>
    <p:sldId id="1054" r:id="rId8"/>
    <p:sldId id="1180" r:id="rId9"/>
    <p:sldId id="930" r:id="rId10"/>
    <p:sldId id="1259" r:id="rId11"/>
    <p:sldId id="1260" r:id="rId12"/>
    <p:sldId id="1261" r:id="rId13"/>
    <p:sldId id="1262" r:id="rId14"/>
    <p:sldId id="1263" r:id="rId15"/>
    <p:sldId id="1274" r:id="rId16"/>
    <p:sldId id="1275" r:id="rId17"/>
    <p:sldId id="1264" r:id="rId18"/>
    <p:sldId id="1265" r:id="rId19"/>
    <p:sldId id="1266" r:id="rId20"/>
    <p:sldId id="1267" r:id="rId21"/>
    <p:sldId id="1276" r:id="rId22"/>
    <p:sldId id="1277" r:id="rId23"/>
    <p:sldId id="1278" r:id="rId24"/>
    <p:sldId id="1268" r:id="rId25"/>
    <p:sldId id="1269" r:id="rId26"/>
    <p:sldId id="1270" r:id="rId27"/>
    <p:sldId id="1271" r:id="rId28"/>
    <p:sldId id="1045" r:id="rId29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9900CC"/>
    <a:srgbClr val="0000FF"/>
    <a:srgbClr val="5A2781"/>
    <a:srgbClr val="FF99FF"/>
    <a:srgbClr val="00CC00"/>
    <a:srgbClr val="99FF99"/>
    <a:srgbClr val="FFCCFF"/>
    <a:srgbClr val="33CC33"/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174" autoAdjust="0"/>
    <p:restoredTop sz="93883" autoAdjust="0"/>
  </p:normalViewPr>
  <p:slideViewPr>
    <p:cSldViewPr>
      <p:cViewPr>
        <p:scale>
          <a:sx n="60" d="100"/>
          <a:sy n="60" d="100"/>
        </p:scale>
        <p:origin x="-128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7" d="100"/>
        <a:sy n="87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4CF16FE-621D-4C41-95A6-B8434BBBF70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94764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0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5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0BA08EA-6B24-4DB7-8D8E-81CA46BD8E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19493072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1D6AE-033B-4B77-93E7-9B742F30FEF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2581628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FE277-1F09-4785-BBAE-FC2F51A647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20331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A252C-8FBD-40BC-BE8E-B42EC7472A3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568646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74EBD-220F-47D8-8500-7C9E2063FB4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2093082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0E7F3-594E-431A-934E-DAED303BC61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8133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CA772-E495-4BA9-ABC1-9BB5D5EDCA4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4142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95542-F898-48F4-A21A-A80883BB252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02945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7A249-DD10-426B-9B14-6EACD1FF16C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10766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237EE-1CE0-45D0-9087-5172E5E08F6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81132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AB98-89D1-4293-8288-C0841480BAB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08414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2F6D8-0604-4E53-B2F1-2A37DFAA1D1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725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43C04-3D43-44C5-A649-BC3946C452E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7825938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E3E24-48B9-4D2C-ACC3-D70F17E10ED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84715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7A85E-BB8E-4335-9EEC-1BCBD0CFB41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4033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2DB86-11B9-48DF-8BA9-F79E7D13D08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14336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0BB5D-09E1-4D96-80A6-8E8A197FA4A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68840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01196-7CDA-4AFF-B758-E55931CE506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2473204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7DE8F-AD6F-4718-9C85-23A678F9970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30314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1B19D-3FCF-4FED-B254-A839F31A097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2851281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F1193-6C84-4745-AFA5-434AC79F90B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1704720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34DE4-85CF-4E0F-AE43-3B6C72E4095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1636371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E28BD-9797-463A-889B-5F4B55A5644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098691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DD29D-2D88-4D01-A7A3-9F6AFCC8DC9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2257240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F0749BE-B339-4FE8-B073-44BF61A98E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690" r:id="rId1"/>
    <p:sldLayoutId id="2147488691" r:id="rId2"/>
    <p:sldLayoutId id="2147488692" r:id="rId3"/>
    <p:sldLayoutId id="2147488693" r:id="rId4"/>
    <p:sldLayoutId id="2147488694" r:id="rId5"/>
    <p:sldLayoutId id="2147488695" r:id="rId6"/>
    <p:sldLayoutId id="2147488696" r:id="rId7"/>
    <p:sldLayoutId id="2147488697" r:id="rId8"/>
    <p:sldLayoutId id="2147488698" r:id="rId9"/>
    <p:sldLayoutId id="2147488699" r:id="rId10"/>
    <p:sldLayoutId id="2147488700" r:id="rId11"/>
    <p:sldLayoutId id="214748870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fld id="{D477CC02-DBB9-4AE4-B28C-339F9F6F7922}" type="slidenum">
              <a:rPr lang="en-US" altLang="zh-TW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9090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824" r:id="rId1"/>
    <p:sldLayoutId id="2147488825" r:id="rId2"/>
    <p:sldLayoutId id="2147488826" r:id="rId3"/>
    <p:sldLayoutId id="2147488827" r:id="rId4"/>
    <p:sldLayoutId id="2147488828" r:id="rId5"/>
    <p:sldLayoutId id="2147488829" r:id="rId6"/>
    <p:sldLayoutId id="2147488830" r:id="rId7"/>
    <p:sldLayoutId id="2147488831" r:id="rId8"/>
    <p:sldLayoutId id="2147488832" r:id="rId9"/>
    <p:sldLayoutId id="2147488833" r:id="rId10"/>
    <p:sldLayoutId id="214748883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xmlns="" id="{7A60BF66-F61D-484A-A0AD-CDB80754A4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4735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itchFamily="49" charset="-120"/>
              </a:rPr>
              <a:t>常年期第三十主日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2021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10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24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</a:rPr>
              <a:t>日</a:t>
            </a:r>
          </a:p>
          <a:p>
            <a:pPr algn="ctr" eaLnBrk="1" hangingPunct="1">
              <a:buFontTx/>
              <a:buNone/>
            </a:pP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感 恩 祭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lnSpc>
                <a:spcPts val="4000"/>
              </a:lnSpc>
              <a:spcBef>
                <a:spcPts val="2400"/>
              </a:spcBef>
              <a:spcAft>
                <a:spcPts val="4800"/>
              </a:spcAft>
              <a:buNone/>
            </a:pPr>
            <a:r>
              <a:rPr lang="zh-TW" altLang="en-US" sz="6000" dirty="0">
                <a:solidFill>
                  <a:schemeClr val="bg1"/>
                </a:solidFill>
                <a:ea typeface="華康儷中黑" pitchFamily="49" charset="-120"/>
              </a:rPr>
              <a:t>該求與不該求</a:t>
            </a:r>
            <a:endParaRPr lang="en-US" altLang="zh-TW" sz="60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zh-TW" altLang="en-US" dirty="0">
                <a:solidFill>
                  <a:srgbClr val="FFFFFF"/>
                </a:solidFill>
                <a:ea typeface="華康粗黑體" panose="020B0709000000000000" pitchFamily="49" charset="-120"/>
              </a:rPr>
              <a:t>是基督徒生命的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基本心態</a:t>
            </a:r>
            <a:endParaRPr lang="zh-TW" altLang="en-US" sz="3600" dirty="0">
              <a:solidFill>
                <a:srgbClr val="FFFFFF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華康粗黑體" panose="020B0709000000000000" pitchFamily="49" charset="-120"/>
              </a:rPr>
              <a:t>我們要：</a:t>
            </a:r>
            <a:r>
              <a:rPr lang="zh-TW" altLang="en-US" dirty="0">
                <a:solidFill>
                  <a:srgbClr val="FFFF00"/>
                </a:solidFill>
                <a:ea typeface="華康粗黑體" panose="020B0709000000000000" pitchFamily="49" charset="-120"/>
              </a:rPr>
              <a:t>常常喜樂</a:t>
            </a:r>
            <a:r>
              <a:rPr lang="en-US" altLang="zh-TW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ea typeface="華康粗黑體" panose="020B0709000000000000" pitchFamily="49" charset="-120"/>
              </a:rPr>
              <a:t>沒有一分鐘不快樂</a:t>
            </a:r>
            <a:endParaRPr lang="en-US" altLang="zh-TW" dirty="0">
              <a:solidFill>
                <a:schemeClr val="bg1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dirty="0">
                <a:solidFill>
                  <a:srgbClr val="FFFF00"/>
                </a:solidFill>
                <a:ea typeface="華康粗黑體" panose="020B0709000000000000" pitchFamily="49" charset="-120"/>
              </a:rPr>
              <a:t>事事感恩</a:t>
            </a:r>
            <a:r>
              <a:rPr lang="en-US" altLang="zh-TW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ea typeface="華康粗黑體" panose="020B0709000000000000" pitchFamily="49" charset="-120"/>
              </a:rPr>
              <a:t>沒有任何一件事不感恩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/>
          <a:lstStyle/>
          <a:p>
            <a:pPr algn="just" eaLnBrk="1">
              <a:spcBef>
                <a:spcPts val="0"/>
              </a:spcBef>
              <a:spcAft>
                <a:spcPts val="0"/>
              </a:spcAft>
            </a:pPr>
            <a:endParaRPr lang="en-US" altLang="zh-TW" sz="18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algn="just" eaLnBrk="1"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你們應為雅各伯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歡呼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宣揚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及讚頌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說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主救了自己的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百姓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以色列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</a:t>
            </a:r>
            <a:r>
              <a:rPr lang="zh-TW" altLang="en-US" sz="44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遺民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432000" indent="-457200" algn="just" eaLnBrk="1"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看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由北方引他們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歸來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從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大地的</a:t>
            </a:r>
            <a:r>
              <a:rPr lang="zh-TW" altLang="en-US" sz="40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盡頭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召集他們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其中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瞎子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有跛子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懷孕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正在生產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形成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大隊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回到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這裡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來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432000" indent="-457200" algn="just" eaLnBrk="1"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救贖的範圍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全世界</a:t>
            </a:r>
            <a:endParaRPr lang="en-US" altLang="zh-TW" sz="4000" dirty="0" smtClean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algn="just" eaLnBrk="1"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救誰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所有人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包括殘障的 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遺民</a:t>
            </a:r>
            <a:endParaRPr lang="en-US" altLang="zh-TW" sz="4000" dirty="0" smtClean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algn="l" eaLnBrk="1"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誰獲救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4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接受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救恩的人</a:t>
            </a:r>
            <a:r>
              <a:rPr lang="zh-TW" altLang="en-US" sz="12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en-US" altLang="zh-TW" sz="4000" spc="-15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offered</a:t>
            </a:r>
            <a:r>
              <a:rPr lang="en-US" altLang="zh-TW" sz="4000" spc="-15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en-US" altLang="zh-TW" sz="4000" spc="-15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accepted</a:t>
            </a:r>
            <a:endParaRPr lang="zh-TW" altLang="en-US" sz="4000" spc="-15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algn="just" eaLnBrk="1">
              <a:spcBef>
                <a:spcPts val="0"/>
              </a:spcBef>
              <a:spcAft>
                <a:spcPts val="600"/>
              </a:spcAft>
            </a:pPr>
            <a:endParaRPr lang="en-US" altLang="zh-TW" sz="40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endParaRPr lang="zh-HK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27173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/>
          <a:lstStyle/>
          <a:p>
            <a:pPr algn="l" eaLnBrk="1">
              <a:spcBef>
                <a:spcPts val="0"/>
              </a:spcBef>
              <a:spcAft>
                <a:spcPts val="0"/>
              </a:spcAft>
            </a:pPr>
            <a:endParaRPr lang="en-US" altLang="zh-TW" sz="18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algn="l" eaLnBrk="1"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每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位大司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祭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都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是由人間所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選拔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奉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派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為人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執行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關於天主的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事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同情無知和迷途的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他自己也為弱點所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糾纏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432000" indent="-457200" algn="l" eaLnBrk="1"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耶穌在各方面與我們相似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只是沒有罪</a:t>
            </a:r>
            <a:r>
              <a:rPr lang="en-US" altLang="zh-TW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/>
            </a:r>
            <a:br>
              <a:rPr lang="en-US" altLang="zh-TW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但仍然不容易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(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山園祈禱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不願受苦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)</a:t>
            </a:r>
            <a:endParaRPr lang="en-US" altLang="zh-TW" sz="36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algn="l" eaLnBrk="1">
              <a:spcBef>
                <a:spcPts val="0"/>
              </a:spcBef>
              <a:spcAft>
                <a:spcPts val="600"/>
              </a:spcAft>
            </a:pPr>
            <a:r>
              <a:rPr lang="zh-TW" altLang="en-US" sz="48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他同情</a:t>
            </a:r>
            <a:r>
              <a:rPr lang="en-US" altLang="zh-TW" sz="48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8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幫助</a:t>
            </a:r>
            <a:r>
              <a:rPr lang="en-US" altLang="zh-TW" sz="48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8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但不代替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他陪伴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支持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等待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像慈父的等待蕩子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algn="l"/>
            <a:endParaRPr lang="zh-HK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27173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/>
          <a:lstStyle/>
          <a:p>
            <a:pPr algn="l" eaLnBrk="1">
              <a:spcBef>
                <a:spcPts val="0"/>
              </a:spcBef>
              <a:spcAft>
                <a:spcPts val="0"/>
              </a:spcAft>
            </a:pPr>
            <a:endParaRPr lang="en-US" altLang="zh-TW" sz="18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algn="l" eaLnBrk="1"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「耶穌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達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味之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子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可憐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吧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耶穌對他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說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你願意我給你做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什麼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」瞎子說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師父</a:t>
            </a:r>
            <a:r>
              <a:rPr lang="en-US" altLang="zh-TW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叫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看見</a:t>
            </a:r>
            <a:r>
              <a:rPr lang="en-US" altLang="zh-TW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endParaRPr lang="en-US" altLang="zh-TW" sz="40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algn="l" eaLnBrk="1">
              <a:spcBef>
                <a:spcPts val="0"/>
              </a:spcBef>
              <a:spcAft>
                <a:spcPts val="600"/>
              </a:spcAft>
            </a:pPr>
            <a:r>
              <a:rPr lang="zh-TW" altLang="en-US" sz="44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祈禱的重要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渴望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依靠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信賴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迫切感</a:t>
            </a:r>
            <a:endParaRPr lang="en-US" altLang="zh-TW" sz="40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algn="l" eaLnBrk="1"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不求什麼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：財富名利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富貴由天不由我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慾望的滿足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每次成功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總是按自己的計劃全部成功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差一點點都不快樂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432000" indent="-457200" algn="l" eaLnBrk="1">
              <a:spcBef>
                <a:spcPts val="0"/>
              </a:spcBef>
              <a:spcAft>
                <a:spcPts val="600"/>
              </a:spcAft>
            </a:pP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40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披上宗教外衣的貪得無厭</a:t>
            </a:r>
            <a:r>
              <a:rPr lang="en-US" altLang="zh-TW" sz="40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患得患失</a:t>
            </a:r>
            <a:endParaRPr lang="en-US" altLang="zh-TW" sz="40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algn="l" eaLnBrk="1"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只求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：看得見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用天主的眼睛看</a:t>
            </a:r>
            <a:endParaRPr lang="en-US" altLang="zh-TW" sz="40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27173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zh-HK" altLang="en-US" dirty="0"/>
          </a:p>
        </p:txBody>
      </p:sp>
      <p:pic>
        <p:nvPicPr>
          <p:cNvPr id="1026" name="Picture 2" descr="E:\Desktop\遺民-先驅-少數人的教會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9283"/>
            <a:ext cx="9144000" cy="62840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467544" y="129688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K" sz="3600" dirty="0" smtClean="0"/>
              <a:t>Remnant   pioneer  minority Church</a:t>
            </a:r>
            <a:endParaRPr lang="zh-HK" alt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207774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zh-HK" sz="4400" dirty="0" smtClean="0"/>
          </a:p>
          <a:p>
            <a:endParaRPr lang="en-US" altLang="zh-HK" dirty="0"/>
          </a:p>
          <a:p>
            <a:endParaRPr lang="en-US" altLang="zh-HK" dirty="0" smtClean="0"/>
          </a:p>
          <a:p>
            <a:endParaRPr lang="en-US" altLang="zh-HK" dirty="0"/>
          </a:p>
          <a:p>
            <a:endParaRPr lang="en-US" altLang="zh-HK" dirty="0" smtClean="0"/>
          </a:p>
          <a:p>
            <a:pPr>
              <a:spcBef>
                <a:spcPts val="0"/>
              </a:spcBef>
            </a:pPr>
            <a:r>
              <a:rPr lang="zh-TW" altLang="zh-HK" sz="3600" dirty="0"/>
              <a:t>What should we </a:t>
            </a:r>
            <a:r>
              <a:rPr lang="en-US" altLang="zh-TW" sz="3600" dirty="0" smtClean="0"/>
              <a:t>pray/</a:t>
            </a:r>
            <a:r>
              <a:rPr lang="zh-TW" altLang="zh-HK" sz="3600" dirty="0" smtClean="0"/>
              <a:t>seek</a:t>
            </a:r>
            <a:r>
              <a:rPr lang="zh-TW" altLang="zh-HK" sz="3600" dirty="0"/>
              <a:t>? What should we not seek? Should we seek the spread of the </a:t>
            </a:r>
            <a:r>
              <a:rPr lang="en-US" altLang="zh-TW" sz="3600" dirty="0" smtClean="0"/>
              <a:t>“</a:t>
            </a:r>
            <a:r>
              <a:rPr lang="zh-TW" altLang="zh-HK" sz="3600" dirty="0" smtClean="0"/>
              <a:t>Holy Religion</a:t>
            </a:r>
            <a:r>
              <a:rPr lang="en-US" altLang="zh-TW" sz="3600" dirty="0" smtClean="0"/>
              <a:t>”</a:t>
            </a:r>
            <a:r>
              <a:rPr lang="zh-TW" altLang="zh-HK" sz="3600" dirty="0" smtClean="0"/>
              <a:t>? </a:t>
            </a:r>
            <a:r>
              <a:rPr lang="zh-TW" altLang="zh-HK" sz="3600" dirty="0"/>
              <a:t>Should we seek </a:t>
            </a:r>
            <a:r>
              <a:rPr lang="en-US" altLang="zh-TW" sz="3600" dirty="0" smtClean="0"/>
              <a:t>“</a:t>
            </a:r>
            <a:r>
              <a:rPr lang="zh-TW" altLang="zh-HK" sz="3600" dirty="0" smtClean="0"/>
              <a:t>China</a:t>
            </a:r>
            <a:r>
              <a:rPr lang="en-US" altLang="zh-TW" sz="3600" dirty="0" smtClean="0"/>
              <a:t>’</a:t>
            </a:r>
            <a:r>
              <a:rPr lang="zh-TW" altLang="zh-HK" sz="3600" dirty="0" smtClean="0"/>
              <a:t>s </a:t>
            </a:r>
            <a:r>
              <a:rPr lang="en-US" altLang="zh-TW" sz="3600" dirty="0" smtClean="0"/>
              <a:t>total </a:t>
            </a:r>
            <a:r>
              <a:rPr lang="zh-TW" altLang="zh-HK" sz="3600" dirty="0" smtClean="0"/>
              <a:t>conversion</a:t>
            </a:r>
            <a:r>
              <a:rPr lang="en-US" altLang="zh-TW" sz="3600" dirty="0" smtClean="0"/>
              <a:t>”</a:t>
            </a:r>
            <a:r>
              <a:rPr lang="zh-TW" altLang="zh-HK" sz="3600" dirty="0" smtClean="0"/>
              <a:t>? </a:t>
            </a:r>
            <a:r>
              <a:rPr lang="zh-TW" altLang="zh-HK" sz="3600" dirty="0"/>
              <a:t>Should we </a:t>
            </a:r>
            <a:endParaRPr lang="en-US" altLang="zh-TW" sz="3600" dirty="0" smtClean="0"/>
          </a:p>
          <a:p>
            <a:pPr>
              <a:spcBef>
                <a:spcPts val="0"/>
              </a:spcBef>
            </a:pPr>
            <a:r>
              <a:rPr lang="zh-TW" altLang="zh-HK" sz="3600" dirty="0" smtClean="0"/>
              <a:t>seek </a:t>
            </a:r>
            <a:r>
              <a:rPr lang="zh-TW" altLang="zh-HK" sz="3600" dirty="0">
                <a:solidFill>
                  <a:srgbClr val="FF0000"/>
                </a:solidFill>
              </a:rPr>
              <a:t>all Chinese</a:t>
            </a:r>
            <a:r>
              <a:rPr lang="zh-TW" altLang="zh-HK" sz="3600" dirty="0"/>
              <a:t>, </a:t>
            </a:r>
            <a:r>
              <a:rPr lang="zh-TW" altLang="zh-HK" sz="3600" dirty="0" smtClean="0"/>
              <a:t>and </a:t>
            </a:r>
            <a:r>
              <a:rPr lang="zh-TW" altLang="zh-HK" sz="3600" dirty="0"/>
              <a:t>even </a:t>
            </a:r>
            <a:r>
              <a:rPr lang="zh-TW" altLang="zh-HK" sz="3600" dirty="0">
                <a:solidFill>
                  <a:srgbClr val="FF0000"/>
                </a:solidFill>
              </a:rPr>
              <a:t>all </a:t>
            </a:r>
            <a:r>
              <a:rPr lang="zh-TW" altLang="zh-HK" sz="3600" dirty="0" smtClean="0">
                <a:solidFill>
                  <a:srgbClr val="FF0000"/>
                </a:solidFill>
              </a:rPr>
              <a:t>humanity</a:t>
            </a:r>
            <a:r>
              <a:rPr lang="en-US" altLang="zh-TW" sz="3600" dirty="0" smtClean="0"/>
              <a:t>’</a:t>
            </a:r>
            <a:r>
              <a:rPr lang="zh-TW" altLang="zh-HK" sz="3600" dirty="0" smtClean="0"/>
              <a:t>s </a:t>
            </a:r>
            <a:r>
              <a:rPr lang="zh-TW" altLang="zh-HK" sz="3600" dirty="0"/>
              <a:t>conversion into Roman Catholicism</a:t>
            </a:r>
            <a:r>
              <a:rPr lang="zh-TW" altLang="zh-HK" sz="3600" dirty="0" smtClean="0"/>
              <a:t>?</a:t>
            </a:r>
            <a:endParaRPr lang="zh-TW" altLang="zh-HK" sz="3600" dirty="0"/>
          </a:p>
        </p:txBody>
      </p:sp>
      <p:pic>
        <p:nvPicPr>
          <p:cNvPr id="1026" name="Picture 2" descr="E:\Desktop\遺民-先驅-少數人的教會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69765"/>
            <a:ext cx="3787703" cy="241116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3823199" y="44624"/>
            <a:ext cx="542932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HK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該求什麼?不該求什麼?我們該否求「</a:t>
            </a:r>
            <a:r>
              <a:rPr lang="zh-TW" altLang="zh-HK" sz="36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聖教大行</a:t>
            </a:r>
            <a:r>
              <a:rPr lang="zh-TW" altLang="zh-HK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」,「</a:t>
            </a:r>
            <a:r>
              <a:rPr lang="zh-TW" altLang="zh-HK" sz="36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中華歸主</a:t>
            </a:r>
            <a:r>
              <a:rPr lang="zh-TW" altLang="zh-HK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」，讓全體中華兒女,及全人類都領洗</a:t>
            </a:r>
            <a:r>
              <a:rPr lang="zh-TW" altLang="zh-HK" sz="36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皈依天主教</a:t>
            </a:r>
            <a:r>
              <a:rPr lang="zh-TW" altLang="zh-HK" sz="3600" dirty="0" smtClean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?</a:t>
            </a:r>
            <a:endParaRPr lang="zh-HK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739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altLang="zh-TW" sz="44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zh-HK" sz="4400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但</a:t>
            </a:r>
            <a:r>
              <a:rPr lang="zh-TW" altLang="zh-HK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全人類都皈依天主教,有可能嗎？</a:t>
            </a:r>
            <a:r>
              <a:rPr lang="zh-TW" altLang="zh-HK" sz="4400" dirty="0">
                <a:ea typeface="華康儷中黑" panose="020B0509000000000000" pitchFamily="49" charset="-120"/>
              </a:rPr>
              <a:t>有好處嗎?這樣,</a:t>
            </a:r>
            <a:r>
              <a:rPr lang="zh-TW" altLang="zh-HK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天國</a:t>
            </a:r>
            <a:r>
              <a:rPr lang="zh-TW" altLang="zh-HK" sz="4400" dirty="0">
                <a:ea typeface="華康儷中黑" panose="020B0509000000000000" pitchFamily="49" charset="-120"/>
              </a:rPr>
              <a:t>就可來臨嗎?</a:t>
            </a:r>
          </a:p>
          <a:p>
            <a:pPr>
              <a:spcBef>
                <a:spcPts val="0"/>
              </a:spcBef>
            </a:pPr>
            <a:r>
              <a:rPr lang="zh-TW" altLang="zh-HK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Is it possible for all humanity to be converted into Roman Catholicism? </a:t>
            </a:r>
            <a:r>
              <a:rPr lang="zh-TW" altLang="zh-HK" sz="4400" dirty="0">
                <a:ea typeface="華康儷中黑" panose="020B0509000000000000" pitchFamily="49" charset="-120"/>
              </a:rPr>
              <a:t>Is it good to do so? Would it thus bring upon the coming </a:t>
            </a:r>
            <a:endParaRPr lang="en-US" altLang="zh-TW" sz="44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400" dirty="0" smtClean="0">
                <a:ea typeface="華康儷中黑" panose="020B0509000000000000" pitchFamily="49" charset="-120"/>
              </a:rPr>
              <a:t>of </a:t>
            </a:r>
            <a:r>
              <a:rPr lang="zh-TW" altLang="zh-HK" sz="4400" dirty="0">
                <a:ea typeface="華康儷中黑" panose="020B0509000000000000" pitchFamily="49" charset="-120"/>
              </a:rPr>
              <a:t>the </a:t>
            </a:r>
            <a:r>
              <a:rPr lang="zh-TW" altLang="zh-HK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Kingdom of God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?</a:t>
            </a:r>
            <a:endParaRPr lang="zh-TW" altLang="zh-HK" sz="44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310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endParaRPr lang="en-US" altLang="zh-TW" sz="44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zh-HK" sz="4400" dirty="0" smtClean="0">
                <a:ea typeface="華康儷中黑" panose="020B0509000000000000" pitchFamily="49" charset="-120"/>
              </a:rPr>
              <a:t>所有</a:t>
            </a:r>
            <a:r>
              <a:rPr lang="zh-TW" altLang="zh-HK" sz="4400" dirty="0">
                <a:ea typeface="華康儷中黑" panose="020B0509000000000000" pitchFamily="49" charset="-120"/>
              </a:rPr>
              <a:t>教區,堂區,都信天主教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,</a:t>
            </a:r>
            <a:endParaRPr lang="en-US" altLang="zh-TW" sz="44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zh-HK" sz="4400" dirty="0" smtClean="0">
                <a:ea typeface="華康儷中黑" panose="020B0509000000000000" pitchFamily="49" charset="-120"/>
              </a:rPr>
              <a:t>不見得</a:t>
            </a:r>
            <a:r>
              <a:rPr lang="zh-TW" altLang="zh-HK" sz="4400" dirty="0">
                <a:ea typeface="華康儷中黑" panose="020B0509000000000000" pitchFamily="49" charset="-120"/>
              </a:rPr>
              <a:t>就會上下</a:t>
            </a:r>
            <a:r>
              <a:rPr lang="zh-TW" altLang="zh-HK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一心一德</a:t>
            </a:r>
            <a:r>
              <a:rPr lang="zh-TW" altLang="zh-HK" sz="44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zh-TW" altLang="zh-HK" sz="4400" dirty="0">
                <a:ea typeface="華康儷中黑" panose="020B0509000000000000" pitchFamily="49" charset="-120"/>
              </a:rPr>
              <a:t>There is no guarantee that all dioceses and all parishes that believe in Roman Catholicism will unite in </a:t>
            </a:r>
            <a:r>
              <a:rPr lang="zh-TW" altLang="zh-HK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one heart </a:t>
            </a:r>
            <a:r>
              <a:rPr lang="zh-TW" altLang="zh-HK" sz="4400" dirty="0">
                <a:ea typeface="華康儷中黑" panose="020B0509000000000000" pitchFamily="49" charset="-120"/>
              </a:rPr>
              <a:t>and share </a:t>
            </a:r>
            <a:r>
              <a:rPr lang="zh-TW" altLang="zh-HK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common virtues</a:t>
            </a:r>
            <a:r>
              <a:rPr lang="zh-TW" altLang="zh-HK" sz="44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endParaRPr lang="zh-HK" altLang="en-US" sz="44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562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endParaRPr lang="en-US" altLang="zh-TW" sz="44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zh-HK" sz="4400" dirty="0" smtClean="0">
                <a:ea typeface="華康儷中黑" panose="020B0509000000000000" pitchFamily="49" charset="-120"/>
              </a:rPr>
              <a:t>所有</a:t>
            </a:r>
            <a:r>
              <a:rPr lang="zh-TW" altLang="zh-HK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修會</a:t>
            </a:r>
            <a:r>
              <a:rPr lang="zh-TW" altLang="zh-HK" sz="4400" dirty="0">
                <a:ea typeface="華康儷中黑" panose="020B0509000000000000" pitchFamily="49" charset="-120"/>
              </a:rPr>
              <a:t>都信天主教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,</a:t>
            </a:r>
            <a:endParaRPr lang="en-US" altLang="zh-TW" sz="44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zh-HK" sz="4400" dirty="0" smtClean="0">
                <a:ea typeface="華康儷中黑" panose="020B0509000000000000" pitchFamily="49" charset="-120"/>
              </a:rPr>
              <a:t>而且</a:t>
            </a:r>
            <a:r>
              <a:rPr lang="zh-TW" altLang="zh-HK" sz="4400" dirty="0">
                <a:ea typeface="華康儷中黑" panose="020B0509000000000000" pitchFamily="49" charset="-120"/>
              </a:rPr>
              <a:t>都是修道人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,</a:t>
            </a:r>
            <a:endParaRPr lang="en-US" altLang="zh-TW" sz="44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zh-HK" sz="4400" dirty="0" smtClean="0">
                <a:ea typeface="華康儷中黑" panose="020B0509000000000000" pitchFamily="49" charset="-120"/>
              </a:rPr>
              <a:t>不一定</a:t>
            </a:r>
            <a:r>
              <a:rPr lang="zh-TW" altLang="zh-HK" sz="4400" dirty="0">
                <a:ea typeface="華康儷中黑" panose="020B0509000000000000" pitchFamily="49" charset="-120"/>
              </a:rPr>
              <a:t>能</a:t>
            </a:r>
            <a:r>
              <a:rPr lang="zh-TW" altLang="zh-HK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全體共融</a:t>
            </a:r>
            <a:r>
              <a:rPr lang="zh-TW" altLang="zh-HK" sz="44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zh-TW" altLang="zh-HK" sz="4400" dirty="0">
                <a:ea typeface="華康儷中黑" panose="020B0509000000000000" pitchFamily="49" charset="-120"/>
              </a:rPr>
              <a:t>Not all </a:t>
            </a:r>
            <a:r>
              <a:rPr lang="en-US" altLang="zh-TW" sz="4400" dirty="0" smtClean="0">
                <a:ea typeface="華康儷中黑" panose="020B0509000000000000" pitchFamily="49" charset="-120"/>
              </a:rPr>
              <a:t>religious </a:t>
            </a:r>
            <a:r>
              <a:rPr lang="en-US" altLang="zh-TW" sz="4400" dirty="0" err="1" smtClean="0">
                <a:ea typeface="華康儷中黑" panose="020B0509000000000000" pitchFamily="49" charset="-120"/>
              </a:rPr>
              <a:t>congregatons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 </a:t>
            </a:r>
            <a:r>
              <a:rPr lang="zh-TW" altLang="zh-HK" sz="4400" dirty="0">
                <a:ea typeface="華康儷中黑" panose="020B0509000000000000" pitchFamily="49" charset="-120"/>
              </a:rPr>
              <a:t>that believe in Roman Catholicism, </a:t>
            </a:r>
            <a:endParaRPr lang="en-US" altLang="zh-TW" sz="44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400" dirty="0" smtClean="0">
                <a:ea typeface="華康儷中黑" panose="020B0509000000000000" pitchFamily="49" charset="-120"/>
              </a:rPr>
              <a:t>even </a:t>
            </a:r>
            <a:r>
              <a:rPr lang="zh-TW" altLang="zh-HK" sz="4400" dirty="0">
                <a:ea typeface="華康儷中黑" panose="020B0509000000000000" pitchFamily="49" charset="-120"/>
              </a:rPr>
              <a:t>if </a:t>
            </a:r>
            <a:r>
              <a:rPr lang="en-US" altLang="zh-TW" sz="4400" dirty="0" smtClean="0">
                <a:ea typeface="華康儷中黑" panose="020B0509000000000000" pitchFamily="49" charset="-120"/>
              </a:rPr>
              <a:t>they are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 monks </a:t>
            </a:r>
            <a:r>
              <a:rPr lang="zh-TW" altLang="zh-HK" sz="4400" dirty="0">
                <a:ea typeface="華康儷中黑" panose="020B0509000000000000" pitchFamily="49" charset="-120"/>
              </a:rPr>
              <a:t>or </a:t>
            </a:r>
            <a:r>
              <a:rPr lang="en-US" altLang="zh-TW" sz="4400" dirty="0" smtClean="0">
                <a:ea typeface="華康儷中黑" panose="020B0509000000000000" pitchFamily="49" charset="-120"/>
              </a:rPr>
              <a:t>nun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s, </a:t>
            </a:r>
            <a:endParaRPr lang="en-US" altLang="zh-TW" sz="44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400" dirty="0" smtClean="0">
                <a:ea typeface="華康儷中黑" panose="020B0509000000000000" pitchFamily="49" charset="-120"/>
              </a:rPr>
              <a:t>can </a:t>
            </a:r>
            <a:r>
              <a:rPr lang="zh-TW" altLang="zh-HK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live in harmony</a:t>
            </a:r>
            <a:r>
              <a:rPr lang="zh-TW" altLang="zh-HK" sz="44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endParaRPr lang="zh-HK" altLang="en-US" sz="44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562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altLang="zh-TW" sz="44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TW" altLang="zh-HK" sz="44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天主教</a:t>
            </a:r>
            <a:r>
              <a:rPr lang="zh-TW" altLang="zh-HK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家庭</a:t>
            </a:r>
            <a:r>
              <a:rPr lang="zh-TW" altLang="zh-HK" sz="4400" dirty="0">
                <a:ea typeface="華康儷中黑" panose="020B0509000000000000" pitchFamily="49" charset="-120"/>
              </a:rPr>
              <a:t>一家四口,都信天主教,一遇到政治爭拗,都可以互相unfrien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d</a:t>
            </a:r>
            <a:endParaRPr lang="en-US" altLang="zh-TW" sz="44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zh-HK" sz="4400" dirty="0" smtClean="0">
                <a:ea typeface="華康儷中黑" panose="020B0509000000000000" pitchFamily="49" charset="-120"/>
              </a:rPr>
              <a:t>(</a:t>
            </a:r>
            <a:r>
              <a:rPr lang="zh-TW" altLang="en-US" sz="44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彼此</a:t>
            </a:r>
            <a:r>
              <a:rPr lang="zh-TW" altLang="zh-HK" sz="44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排斥</a:t>
            </a:r>
            <a:r>
              <a:rPr lang="zh-TW" altLang="zh-HK" sz="4400" dirty="0">
                <a:ea typeface="華康儷中黑" panose="020B0509000000000000" pitchFamily="49" charset="-120"/>
              </a:rPr>
              <a:t>),而分裂到老死不相往來.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TW" altLang="zh-HK" sz="4400" dirty="0">
                <a:ea typeface="華康儷中黑" panose="020B0509000000000000" pitchFamily="49" charset="-120"/>
              </a:rPr>
              <a:t>Catholic believers in the same family, despite their Catholic faith, may still quarrel with each other, even </a:t>
            </a:r>
            <a:r>
              <a:rPr lang="zh-TW" altLang="zh-HK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unfriending each other </a:t>
            </a:r>
            <a:r>
              <a:rPr lang="zh-TW" altLang="zh-HK" sz="4400" dirty="0">
                <a:ea typeface="華康儷中黑" panose="020B0509000000000000" pitchFamily="49" charset="-120"/>
              </a:rPr>
              <a:t>to the point of becoming estranged 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.</a:t>
            </a:r>
            <a:endParaRPr lang="zh-TW" altLang="zh-HK" sz="44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562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zh-TW" sz="20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600" dirty="0" smtClean="0">
                <a:ea typeface="華康儷中黑" panose="020B0509000000000000" pitchFamily="49" charset="-120"/>
              </a:rPr>
              <a:t>聖經</a:t>
            </a:r>
            <a:r>
              <a:rPr lang="zh-TW" altLang="zh-HK" sz="3600" dirty="0">
                <a:ea typeface="華康儷中黑" panose="020B0509000000000000" pitchFamily="49" charset="-120"/>
              </a:rPr>
              <a:t>有「</a:t>
            </a:r>
            <a:r>
              <a:rPr lang="zh-TW" altLang="zh-HK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真以色列人</a:t>
            </a:r>
            <a:r>
              <a:rPr lang="zh-TW" altLang="zh-HK" sz="3600" dirty="0">
                <a:ea typeface="華康儷中黑" panose="020B0509000000000000" pitchFamily="49" charset="-120"/>
              </a:rPr>
              <a:t>」的說法,暗指有些名為選民,卻不是「真」選民.</a:t>
            </a:r>
          </a:p>
          <a:p>
            <a:pPr>
              <a:spcAft>
                <a:spcPts val="1800"/>
              </a:spcAft>
            </a:pPr>
            <a:r>
              <a:rPr lang="zh-TW" altLang="zh-HK" sz="3600" dirty="0">
                <a:ea typeface="華康儷中黑" panose="020B0509000000000000" pitchFamily="49" charset="-120"/>
              </a:rPr>
              <a:t>The Bible mentioned about 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“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True Israelites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”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, </a:t>
            </a:r>
            <a:r>
              <a:rPr lang="zh-TW" altLang="zh-HK" sz="3600" dirty="0">
                <a:ea typeface="華康儷中黑" panose="020B0509000000000000" pitchFamily="49" charset="-120"/>
              </a:rPr>
              <a:t>by connotation, it implies there were chosen ones who were </a:t>
            </a:r>
            <a:r>
              <a:rPr lang="zh-TW" altLang="zh-HK" sz="3600" b="1" dirty="0">
                <a:solidFill>
                  <a:srgbClr val="9900CC"/>
                </a:solidFill>
                <a:ea typeface="華康儷中黑" panose="020B0509000000000000" pitchFamily="49" charset="-120"/>
              </a:rPr>
              <a:t>not </a:t>
            </a:r>
            <a:r>
              <a:rPr lang="en-US" altLang="zh-TW" sz="3600" b="1" dirty="0" smtClean="0">
                <a:solidFill>
                  <a:srgbClr val="9900CC"/>
                </a:solidFill>
                <a:ea typeface="華康儷中黑" panose="020B0509000000000000" pitchFamily="49" charset="-120"/>
              </a:rPr>
              <a:t>“</a:t>
            </a:r>
            <a:r>
              <a:rPr lang="zh-TW" altLang="zh-HK" sz="3600" b="1" dirty="0" smtClean="0">
                <a:solidFill>
                  <a:srgbClr val="9900CC"/>
                </a:solidFill>
                <a:ea typeface="華康儷中黑" panose="020B0509000000000000" pitchFamily="49" charset="-120"/>
              </a:rPr>
              <a:t>true</a:t>
            </a:r>
            <a:r>
              <a:rPr lang="en-US" altLang="zh-TW" sz="3600" b="1" dirty="0" smtClean="0">
                <a:solidFill>
                  <a:srgbClr val="9900CC"/>
                </a:solidFill>
                <a:ea typeface="華康儷中黑" panose="020B0509000000000000" pitchFamily="49" charset="-120"/>
              </a:rPr>
              <a:t>”</a:t>
            </a:r>
            <a:r>
              <a:rPr lang="zh-TW" altLang="zh-HK" sz="3600" b="1" dirty="0" smtClean="0">
                <a:solidFill>
                  <a:srgbClr val="9900CC"/>
                </a:solidFill>
                <a:ea typeface="華康儷中黑" panose="020B0509000000000000" pitchFamily="49" charset="-120"/>
              </a:rPr>
              <a:t> </a:t>
            </a:r>
            <a:r>
              <a:rPr lang="zh-TW" altLang="zh-HK" sz="3600" b="1" dirty="0">
                <a:solidFill>
                  <a:srgbClr val="9900CC"/>
                </a:solidFill>
                <a:ea typeface="華康儷中黑" panose="020B0509000000000000" pitchFamily="49" charset="-120"/>
              </a:rPr>
              <a:t>Israelites</a:t>
            </a:r>
            <a:r>
              <a:rPr lang="zh-TW" altLang="zh-HK" sz="3600" dirty="0">
                <a:ea typeface="華康儷中黑" panose="020B0509000000000000" pitchFamily="49" charset="-120"/>
              </a:rPr>
              <a:t>.</a:t>
            </a:r>
          </a:p>
          <a:p>
            <a:r>
              <a:rPr lang="zh-TW" altLang="zh-HK" sz="3600" dirty="0">
                <a:ea typeface="華康儷中黑" panose="020B0509000000000000" pitchFamily="49" charset="-120"/>
              </a:rPr>
              <a:t>耶穌也說過不是凡說「</a:t>
            </a:r>
            <a:r>
              <a:rPr lang="zh-TW" altLang="zh-HK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主啊主啊</a:t>
            </a:r>
            <a:r>
              <a:rPr lang="zh-TW" altLang="zh-HK" sz="3600" dirty="0">
                <a:ea typeface="華康儷中黑" panose="020B0509000000000000" pitchFamily="49" charset="-120"/>
              </a:rPr>
              <a:t>」的人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,</a:t>
            </a:r>
            <a:endParaRPr lang="en-US" altLang="zh-TW" sz="3600" dirty="0" smtClean="0">
              <a:ea typeface="華康儷中黑" panose="020B0509000000000000" pitchFamily="49" charset="-120"/>
            </a:endParaRPr>
          </a:p>
          <a:p>
            <a:r>
              <a:rPr lang="zh-TW" altLang="zh-HK" sz="3600" dirty="0" smtClean="0">
                <a:ea typeface="華康儷中黑" panose="020B0509000000000000" pitchFamily="49" charset="-120"/>
              </a:rPr>
              <a:t>就</a:t>
            </a:r>
            <a:r>
              <a:rPr lang="zh-TW" altLang="zh-HK" sz="3600" dirty="0">
                <a:ea typeface="華康儷中黑" panose="020B0509000000000000" pitchFamily="49" charset="-120"/>
              </a:rPr>
              <a:t>能進天國.</a:t>
            </a:r>
          </a:p>
          <a:p>
            <a:r>
              <a:rPr lang="zh-TW" altLang="zh-HK" sz="3600" dirty="0">
                <a:ea typeface="華康儷中黑" panose="020B0509000000000000" pitchFamily="49" charset="-120"/>
              </a:rPr>
              <a:t>Jesus said, </a:t>
            </a:r>
            <a:r>
              <a:rPr lang="zh-TW" altLang="zh-HK" sz="3600" b="1" dirty="0">
                <a:solidFill>
                  <a:srgbClr val="0000FF"/>
                </a:solidFill>
                <a:ea typeface="華康儷中黑" panose="020B0509000000000000" pitchFamily="49" charset="-120"/>
              </a:rPr>
              <a:t>not all those who said </a:t>
            </a:r>
            <a:r>
              <a:rPr lang="en-US" altLang="zh-TW" sz="3600" b="1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“</a:t>
            </a:r>
            <a:r>
              <a:rPr lang="zh-TW" altLang="zh-HK" sz="3600" b="1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Lord, Lord</a:t>
            </a:r>
            <a:r>
              <a:rPr lang="en-US" altLang="zh-TW" sz="3600" b="1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”</a:t>
            </a:r>
            <a:r>
              <a:rPr lang="zh-TW" altLang="zh-HK" sz="3600" b="1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 </a:t>
            </a:r>
            <a:r>
              <a:rPr lang="zh-TW" altLang="zh-HK" sz="3600" dirty="0">
                <a:ea typeface="華康儷中黑" panose="020B0509000000000000" pitchFamily="49" charset="-120"/>
              </a:rPr>
              <a:t>may enter the kingdom of God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.</a:t>
            </a:r>
            <a:endParaRPr lang="zh-TW" altLang="zh-HK" sz="36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562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xmlns="" id="{97E96190-9B2E-4EF1-B4EE-83AC1F82D3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514008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恭讀耶肋米亞先知書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31:7-9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上主這樣說：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你們應為雅各伯歡呼，向為首的民族喝采，宣揚及讚頌說：上主救了自己的百姓、以色列的遺民。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看，我由北方引他們歸來；從大地的盡頭，召集他們，其中有瞎子，有跛子，有懷孕的，和正在生產的，形成一大隊，回到這裡來。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他們含淚前行，我卻撫慰引導，</a:t>
            </a: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xmlns="" id="{C95A327D-0D15-4D8E-B64C-92FC58F9E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xmlns="" id="{92F5492E-CE85-4FD2-9023-AA7822410237}"/>
              </a:ext>
            </a:extLst>
          </p:cNvPr>
          <p:cNvSpPr txBox="1"/>
          <p:nvPr/>
        </p:nvSpPr>
        <p:spPr>
          <a:xfrm>
            <a:off x="7308725" y="6125294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altLang="zh-TW" sz="11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今天</a:t>
            </a:r>
            <a:r>
              <a:rPr lang="zh-TW" altLang="zh-HK" sz="4000" dirty="0">
                <a:ea typeface="華康儷中黑" panose="020B0509000000000000" pitchFamily="49" charset="-120"/>
              </a:rPr>
              <a:t>聖經說的「遺民」,就是指那些經過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嚴格考驗</a:t>
            </a:r>
            <a:r>
              <a:rPr lang="zh-TW" altLang="zh-HK" sz="4000" dirty="0">
                <a:ea typeface="華康儷中黑" panose="020B0509000000000000" pitchFamily="49" charset="-120"/>
              </a:rPr>
              <a:t>而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仍然信主</a:t>
            </a:r>
            <a:r>
              <a:rPr lang="zh-TW" altLang="zh-HK" sz="4000" dirty="0">
                <a:ea typeface="華康儷中黑" panose="020B0509000000000000" pitchFamily="49" charset="-120"/>
              </a:rPr>
              <a:t>並「遺留下來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」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的</a:t>
            </a:r>
            <a:r>
              <a:rPr lang="zh-TW" altLang="zh-HK" sz="4000" dirty="0">
                <a:ea typeface="華康儷中黑" panose="020B0509000000000000" pitchFamily="49" charset="-120"/>
              </a:rPr>
              <a:t>人.即我常說,「由搖籃到墳墓」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,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一生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忠於天主的人</a:t>
            </a:r>
            <a:r>
              <a:rPr lang="zh-TW" altLang="zh-HK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100"/>
              </a:lnSpc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Today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’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s </a:t>
            </a:r>
            <a:r>
              <a:rPr lang="zh-TW" altLang="zh-HK" sz="4000" dirty="0">
                <a:ea typeface="華康儷中黑" panose="020B0509000000000000" pitchFamily="49" charset="-120"/>
              </a:rPr>
              <a:t>Bible verses mentioned about the 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“</a:t>
            </a: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remnants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”,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which </a:t>
            </a:r>
            <a:r>
              <a:rPr lang="zh-TW" altLang="zh-HK" sz="4000" dirty="0">
                <a:ea typeface="華康儷中黑" panose="020B0509000000000000" pitchFamily="49" charset="-120"/>
              </a:rPr>
              <a:t>means people who 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“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remained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”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 </a:t>
            </a:r>
            <a:r>
              <a:rPr lang="zh-TW" altLang="zh-HK" sz="4000" dirty="0">
                <a:ea typeface="華康儷中黑" panose="020B0509000000000000" pitchFamily="49" charset="-120"/>
              </a:rPr>
              <a:t>faithful to God after their faith was sorely tested. They are what I call people who believe from their cradle to their grave, who are faithful to God </a:t>
            </a:r>
            <a:r>
              <a:rPr lang="zh-TW" altLang="zh-HK" sz="40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all through their lives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.</a:t>
            </a:r>
            <a:endParaRPr lang="zh-TW" altLang="zh-HK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575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TW" sz="44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TW" altLang="zh-HK" sz="4400" dirty="0" smtClean="0">
                <a:ea typeface="華康儷中黑" panose="020B0509000000000000" pitchFamily="49" charset="-120"/>
              </a:rPr>
              <a:t>這些</a:t>
            </a:r>
            <a:r>
              <a:rPr lang="zh-TW" altLang="zh-HK" sz="4400" dirty="0">
                <a:ea typeface="華康儷中黑" panose="020B0509000000000000" pitchFamily="49" charset="-120"/>
              </a:rPr>
              <a:t>人多不多?我做了50年神父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,</a:t>
            </a:r>
            <a:endParaRPr lang="en-US" altLang="zh-TW" sz="44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TW" altLang="zh-HK" sz="4400" dirty="0" smtClean="0">
                <a:ea typeface="華康儷中黑" panose="020B0509000000000000" pitchFamily="49" charset="-120"/>
              </a:rPr>
              <a:t>都</a:t>
            </a:r>
            <a:r>
              <a:rPr lang="zh-TW" altLang="zh-HK" sz="4400" dirty="0">
                <a:ea typeface="華康儷中黑" panose="020B0509000000000000" pitchFamily="49" charset="-120"/>
              </a:rPr>
              <a:t>79歲了,我認為這種人不會太多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.</a:t>
            </a:r>
            <a:endParaRPr lang="en-US" altLang="zh-TW" sz="44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zh-HK" sz="4400" dirty="0" smtClean="0">
                <a:ea typeface="華康儷中黑" panose="020B0509000000000000" pitchFamily="49" charset="-120"/>
              </a:rPr>
              <a:t>但</a:t>
            </a:r>
            <a:r>
              <a:rPr lang="zh-TW" altLang="zh-HK" sz="4400" dirty="0">
                <a:ea typeface="華康儷中黑" panose="020B0509000000000000" pitchFamily="49" charset="-120"/>
              </a:rPr>
              <a:t>這卻是</a:t>
            </a:r>
            <a:r>
              <a:rPr lang="zh-TW" altLang="zh-HK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人生的「常態」</a:t>
            </a:r>
            <a:r>
              <a:rPr lang="zh-TW" altLang="zh-HK" sz="44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TW" altLang="zh-HK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Are there many of this kind of people? </a:t>
            </a:r>
            <a:r>
              <a:rPr lang="zh-TW" altLang="zh-HK" sz="4400" dirty="0">
                <a:ea typeface="華康儷中黑" panose="020B0509000000000000" pitchFamily="49" charset="-120"/>
              </a:rPr>
              <a:t>At 79 years old and having been a priest for 50 years, my opinion is </a:t>
            </a:r>
            <a:r>
              <a:rPr lang="zh-TW" altLang="zh-HK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there may not be that many</a:t>
            </a:r>
            <a:r>
              <a:rPr lang="zh-TW" altLang="zh-HK" sz="4400" dirty="0">
                <a:ea typeface="華康儷中黑" panose="020B0509000000000000" pitchFamily="49" charset="-120"/>
              </a:rPr>
              <a:t>, </a:t>
            </a:r>
            <a:r>
              <a:rPr lang="zh-TW" altLang="zh-HK" sz="4400" spc="-150" dirty="0">
                <a:ea typeface="華康儷中黑" panose="020B0509000000000000" pitchFamily="49" charset="-120"/>
              </a:rPr>
              <a:t>but then this is </a:t>
            </a:r>
            <a:r>
              <a:rPr lang="zh-TW" altLang="zh-HK" sz="4400" b="1" spc="-150" dirty="0">
                <a:solidFill>
                  <a:srgbClr val="9900CC"/>
                </a:solidFill>
                <a:ea typeface="華康儷中黑" panose="020B0509000000000000" pitchFamily="49" charset="-120"/>
              </a:rPr>
              <a:t>normal in life</a:t>
            </a:r>
            <a:r>
              <a:rPr lang="zh-TW" altLang="zh-HK" sz="4400" b="1" spc="-150" dirty="0" smtClean="0">
                <a:solidFill>
                  <a:srgbClr val="9900CC"/>
                </a:solidFill>
                <a:ea typeface="華康儷中黑" panose="020B0509000000000000" pitchFamily="49" charset="-120"/>
              </a:rPr>
              <a:t>.</a:t>
            </a:r>
            <a:endParaRPr lang="zh-HK" altLang="en-US" sz="4400" b="1" spc="-150" dirty="0">
              <a:solidFill>
                <a:srgbClr val="9900CC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575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zh-TW" sz="8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400" dirty="0" smtClean="0">
                <a:ea typeface="華康儷中黑" panose="020B0509000000000000" pitchFamily="49" charset="-120"/>
              </a:rPr>
              <a:t>請</a:t>
            </a:r>
            <a:r>
              <a:rPr lang="zh-TW" altLang="zh-HK" sz="3400" dirty="0">
                <a:ea typeface="華康儷中黑" panose="020B0509000000000000" pitchFamily="49" charset="-120"/>
              </a:rPr>
              <a:t>參看</a:t>
            </a:r>
            <a:r>
              <a:rPr lang="zh-TW" altLang="zh-HK" sz="3400" dirty="0" smtClean="0">
                <a:ea typeface="華康儷中黑" panose="020B0509000000000000" pitchFamily="49" charset="-120"/>
              </a:rPr>
              <a:t>附圖</a:t>
            </a:r>
            <a:r>
              <a:rPr lang="en-US" altLang="zh-TW" sz="3400" dirty="0" smtClean="0">
                <a:ea typeface="華康儷中黑" panose="020B0509000000000000" pitchFamily="49" charset="-120"/>
              </a:rPr>
              <a:t>:</a:t>
            </a:r>
            <a:r>
              <a:rPr lang="zh-TW" altLang="zh-HK" sz="3400" dirty="0" smtClean="0">
                <a:ea typeface="華康儷中黑" panose="020B0509000000000000" pitchFamily="49" charset="-120"/>
              </a:rPr>
              <a:t>許多</a:t>
            </a:r>
            <a:r>
              <a:rPr lang="zh-TW" altLang="zh-HK" sz="3400" dirty="0">
                <a:ea typeface="華康儷中黑" panose="020B0509000000000000" pitchFamily="49" charset="-120"/>
              </a:rPr>
              <a:t>人喜歡</a:t>
            </a:r>
            <a:r>
              <a:rPr lang="zh-TW" altLang="zh-HK" sz="3400" dirty="0">
                <a:solidFill>
                  <a:srgbClr val="FF0000"/>
                </a:solidFill>
                <a:ea typeface="華康儷中黑" panose="020B0509000000000000" pitchFamily="49" charset="-120"/>
              </a:rPr>
              <a:t>音樂,</a:t>
            </a:r>
            <a:r>
              <a:rPr lang="zh-TW" altLang="zh-HK" sz="3400" dirty="0">
                <a:ea typeface="華康儷中黑" panose="020B0509000000000000" pitchFamily="49" charset="-120"/>
              </a:rPr>
              <a:t>吃飯,但</a:t>
            </a:r>
            <a:r>
              <a:rPr lang="zh-TW" altLang="zh-HK" sz="3400" dirty="0">
                <a:solidFill>
                  <a:srgbClr val="FF0000"/>
                </a:solidFill>
                <a:ea typeface="華康儷中黑" panose="020B0509000000000000" pitchFamily="49" charset="-120"/>
              </a:rPr>
              <a:t>音樂家</a:t>
            </a:r>
            <a:r>
              <a:rPr lang="zh-TW" altLang="zh-HK" sz="3400" dirty="0">
                <a:ea typeface="華康儷中黑" panose="020B0509000000000000" pitchFamily="49" charset="-120"/>
              </a:rPr>
              <a:t>和大廚師不多;許多人</a:t>
            </a:r>
            <a:r>
              <a:rPr lang="zh-TW" altLang="zh-HK" sz="3400" dirty="0">
                <a:solidFill>
                  <a:srgbClr val="0000FF"/>
                </a:solidFill>
                <a:ea typeface="華康儷中黑" panose="020B0509000000000000" pitchFamily="49" charset="-120"/>
              </a:rPr>
              <a:t>活著</a:t>
            </a:r>
            <a:r>
              <a:rPr lang="zh-TW" altLang="zh-HK" sz="3400" dirty="0">
                <a:ea typeface="華康儷中黑" panose="020B0509000000000000" pitchFamily="49" charset="-120"/>
              </a:rPr>
              <a:t>,說話,修道,但</a:t>
            </a:r>
            <a:r>
              <a:rPr lang="zh-TW" altLang="zh-HK" sz="3400" dirty="0">
                <a:solidFill>
                  <a:srgbClr val="0000FF"/>
                </a:solidFill>
                <a:ea typeface="華康儷中黑" panose="020B0509000000000000" pitchFamily="49" charset="-120"/>
              </a:rPr>
              <a:t>活得精彩,</a:t>
            </a:r>
            <a:r>
              <a:rPr lang="zh-TW" altLang="zh-HK" sz="3400" dirty="0">
                <a:ea typeface="華康儷中黑" panose="020B0509000000000000" pitchFamily="49" charset="-120"/>
              </a:rPr>
              <a:t>懂得用言語去和人溝通</a:t>
            </a:r>
            <a:r>
              <a:rPr lang="zh-TW" altLang="zh-HK" sz="3400" dirty="0" smtClean="0">
                <a:ea typeface="華康儷中黑" panose="020B0509000000000000" pitchFamily="49" charset="-120"/>
              </a:rPr>
              <a:t>,</a:t>
            </a:r>
            <a:endParaRPr lang="en-US" altLang="zh-TW" sz="34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zh-HK" sz="3400" dirty="0" smtClean="0">
                <a:ea typeface="華康儷中黑" panose="020B0509000000000000" pitchFamily="49" charset="-120"/>
              </a:rPr>
              <a:t>或</a:t>
            </a:r>
            <a:r>
              <a:rPr lang="zh-TW" altLang="zh-HK" sz="3400" dirty="0">
                <a:ea typeface="華康儷中黑" panose="020B0509000000000000" pitchFamily="49" charset="-120"/>
              </a:rPr>
              <a:t>修到完全肖似基督的人,也不多.</a:t>
            </a:r>
          </a:p>
          <a:p>
            <a:r>
              <a:rPr lang="zh-TW" altLang="zh-HK" sz="3400" dirty="0">
                <a:ea typeface="華康儷中黑" panose="020B0509000000000000" pitchFamily="49" charset="-120"/>
              </a:rPr>
              <a:t>Please refer to the attached chart. Many people like </a:t>
            </a:r>
            <a:r>
              <a:rPr lang="zh-TW" altLang="zh-HK" sz="3400" dirty="0">
                <a:solidFill>
                  <a:srgbClr val="FF0000"/>
                </a:solidFill>
                <a:ea typeface="華康儷中黑" panose="020B0509000000000000" pitchFamily="49" charset="-120"/>
              </a:rPr>
              <a:t>music</a:t>
            </a:r>
            <a:r>
              <a:rPr lang="zh-TW" altLang="zh-HK" sz="3400" dirty="0">
                <a:ea typeface="華康儷中黑" panose="020B0509000000000000" pitchFamily="49" charset="-120"/>
              </a:rPr>
              <a:t> and eating, but there are not many who are </a:t>
            </a:r>
            <a:r>
              <a:rPr lang="zh-TW" altLang="zh-HK" sz="3400" dirty="0">
                <a:solidFill>
                  <a:srgbClr val="FF0000"/>
                </a:solidFill>
                <a:ea typeface="華康儷中黑" panose="020B0509000000000000" pitchFamily="49" charset="-120"/>
              </a:rPr>
              <a:t>musicians</a:t>
            </a:r>
            <a:r>
              <a:rPr lang="zh-TW" altLang="zh-HK" sz="3400" dirty="0">
                <a:ea typeface="華康儷中黑" panose="020B0509000000000000" pitchFamily="49" charset="-120"/>
              </a:rPr>
              <a:t> and chefs;  many people </a:t>
            </a:r>
            <a:r>
              <a:rPr lang="zh-TW" altLang="zh-HK" sz="3400" b="1" dirty="0">
                <a:solidFill>
                  <a:srgbClr val="9900CC"/>
                </a:solidFill>
                <a:ea typeface="華康儷中黑" panose="020B0509000000000000" pitchFamily="49" charset="-120"/>
              </a:rPr>
              <a:t>live</a:t>
            </a:r>
            <a:r>
              <a:rPr lang="zh-TW" altLang="zh-HK" sz="3400" dirty="0">
                <a:ea typeface="華康儷中黑" panose="020B0509000000000000" pitchFamily="49" charset="-120"/>
              </a:rPr>
              <a:t>, talk, live a religious life, but there are not many who know how to live a </a:t>
            </a:r>
            <a:r>
              <a:rPr lang="zh-TW" altLang="zh-HK" sz="3400" b="1" dirty="0">
                <a:solidFill>
                  <a:srgbClr val="9900CC"/>
                </a:solidFill>
                <a:ea typeface="華康儷中黑" panose="020B0509000000000000" pitchFamily="49" charset="-120"/>
              </a:rPr>
              <a:t>remarkable life, </a:t>
            </a:r>
            <a:r>
              <a:rPr lang="zh-TW" altLang="zh-HK" sz="3400" dirty="0">
                <a:ea typeface="華康儷中黑" panose="020B0509000000000000" pitchFamily="49" charset="-120"/>
              </a:rPr>
              <a:t>how to use language to communicate and live their religious lives to the point of looking like Christ.</a:t>
            </a:r>
          </a:p>
        </p:txBody>
      </p:sp>
    </p:spTree>
    <p:extLst>
      <p:ext uri="{BB962C8B-B14F-4D97-AF65-F5344CB8AC3E}">
        <p14:creationId xmlns="" xmlns:p14="http://schemas.microsoft.com/office/powerpoint/2010/main" val="304575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altLang="zh-TW" sz="10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教會</a:t>
            </a:r>
            <a:r>
              <a:rPr lang="zh-TW" altLang="zh-HK" sz="4000" dirty="0">
                <a:ea typeface="華康儷中黑" panose="020B0509000000000000" pitchFamily="49" charset="-120"/>
              </a:rPr>
              <a:t>本來就是「</a:t>
            </a:r>
            <a:r>
              <a:rPr lang="zh-TW" altLang="zh-HK" sz="4000" dirty="0">
                <a:solidFill>
                  <a:srgbClr val="9900CC"/>
                </a:solidFill>
                <a:ea typeface="華康儷中黑" panose="020B0509000000000000" pitchFamily="49" charset="-120"/>
              </a:rPr>
              <a:t>遺民</a:t>
            </a:r>
            <a:r>
              <a:rPr lang="zh-TW" altLang="zh-HK" sz="4000" dirty="0">
                <a:ea typeface="華康儷中黑" panose="020B0509000000000000" pitchFamily="49" charset="-120"/>
              </a:rPr>
              <a:t>」,是耶穌口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中的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「</a:t>
            </a:r>
            <a:r>
              <a:rPr lang="zh-TW" altLang="zh-HK" sz="4000" dirty="0">
                <a:ea typeface="華康儷中黑" panose="020B0509000000000000" pitchFamily="49" charset="-120"/>
              </a:rPr>
              <a:t>小小羊群」,是地鹽,世光,酵母.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zh-TW" altLang="zh-HK" sz="4000" dirty="0">
                <a:ea typeface="華康儷中黑" panose="020B0509000000000000" pitchFamily="49" charset="-120"/>
              </a:rPr>
              <a:t>The Church was essentially the 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“</a:t>
            </a:r>
            <a:r>
              <a:rPr lang="zh-TW" altLang="zh-HK" sz="4000" b="1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remnants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”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, 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or 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what </a:t>
            </a:r>
            <a:r>
              <a:rPr lang="zh-TW" altLang="zh-HK" sz="4000" dirty="0">
                <a:ea typeface="華康儷中黑" panose="020B0509000000000000" pitchFamily="49" charset="-120"/>
              </a:rPr>
              <a:t>Jesus said as 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the </a:t>
            </a:r>
            <a:r>
              <a:rPr lang="zh-TW" altLang="zh-HK" sz="4000" dirty="0">
                <a:ea typeface="華康儷中黑" panose="020B0509000000000000" pitchFamily="49" charset="-120"/>
              </a:rPr>
              <a:t>little flocks, the salt, the light 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and </a:t>
            </a:r>
            <a:r>
              <a:rPr lang="zh-TW" altLang="zh-HK" sz="4000" dirty="0">
                <a:ea typeface="華康儷中黑" panose="020B0509000000000000" pitchFamily="49" charset="-120"/>
              </a:rPr>
              <a:t>the yeast of the world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.</a:t>
            </a:r>
            <a:endParaRPr lang="zh-TW" altLang="zh-HK" sz="4000" dirty="0">
              <a:ea typeface="華康儷中黑" panose="020B0509000000000000" pitchFamily="49" charset="-120"/>
            </a:endParaRPr>
          </a:p>
        </p:txBody>
      </p:sp>
      <p:pic>
        <p:nvPicPr>
          <p:cNvPr id="4" name="Picture 3" descr="E:\Desktop\先驅,遺民,少收教會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4" y="3861048"/>
            <a:ext cx="4392488" cy="282026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E:\Desktop\pioneer,remnang,miorit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1033" y="3824304"/>
            <a:ext cx="4194987" cy="282026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4562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zh-TW" sz="4400" dirty="0" smtClean="0">
              <a:ea typeface="華康儷中黑" panose="020B0509000000000000" pitchFamily="49" charset="-120"/>
            </a:endParaRPr>
          </a:p>
          <a:p>
            <a:r>
              <a:rPr lang="zh-TW" altLang="zh-HK" sz="4400" dirty="0" smtClean="0">
                <a:ea typeface="華康儷中黑" panose="020B0509000000000000" pitchFamily="49" charset="-120"/>
              </a:rPr>
              <a:t>這些</a:t>
            </a:r>
            <a:r>
              <a:rPr lang="zh-TW" altLang="zh-HK" sz="4400" dirty="0">
                <a:ea typeface="華康儷中黑" panose="020B0509000000000000" pitchFamily="49" charset="-120"/>
              </a:rPr>
              <a:t>都是少數! 例如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:</a:t>
            </a:r>
            <a:r>
              <a:rPr lang="en-US" altLang="zh-TW" sz="4400" dirty="0" smtClean="0">
                <a:ea typeface="華康儷中黑" panose="020B0509000000000000" pitchFamily="49" charset="-120"/>
              </a:rPr>
              <a:t/>
            </a:r>
            <a:br>
              <a:rPr lang="en-US" altLang="zh-TW" sz="4400" dirty="0" smtClean="0">
                <a:ea typeface="華康儷中黑" panose="020B0509000000000000" pitchFamily="49" charset="-120"/>
              </a:rPr>
            </a:br>
            <a:r>
              <a:rPr lang="zh-TW" altLang="zh-HK" sz="4400" dirty="0" smtClean="0">
                <a:ea typeface="華康儷中黑" panose="020B0509000000000000" pitchFamily="49" charset="-120"/>
              </a:rPr>
              <a:t>鹽</a:t>
            </a:r>
            <a:r>
              <a:rPr lang="zh-TW" altLang="zh-HK" sz="4400" dirty="0">
                <a:ea typeface="華康儷中黑" panose="020B0509000000000000" pitchFamily="49" charset="-120"/>
              </a:rPr>
              <a:t>可以防止腐化,可以調味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,</a:t>
            </a:r>
            <a:endParaRPr lang="en-US" altLang="zh-TW" sz="44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400" dirty="0" smtClean="0">
                <a:ea typeface="華康儷中黑" panose="020B0509000000000000" pitchFamily="49" charset="-120"/>
              </a:rPr>
              <a:t>但</a:t>
            </a:r>
            <a:r>
              <a:rPr lang="zh-TW" altLang="zh-HK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不</a:t>
            </a:r>
            <a:r>
              <a:rPr lang="zh-TW" altLang="zh-HK" sz="44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需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要</a:t>
            </a:r>
            <a:r>
              <a:rPr lang="zh-TW" altLang="zh-HK" sz="44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太</a:t>
            </a:r>
            <a:r>
              <a:rPr lang="zh-TW" altLang="zh-HK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多</a:t>
            </a:r>
            <a:r>
              <a:rPr lang="zh-TW" altLang="zh-HK" sz="4400" dirty="0">
                <a:ea typeface="華康儷中黑" panose="020B0509000000000000" pitchFamily="49" charset="-120"/>
              </a:rPr>
              <a:t>.</a:t>
            </a:r>
          </a:p>
          <a:p>
            <a:r>
              <a:rPr lang="zh-TW" altLang="zh-HK" sz="4400" dirty="0">
                <a:ea typeface="華康儷中黑" panose="020B0509000000000000" pitchFamily="49" charset="-120"/>
              </a:rPr>
              <a:t>They are the minority! Just like salt that can prevent spoilage and </a:t>
            </a:r>
            <a:r>
              <a:rPr lang="en-US" altLang="zh-TW" sz="4400" dirty="0" smtClean="0">
                <a:ea typeface="華康儷中黑" panose="020B0509000000000000" pitchFamily="49" charset="-120"/>
              </a:rPr>
              <a:t/>
            </a:r>
            <a:br>
              <a:rPr lang="en-US" altLang="zh-TW" sz="4400" dirty="0" smtClean="0">
                <a:ea typeface="華康儷中黑" panose="020B0509000000000000" pitchFamily="49" charset="-120"/>
              </a:rPr>
            </a:br>
            <a:r>
              <a:rPr lang="zh-TW" altLang="zh-HK" sz="4400" dirty="0" smtClean="0">
                <a:ea typeface="華康儷中黑" panose="020B0509000000000000" pitchFamily="49" charset="-120"/>
              </a:rPr>
              <a:t>add </a:t>
            </a:r>
            <a:r>
              <a:rPr lang="zh-TW" altLang="zh-HK" sz="4400" dirty="0">
                <a:ea typeface="華康儷中黑" panose="020B0509000000000000" pitchFamily="49" charset="-120"/>
              </a:rPr>
              <a:t>flavour, </a:t>
            </a:r>
            <a:r>
              <a:rPr lang="zh-TW" altLang="zh-HK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only a little is </a:t>
            </a:r>
            <a:r>
              <a:rPr lang="en-US" altLang="zh-TW" sz="44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</a:br>
            <a:r>
              <a:rPr lang="zh-TW" altLang="zh-HK" sz="44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all </a:t>
            </a:r>
            <a:r>
              <a:rPr lang="zh-TW" altLang="zh-HK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that is needed.</a:t>
            </a:r>
          </a:p>
        </p:txBody>
      </p:sp>
    </p:spTree>
    <p:extLst>
      <p:ext uri="{BB962C8B-B14F-4D97-AF65-F5344CB8AC3E}">
        <p14:creationId xmlns="" xmlns:p14="http://schemas.microsoft.com/office/powerpoint/2010/main" val="64562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zh-TW" sz="1000" dirty="0" smtClean="0">
              <a:ea typeface="華康儷中黑" panose="020B0509000000000000" pitchFamily="49" charset="-120"/>
            </a:endParaRPr>
          </a:p>
          <a:p>
            <a:pPr>
              <a:spcAft>
                <a:spcPts val="1200"/>
              </a:spcAft>
            </a:pPr>
            <a:r>
              <a:rPr lang="zh-TW" altLang="zh-HK" sz="3400" dirty="0" smtClean="0">
                <a:ea typeface="華康儷中黑" panose="020B0509000000000000" pitchFamily="49" charset="-120"/>
              </a:rPr>
              <a:t>所以</a:t>
            </a:r>
            <a:r>
              <a:rPr lang="zh-TW" altLang="zh-HK" sz="3400" dirty="0">
                <a:ea typeface="華康儷中黑" panose="020B0509000000000000" pitchFamily="49" charset="-120"/>
              </a:rPr>
              <a:t>有些神學家結合了聖經和真實的生活,得出了一個結論:耶穌的真教會是一個少數人的,由真信徒組成的,能聖化世界並</a:t>
            </a:r>
            <a:r>
              <a:rPr lang="zh-TW" altLang="zh-HK" sz="3400" dirty="0" smtClean="0">
                <a:ea typeface="華康儷中黑" panose="020B0509000000000000" pitchFamily="49" charset="-120"/>
              </a:rPr>
              <a:t>能</a:t>
            </a:r>
            <a:r>
              <a:rPr lang="en-US" altLang="zh-TW" sz="3400" dirty="0" smtClean="0">
                <a:ea typeface="華康儷中黑" panose="020B0509000000000000" pitchFamily="49" charset="-120"/>
              </a:rPr>
              <a:t/>
            </a:r>
            <a:br>
              <a:rPr lang="en-US" altLang="zh-TW" sz="3400" dirty="0" smtClean="0">
                <a:ea typeface="華康儷中黑" panose="020B0509000000000000" pitchFamily="49" charset="-120"/>
              </a:rPr>
            </a:br>
            <a:r>
              <a:rPr lang="zh-TW" altLang="zh-HK" sz="3400" dirty="0" smtClean="0">
                <a:ea typeface="華康儷中黑" panose="020B0509000000000000" pitchFamily="49" charset="-120"/>
              </a:rPr>
              <a:t>成為</a:t>
            </a:r>
            <a:r>
              <a:rPr lang="zh-TW" altLang="zh-HK" sz="3400" dirty="0">
                <a:ea typeface="華康儷中黑" panose="020B0509000000000000" pitchFamily="49" charset="-120"/>
              </a:rPr>
              <a:t>世界祝福的教會,</a:t>
            </a:r>
            <a:r>
              <a:rPr lang="zh-TW" altLang="zh-HK" sz="3400" dirty="0">
                <a:solidFill>
                  <a:srgbClr val="FF0000"/>
                </a:solidFill>
                <a:ea typeface="華康儷中黑" panose="020B0509000000000000" pitchFamily="49" charset="-120"/>
              </a:rPr>
              <a:t>一個「永恆少數」的教會</a:t>
            </a:r>
            <a:r>
              <a:rPr lang="zh-TW" altLang="zh-HK" sz="3400" dirty="0">
                <a:ea typeface="華康儷中黑" panose="020B0509000000000000" pitchFamily="49" charset="-120"/>
              </a:rPr>
              <a:t>.</a:t>
            </a:r>
          </a:p>
          <a:p>
            <a:r>
              <a:rPr lang="zh-TW" altLang="zh-HK" sz="3400" dirty="0">
                <a:ea typeface="華康儷中黑" panose="020B0509000000000000" pitchFamily="49" charset="-120"/>
              </a:rPr>
              <a:t>For this reason, some theologians, having taken their insight from the Bible and real life experience, </a:t>
            </a:r>
            <a:r>
              <a:rPr lang="zh-TW" altLang="zh-HK" sz="3400" dirty="0" smtClean="0">
                <a:ea typeface="華康儷中黑" panose="020B0509000000000000" pitchFamily="49" charset="-120"/>
              </a:rPr>
              <a:t>concluded </a:t>
            </a:r>
            <a:r>
              <a:rPr lang="zh-TW" altLang="zh-HK" sz="3400" dirty="0">
                <a:ea typeface="華康儷中黑" panose="020B0509000000000000" pitchFamily="49" charset="-120"/>
              </a:rPr>
              <a:t>that </a:t>
            </a:r>
            <a:r>
              <a:rPr lang="zh-TW" altLang="zh-HK" sz="3400" dirty="0" smtClean="0">
                <a:ea typeface="華康儷中黑" panose="020B0509000000000000" pitchFamily="49" charset="-120"/>
              </a:rPr>
              <a:t>Jesus</a:t>
            </a:r>
            <a:r>
              <a:rPr lang="en-US" altLang="zh-TW" sz="3400" dirty="0" smtClean="0">
                <a:ea typeface="華康儷中黑" panose="020B0509000000000000" pitchFamily="49" charset="-120"/>
              </a:rPr>
              <a:t>’</a:t>
            </a:r>
            <a:r>
              <a:rPr lang="zh-TW" altLang="zh-HK" sz="3400" dirty="0" smtClean="0">
                <a:ea typeface="華康儷中黑" panose="020B0509000000000000" pitchFamily="49" charset="-120"/>
              </a:rPr>
              <a:t>s </a:t>
            </a:r>
            <a:r>
              <a:rPr lang="en-US" altLang="zh-TW" sz="3400" dirty="0" smtClean="0">
                <a:ea typeface="華康儷中黑" panose="020B0509000000000000" pitchFamily="49" charset="-120"/>
              </a:rPr>
              <a:t>C</a:t>
            </a:r>
            <a:r>
              <a:rPr lang="zh-TW" altLang="zh-HK" sz="3400" dirty="0" smtClean="0">
                <a:ea typeface="華康儷中黑" panose="020B0509000000000000" pitchFamily="49" charset="-120"/>
              </a:rPr>
              <a:t>hurch </a:t>
            </a:r>
            <a:r>
              <a:rPr lang="zh-TW" altLang="zh-HK" sz="3400" dirty="0">
                <a:ea typeface="華康儷中黑" panose="020B0509000000000000" pitchFamily="49" charset="-120"/>
              </a:rPr>
              <a:t>is a </a:t>
            </a:r>
            <a:r>
              <a:rPr lang="en-US" altLang="zh-TW" sz="3400" dirty="0" smtClean="0">
                <a:ea typeface="華康儷中黑" panose="020B0509000000000000" pitchFamily="49" charset="-120"/>
              </a:rPr>
              <a:t>C</a:t>
            </a:r>
            <a:r>
              <a:rPr lang="zh-TW" altLang="zh-HK" sz="3400" dirty="0" smtClean="0">
                <a:ea typeface="華康儷中黑" panose="020B0509000000000000" pitchFamily="49" charset="-120"/>
              </a:rPr>
              <a:t>hurch </a:t>
            </a:r>
            <a:r>
              <a:rPr lang="zh-TW" altLang="zh-HK" sz="3400" dirty="0">
                <a:ea typeface="華康儷中黑" panose="020B0509000000000000" pitchFamily="49" charset="-120"/>
              </a:rPr>
              <a:t>of the minority, consisting of true believers, who can sanctify the world and bring blessings to the world; </a:t>
            </a:r>
            <a:endParaRPr lang="en-US" altLang="zh-TW" sz="34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4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a </a:t>
            </a:r>
            <a:r>
              <a:rPr lang="en-US" altLang="zh-TW" sz="34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C</a:t>
            </a:r>
            <a:r>
              <a:rPr lang="zh-TW" altLang="zh-HK" sz="34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hurch </a:t>
            </a:r>
            <a:r>
              <a:rPr lang="zh-TW" altLang="zh-HK" sz="3400" dirty="0">
                <a:solidFill>
                  <a:srgbClr val="FF0000"/>
                </a:solidFill>
                <a:ea typeface="華康儷中黑" panose="020B0509000000000000" pitchFamily="49" charset="-120"/>
              </a:rPr>
              <a:t>who will forever remain the minority</a:t>
            </a:r>
            <a:r>
              <a:rPr lang="zh-TW" altLang="zh-HK" sz="3400" dirty="0" smtClean="0">
                <a:ea typeface="華康儷中黑" panose="020B0509000000000000" pitchFamily="49" charset="-120"/>
              </a:rPr>
              <a:t>.</a:t>
            </a:r>
            <a:endParaRPr lang="en-US" altLang="zh-TW" sz="3400" dirty="0" smtClean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562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你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願意成為這種教會的一員嗎</a:t>
            </a: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?</a:t>
            </a:r>
            <a:endParaRPr lang="en-US" altLang="zh-TW" sz="4000" dirty="0" smtClean="0">
              <a:solidFill>
                <a:srgbClr val="FF0000"/>
              </a:solidFill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你</a:t>
            </a:r>
            <a:r>
              <a:rPr lang="zh-TW" altLang="zh-HK" sz="4000" dirty="0">
                <a:ea typeface="華康儷中黑" panose="020B0509000000000000" pitchFamily="49" charset="-120"/>
              </a:rPr>
              <a:t>要為這意向祈求嗎?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zh-TW" altLang="zh-HK" sz="4000" dirty="0">
                <a:solidFill>
                  <a:srgbClr val="9900CC"/>
                </a:solidFill>
                <a:ea typeface="華康儷中黑" panose="020B0509000000000000" pitchFamily="49" charset="-120"/>
              </a:rPr>
              <a:t>Are you willing to be a member of such a </a:t>
            </a:r>
            <a:r>
              <a:rPr lang="en-US" altLang="zh-TW" sz="4000" dirty="0" smtClean="0">
                <a:solidFill>
                  <a:srgbClr val="9900CC"/>
                </a:solidFill>
                <a:ea typeface="華康儷中黑" panose="020B0509000000000000" pitchFamily="49" charset="-120"/>
              </a:rPr>
              <a:t>C</a:t>
            </a:r>
            <a:r>
              <a:rPr lang="zh-TW" altLang="zh-HK" sz="4000" dirty="0" smtClean="0">
                <a:solidFill>
                  <a:srgbClr val="9900CC"/>
                </a:solidFill>
                <a:ea typeface="華康儷中黑" panose="020B0509000000000000" pitchFamily="49" charset="-120"/>
              </a:rPr>
              <a:t>hurch</a:t>
            </a:r>
            <a:r>
              <a:rPr lang="zh-TW" altLang="zh-HK" sz="4000" dirty="0">
                <a:solidFill>
                  <a:srgbClr val="9900CC"/>
                </a:solidFill>
                <a:ea typeface="華康儷中黑" panose="020B0509000000000000" pitchFamily="49" charset="-120"/>
              </a:rPr>
              <a:t>? </a:t>
            </a:r>
            <a:r>
              <a:rPr lang="en-US" altLang="zh-TW" sz="4000" dirty="0" smtClean="0">
                <a:solidFill>
                  <a:srgbClr val="9900CC"/>
                </a:solidFill>
                <a:ea typeface="華康儷中黑" panose="020B0509000000000000" pitchFamily="49" charset="-120"/>
              </a:rPr>
              <a:t/>
            </a:r>
            <a:br>
              <a:rPr lang="en-US" altLang="zh-TW" sz="4000" dirty="0" smtClean="0">
                <a:solidFill>
                  <a:srgbClr val="9900CC"/>
                </a:solidFill>
                <a:ea typeface="華康儷中黑" panose="020B0509000000000000" pitchFamily="49" charset="-120"/>
              </a:rPr>
            </a:br>
            <a:r>
              <a:rPr lang="zh-TW" altLang="zh-HK" sz="4000" dirty="0" smtClean="0">
                <a:ea typeface="華康儷中黑" panose="020B0509000000000000" pitchFamily="49" charset="-120"/>
              </a:rPr>
              <a:t>Are </a:t>
            </a:r>
            <a:r>
              <a:rPr lang="zh-TW" altLang="zh-HK" sz="4000" dirty="0">
                <a:ea typeface="華康儷中黑" panose="020B0509000000000000" pitchFamily="49" charset="-120"/>
              </a:rPr>
              <a:t>you willing to pray 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for </a:t>
            </a:r>
            <a:r>
              <a:rPr lang="zh-TW" altLang="zh-HK" sz="4000" dirty="0">
                <a:ea typeface="華康儷中黑" panose="020B0509000000000000" pitchFamily="49" charset="-120"/>
              </a:rPr>
              <a:t>this intention</a:t>
            </a:r>
            <a:r>
              <a:rPr lang="zh-TW" altLang="zh-HK" dirty="0" smtClean="0"/>
              <a:t>?</a:t>
            </a:r>
            <a:endParaRPr lang="zh-HK" altLang="en-US" dirty="0"/>
          </a:p>
        </p:txBody>
      </p:sp>
      <p:pic>
        <p:nvPicPr>
          <p:cNvPr id="1027" name="Picture 3" descr="E:\Desktop\先驅,遺民,少收教會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4" y="320700"/>
            <a:ext cx="4392488" cy="282026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Desktop\pioneer,remnang,miorit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1033" y="320701"/>
            <a:ext cx="4194987" cy="282026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4562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048375"/>
          </a:xfrm>
        </p:spPr>
        <p:txBody>
          <a:bodyPr/>
          <a:lstStyle/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endParaRPr lang="en-US" altLang="zh-TW" sz="9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(P)" pitchFamily="34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好 天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</a:t>
            </a:r>
            <a:endParaRPr lang="en-US" altLang="zh-TW" sz="5400" spc="20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xmlns="" id="{97E96190-9B2E-4EF1-B4EE-83AC1F82D3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6700"/>
            <a:ext cx="9144000" cy="6186636"/>
          </a:xfrm>
        </p:spPr>
        <p:txBody>
          <a:bodyPr/>
          <a:lstStyle/>
          <a:p>
            <a:pPr marL="0" indent="0" algn="just" eaLnBrk="1"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領他們踏上不會跌倒的坦途，來到溪水旁，因為我是以色列的慈父，厄弗辣因是我的長子。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Aft>
                <a:spcPts val="600"/>
              </a:spcAft>
              <a:buFontTx/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xmlns="" id="{C95A327D-0D15-4D8E-B64C-92FC58F9E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xmlns="" id="{92F5492E-CE85-4FD2-9023-AA7822410237}"/>
              </a:ext>
            </a:extLst>
          </p:cNvPr>
          <p:cNvSpPr txBox="1"/>
          <p:nvPr/>
        </p:nvSpPr>
        <p:spPr>
          <a:xfrm>
            <a:off x="7308304" y="6021288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0305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xmlns="" id="{14C178F4-1127-4E08-92FC-A421CFD5E9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16024"/>
            <a:ext cx="9144000" cy="6741368"/>
          </a:xfrm>
        </p:spPr>
        <p:txBody>
          <a:bodyPr/>
          <a:lstStyle/>
          <a:p>
            <a:pPr marL="0" indent="0" algn="just" eaLnBrk="1">
              <a:spcBef>
                <a:spcPts val="120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恭讀致希伯來人書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5:1-6</a:t>
            </a:r>
          </a:p>
          <a:p>
            <a:pPr marL="0" indent="0" algn="just" eaLnBrk="1"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每位大司祭，都是由人間所選拔，奉派為人，執行關於天主的事，為奉獻供品和犧牲，以贖罪過。他同情無知和迷途的人，因為他自己也為弱點所糾纏。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因此他怎樣為人民奉獻贖罪祭，也當怎樣為自己奉獻。誰也不得自己擅取這尊位，而應蒙天主召選，有如亞郎一樣。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照樣，基督也沒有自取做大司祭的光榮，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xmlns="" id="{24764B74-752B-43C0-8697-F016F5A6E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xmlns="" id="{52635152-5A84-43A7-B1BB-99E184F9A2D0}"/>
              </a:ext>
            </a:extLst>
          </p:cNvPr>
          <p:cNvSpPr txBox="1"/>
          <p:nvPr/>
        </p:nvSpPr>
        <p:spPr>
          <a:xfrm>
            <a:off x="7092701" y="6309320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xmlns="" id="{14C178F4-1127-4E08-92FC-A421CFD5E9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226"/>
            <a:ext cx="9144000" cy="612110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而是向他說過：「你是我的兒子，我今日生了你」的那位，光榮了他；在另一處又說：「你照默基瑟德的品位，永做司祭。」</a:t>
            </a: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xmlns="" id="{24764B74-752B-43C0-8697-F016F5A6E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xmlns="" id="{52635152-5A84-43A7-B1BB-99E184F9A2D0}"/>
              </a:ext>
            </a:extLst>
          </p:cNvPr>
          <p:cNvSpPr txBox="1"/>
          <p:nvPr/>
        </p:nvSpPr>
        <p:spPr>
          <a:xfrm>
            <a:off x="7812087" y="6168199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9968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xmlns="" id="{C3CB8A57-1065-469C-829E-9A64931FE1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597650"/>
          </a:xfrm>
        </p:spPr>
        <p:txBody>
          <a:bodyPr/>
          <a:lstStyle/>
          <a:p>
            <a:pPr marL="0" indent="0" algn="just" eaLnBrk="1">
              <a:spcBef>
                <a:spcPts val="180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恭讀聖馬爾谷福音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10:46-52</a:t>
            </a:r>
          </a:p>
          <a:p>
            <a:pPr marL="0" indent="0" algn="just" eaLnBrk="1">
              <a:spcBef>
                <a:spcPts val="12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耶穌和他的門徒，及一大群人，從耶里哥出來的時候，有一個瞎眼的乞丐，即提買的兒子，巴爾提買，坐在路旁。他一聽說是納匝肋人耶穌，就喊叫說：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「耶穌，達味之子，可憐我吧！」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有許多人就斥責他，叫他不要呼叫；但他越發喊叫說：「達味之子，可憐我吧！」</a:t>
            </a:r>
          </a:p>
          <a:p>
            <a:pPr marL="0" indent="0" algn="just" eaLnBrk="1">
              <a:spcBef>
                <a:spcPts val="12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人就叫那瞎子，對他說：</a:t>
            </a:r>
          </a:p>
          <a:p>
            <a:pPr marL="0" indent="0" algn="just" eaLnBrk="1">
              <a:spcBef>
                <a:spcPts val="1200"/>
              </a:spcBef>
              <a:buFontTx/>
              <a:buNone/>
            </a:pP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xmlns="" id="{76DD139C-5608-4376-838D-38252E2E2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xmlns="" id="{BB501010-FE37-4B04-8653-71A647F7C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6237288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1/2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xmlns="" id="{C3CB8A57-1065-469C-829E-9A64931FE1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6402"/>
            <a:ext cx="9144000" cy="633095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「放心！起來！他叫你呢！」瞎子就扔下自己的外衣，跳起來，走到耶穌面前。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耶穌對他說：「你願意我給你做什麼？」</a:t>
            </a:r>
          </a:p>
          <a:p>
            <a:pPr marL="0" indent="0" algn="just" eaLnBrk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瞎子說：「師父！叫我看見！」</a:t>
            </a:r>
          </a:p>
          <a:p>
            <a:pPr marL="0" indent="0" algn="just" eaLnBrk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耶穌對他說：「去吧！你的信德救了你。」瞎子立刻看見了，就在路上，跟隨耶穌去了。</a:t>
            </a: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　</a:t>
            </a:r>
            <a:endParaRPr lang="en-US" altLang="zh-TW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  <a:endParaRPr lang="zh-TW" altLang="en-US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xmlns="" id="{76DD139C-5608-4376-838D-38252E2E2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xmlns="" id="{BB501010-FE37-4B04-8653-71A647F7C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352" y="6091237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2/2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617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6632"/>
            <a:ext cx="9144000" cy="6381750"/>
          </a:xfrm>
          <a:solidFill>
            <a:schemeClr val="tx1"/>
          </a:solidFill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常年期第三十主日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2021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10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24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日</a:t>
            </a:r>
          </a:p>
          <a:p>
            <a:pPr algn="ctr" eaLnBrk="1" hangingPunct="1">
              <a:buFontTx/>
              <a:buNone/>
              <a:defRPr/>
            </a:pPr>
            <a:endParaRPr lang="zh-TW" altLang="en-US" sz="1000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主 題</a:t>
            </a:r>
          </a:p>
          <a:p>
            <a:pPr algn="ctr" eaLnBrk="1" hangingPunct="1">
              <a:spcBef>
                <a:spcPts val="1800"/>
              </a:spcBef>
              <a:spcAft>
                <a:spcPts val="1200"/>
              </a:spcAft>
              <a:buFontTx/>
              <a:buNone/>
            </a:pPr>
            <a:r>
              <a:rPr lang="zh-TW" altLang="en-US" sz="6600" dirty="0">
                <a:solidFill>
                  <a:schemeClr val="bg1"/>
                </a:solidFill>
                <a:ea typeface="華康儷中黑" pitchFamily="49" charset="-120"/>
              </a:rPr>
              <a:t>該求與不該求</a:t>
            </a:r>
            <a:endParaRPr lang="en-US" altLang="zh-TW" sz="66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耶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31:7-9;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希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5:1-6;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谷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10:46-52)</a:t>
            </a:r>
            <a:endParaRPr lang="zh-TW" altLang="en-US" dirty="0">
              <a:solidFill>
                <a:schemeClr val="bg1"/>
              </a:solidFill>
              <a:ea typeface="華康儷中黑" pitchFamily="49" charset="-120"/>
            </a:endParaRPr>
          </a:p>
          <a:p>
            <a:pPr marL="324000" eaLnBrk="1" hangingPunct="1">
              <a:lnSpc>
                <a:spcPts val="5000"/>
              </a:lnSpc>
              <a:spcBef>
                <a:spcPct val="0"/>
              </a:spcBef>
              <a:spcAft>
                <a:spcPct val="25000"/>
              </a:spcAft>
              <a:buFontTx/>
              <a:buNone/>
              <a:defRPr/>
            </a:pP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 聖言</a:t>
            </a:r>
            <a:r>
              <a:rPr lang="zh-TW" altLang="en-US" sz="4000" spc="3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指導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生活；生活</a:t>
            </a:r>
            <a:r>
              <a:rPr lang="zh-TW" altLang="en-US" sz="4000" spc="3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印證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聖言</a:t>
            </a:r>
            <a:endParaRPr lang="en-US" altLang="zh-TW" sz="4000" spc="300" dirty="0">
              <a:solidFill>
                <a:schemeClr val="bg1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講道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是解釋天主聖言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指出它如何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指導人類的生命</a:t>
            </a:r>
            <a:endParaRPr lang="en-US" altLang="zh-TW" sz="28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證道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是為天主的話作證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證明這話是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可信的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和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可行的</a:t>
            </a:r>
            <a:endParaRPr lang="zh-TW" altLang="en-US" sz="2800" dirty="0">
              <a:solidFill>
                <a:srgbClr val="00FF00"/>
              </a:solidFill>
              <a:ea typeface="華康粗黑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/>
          <a:lstStyle/>
          <a:p>
            <a:pPr algn="just" eaLnBrk="1">
              <a:spcBef>
                <a:spcPts val="0"/>
              </a:spcBef>
              <a:spcAft>
                <a:spcPts val="0"/>
              </a:spcAft>
            </a:pPr>
            <a:endParaRPr lang="en-US" altLang="zh-TW" sz="18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algn="just" eaLnBrk="1"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你們應為雅各伯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歡呼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宣揚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及讚頌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說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主救了自己的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百姓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以色列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</a:t>
            </a:r>
            <a:r>
              <a:rPr lang="zh-TW" altLang="en-US" sz="44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遺民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432000" indent="-457200" algn="just" eaLnBrk="1"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每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位大司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祭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都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是由人間所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選拔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奉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派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為人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執行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關於天主的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事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同情無知和迷途的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他自己也為弱點所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糾纏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algn="just" eaLnBrk="1"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「耶穌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達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味之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子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可憐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吧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耶穌對他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說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你願意我給你做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什麼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」瞎子說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師父</a:t>
            </a:r>
            <a:r>
              <a:rPr lang="en-US" altLang="zh-TW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叫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看見</a:t>
            </a:r>
            <a:r>
              <a:rPr lang="en-US" altLang="zh-TW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endParaRPr lang="zh-HK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432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4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9164</TotalTime>
  <Words>1508</Words>
  <Application>Microsoft Office PowerPoint</Application>
  <PresentationFormat>如螢幕大小 (4:3)</PresentationFormat>
  <Paragraphs>142</Paragraphs>
  <Slides>27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27</vt:i4>
      </vt:variant>
    </vt:vector>
  </HeadingPairs>
  <TitlesOfParts>
    <vt:vector size="29" baseType="lpstr">
      <vt:lpstr>預設簡報設計</vt:lpstr>
      <vt:lpstr>14_預設簡報設計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  <vt:lpstr>投影片 17</vt:lpstr>
      <vt:lpstr>投影片 18</vt:lpstr>
      <vt:lpstr>投影片 19</vt:lpstr>
      <vt:lpstr>投影片 20</vt:lpstr>
      <vt:lpstr>投影片 21</vt:lpstr>
      <vt:lpstr>投影片 22</vt:lpstr>
      <vt:lpstr>投影片 23</vt:lpstr>
      <vt:lpstr>投影片 24</vt:lpstr>
      <vt:lpstr>投影片 25</vt:lpstr>
      <vt:lpstr>投影片 26</vt:lpstr>
      <vt:lpstr>投影片 27</vt:lpstr>
    </vt:vector>
  </TitlesOfParts>
  <Company>Cirs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Jeanne</cp:lastModifiedBy>
  <cp:revision>723</cp:revision>
  <dcterms:created xsi:type="dcterms:W3CDTF">2006-09-26T01:05:23Z</dcterms:created>
  <dcterms:modified xsi:type="dcterms:W3CDTF">2021-10-18T08:00:20Z</dcterms:modified>
</cp:coreProperties>
</file>