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90032" r:id="rId3"/>
  </p:sldMasterIdLst>
  <p:notesMasterIdLst>
    <p:notesMasterId r:id="rId32"/>
  </p:notesMasterIdLst>
  <p:handoutMasterIdLst>
    <p:handoutMasterId r:id="rId33"/>
  </p:handoutMasterIdLst>
  <p:sldIdLst>
    <p:sldId id="2134" r:id="rId4"/>
    <p:sldId id="2119" r:id="rId5"/>
    <p:sldId id="2120" r:id="rId6"/>
    <p:sldId id="2122" r:id="rId7"/>
    <p:sldId id="2123" r:id="rId8"/>
    <p:sldId id="2126" r:id="rId9"/>
    <p:sldId id="2130" r:id="rId10"/>
    <p:sldId id="2131" r:id="rId11"/>
    <p:sldId id="2096" r:id="rId12"/>
    <p:sldId id="2135" r:id="rId13"/>
    <p:sldId id="2136" r:id="rId14"/>
    <p:sldId id="2137" r:id="rId15"/>
    <p:sldId id="2138" r:id="rId16"/>
    <p:sldId id="2139" r:id="rId17"/>
    <p:sldId id="2140" r:id="rId18"/>
    <p:sldId id="2141" r:id="rId19"/>
    <p:sldId id="2142" r:id="rId20"/>
    <p:sldId id="2143" r:id="rId21"/>
    <p:sldId id="2144" r:id="rId22"/>
    <p:sldId id="2145" r:id="rId23"/>
    <p:sldId id="2146" r:id="rId24"/>
    <p:sldId id="2147" r:id="rId25"/>
    <p:sldId id="2148" r:id="rId26"/>
    <p:sldId id="2149" r:id="rId27"/>
    <p:sldId id="2152" r:id="rId28"/>
    <p:sldId id="2150" r:id="rId29"/>
    <p:sldId id="2151" r:id="rId30"/>
    <p:sldId id="1892" r:id="rId31"/>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FF00"/>
    <a:srgbClr val="0000FF"/>
    <a:srgbClr val="FF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777" autoAdjust="0"/>
    <p:restoredTop sz="93315" autoAdjust="0"/>
  </p:normalViewPr>
  <p:slideViewPr>
    <p:cSldViewPr>
      <p:cViewPr>
        <p:scale>
          <a:sx n="50" d="100"/>
          <a:sy n="50" d="100"/>
        </p:scale>
        <p:origin x="1088"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18360126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22303838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8686304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8358444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42468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41171176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456750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002215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4041078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38907732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348492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81833342"/>
      </p:ext>
    </p:extLst>
  </p:cSld>
  <p:clrMap bg1="lt1" tx1="dk1" bg2="lt2" tx2="dk2" accent1="accent1" accent2="accent2" accent3="accent3" accent4="accent4" accent5="accent5" accent6="accent6" hlink="hlink" folHlink="folHlink"/>
  <p:sldLayoutIdLst>
    <p:sldLayoutId id="2147490033" r:id="rId1"/>
    <p:sldLayoutId id="2147490034" r:id="rId2"/>
    <p:sldLayoutId id="2147490035" r:id="rId3"/>
    <p:sldLayoutId id="2147490036" r:id="rId4"/>
    <p:sldLayoutId id="2147490037" r:id="rId5"/>
    <p:sldLayoutId id="2147490038" r:id="rId6"/>
    <p:sldLayoutId id="2147490039" r:id="rId7"/>
    <p:sldLayoutId id="2147490040" r:id="rId8"/>
    <p:sldLayoutId id="2147490041" r:id="rId9"/>
    <p:sldLayoutId id="2147490042" r:id="rId10"/>
    <p:sldLayoutId id="21474900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430665"/>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常年期第三十主日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10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spcBef>
                <a:spcPts val="600"/>
              </a:spcBef>
              <a:spcAft>
                <a:spcPts val="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400" dirty="0">
              <a:solidFill>
                <a:srgbClr val="FFFF00"/>
              </a:solidFill>
              <a:ea typeface="華康粗黑體" panose="020B0709000000000000" pitchFamily="49" charset="-120"/>
            </a:endParaRPr>
          </a:p>
          <a:p>
            <a:pPr algn="ctr" eaLnBrk="1" hangingPunct="1">
              <a:spcBef>
                <a:spcPct val="0"/>
              </a:spcBef>
              <a:buFontTx/>
              <a:buNone/>
            </a:pPr>
            <a:r>
              <a:rPr lang="en-US" altLang="zh-TW" sz="15000" spc="700" dirty="0">
                <a:solidFill>
                  <a:schemeClr val="bg1"/>
                </a:solidFill>
                <a:ea typeface="Calibri" panose="020F0502020204030204" pitchFamily="34" charset="0"/>
                <a:cs typeface="Times New Roman" panose="02020603050405020304" pitchFamily="18" charset="0"/>
              </a:rPr>
              <a:t>1</a:t>
            </a:r>
            <a:r>
              <a:rPr lang="en-US" altLang="zh-TW" sz="1800" spc="700" dirty="0">
                <a:solidFill>
                  <a:schemeClr val="bg1"/>
                </a:solidFill>
                <a:ea typeface="Calibri" panose="020F0502020204030204" pitchFamily="34" charset="0"/>
                <a:cs typeface="Times New Roman" panose="02020603050405020304" pitchFamily="18" charset="0"/>
              </a:rPr>
              <a:t> </a:t>
            </a:r>
            <a:r>
              <a:rPr lang="en-US" altLang="zh-TW" sz="15000" spc="700" dirty="0">
                <a:solidFill>
                  <a:schemeClr val="bg1"/>
                </a:solidFill>
                <a:ea typeface="Calibri" panose="020F0502020204030204" pitchFamily="34" charset="0"/>
                <a:cs typeface="Times New Roman" panose="02020603050405020304" pitchFamily="18" charset="0"/>
              </a:rPr>
              <a:t>=</a:t>
            </a:r>
            <a:r>
              <a:rPr lang="en-US" altLang="zh-TW" sz="1800" spc="700" dirty="0">
                <a:solidFill>
                  <a:srgbClr val="FFFF00"/>
                </a:solidFill>
                <a:ea typeface="Calibri" panose="020F0502020204030204" pitchFamily="34" charset="0"/>
                <a:cs typeface="Times New Roman" panose="02020603050405020304" pitchFamily="18" charset="0"/>
              </a:rPr>
              <a:t> </a:t>
            </a:r>
            <a:r>
              <a:rPr lang="en-US" altLang="zh-TW" sz="15000" spc="700" dirty="0">
                <a:solidFill>
                  <a:srgbClr val="FFFF00"/>
                </a:solidFill>
                <a:ea typeface="Calibri" panose="020F0502020204030204" pitchFamily="34" charset="0"/>
                <a:cs typeface="Times New Roman" panose="02020603050405020304" pitchFamily="18" charset="0"/>
              </a:rPr>
              <a:t>1+1</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2127523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17714" y="196233"/>
            <a:ext cx="9144000" cy="6329111"/>
          </a:xfrm>
        </p:spPr>
        <p:txBody>
          <a:bodyPr/>
          <a:lstStyle/>
          <a:p>
            <a:pPr eaLnBrk="1" hangingPunct="1">
              <a:spcBef>
                <a:spcPct val="0"/>
              </a:spcBef>
              <a:spcAft>
                <a:spcPts val="1200"/>
              </a:spcAft>
              <a:buNone/>
            </a:pPr>
            <a:r>
              <a:rPr lang="zh-TW" altLang="en-US" sz="4000" dirty="0">
                <a:solidFill>
                  <a:schemeClr val="bg1"/>
                </a:solidFill>
                <a:ea typeface="華康正顏楷體W7(P)" panose="03000700000000000000" pitchFamily="66" charset="-120"/>
                <a:cs typeface="華康中黑體" panose="020B0509000000000000" pitchFamily="49" charset="-120"/>
              </a:rPr>
              <a:t>你們知道</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我們為了你們</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在你們中間</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是</a:t>
            </a:r>
            <a:r>
              <a:rPr lang="zh-TW" altLang="en-US" sz="4000" dirty="0">
                <a:solidFill>
                  <a:srgbClr val="FFFF00"/>
                </a:solidFill>
                <a:ea typeface="華康正顏楷體W7(P)" panose="03000700000000000000" pitchFamily="66" charset="-120"/>
                <a:cs typeface="華康中黑體" panose="020B0509000000000000" pitchFamily="49" charset="-120"/>
              </a:rPr>
              <a:t>怎樣為人</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你們雖然在許多</a:t>
            </a:r>
            <a:r>
              <a:rPr lang="zh-TW" altLang="en-US" sz="4000" dirty="0">
                <a:solidFill>
                  <a:srgbClr val="00FF00"/>
                </a:solidFill>
                <a:ea typeface="華康正顏楷體W7(P)" panose="03000700000000000000" pitchFamily="66" charset="-120"/>
                <a:cs typeface="華康中黑體" panose="020B0509000000000000" pitchFamily="49" charset="-120"/>
              </a:rPr>
              <a:t>苦難中</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卻懷著聖神的</a:t>
            </a:r>
            <a:r>
              <a:rPr lang="zh-TW" altLang="en-US" sz="4000" dirty="0">
                <a:solidFill>
                  <a:srgbClr val="00FF00"/>
                </a:solidFill>
                <a:ea typeface="華康正顏楷體W7(P)" panose="03000700000000000000" pitchFamily="66" charset="-120"/>
                <a:cs typeface="華康中黑體" panose="020B0509000000000000" pitchFamily="49" charset="-120"/>
              </a:rPr>
              <a:t>喜樂</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接受了聖道</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成為效法我們</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及效法主的人</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甚至成為馬其頓和阿哈雅眾信者的</a:t>
            </a:r>
            <a:r>
              <a:rPr lang="zh-TW" altLang="en-US" sz="4000" dirty="0">
                <a:solidFill>
                  <a:srgbClr val="FFFF00"/>
                </a:solidFill>
                <a:highlight>
                  <a:srgbClr val="FF0000"/>
                </a:highlight>
                <a:ea typeface="華康正顏楷體W7(P)" panose="03000700000000000000" pitchFamily="66" charset="-120"/>
                <a:cs typeface="華康中黑體" panose="020B0509000000000000" pitchFamily="49" charset="-120"/>
              </a:rPr>
              <a:t>模範</a:t>
            </a:r>
            <a:r>
              <a:rPr lang="en-US" altLang="zh-TW" sz="4000" dirty="0">
                <a:solidFill>
                  <a:srgbClr val="FFFF00"/>
                </a:solidFill>
                <a:highlight>
                  <a:srgbClr val="FF0000"/>
                </a:highlight>
                <a:ea typeface="華康正顏楷體W7(P)" panose="03000700000000000000" pitchFamily="66" charset="-120"/>
                <a:cs typeface="華康中黑體" panose="020B0509000000000000" pitchFamily="49" charset="-120"/>
              </a:rPr>
              <a:t>.</a:t>
            </a:r>
            <a:endParaRPr lang="en-US" altLang="zh-TW" sz="3800" dirty="0">
              <a:solidFill>
                <a:srgbClr val="FFFF00"/>
              </a:solidFill>
              <a:ea typeface="華康正顏楷體W7(P)" panose="03000700000000000000" pitchFamily="66" charset="-120"/>
              <a:cs typeface="華康中黑體" panose="020B0509000000000000" pitchFamily="49" charset="-120"/>
            </a:endParaRPr>
          </a:p>
          <a:p>
            <a:pPr lvl="0" eaLnBrk="1" hangingPunct="1">
              <a:spcBef>
                <a:spcPct val="0"/>
              </a:spcBef>
              <a:spcAft>
                <a:spcPts val="600"/>
              </a:spcAft>
              <a:buNone/>
            </a:pPr>
            <a:r>
              <a:rPr lang="zh-TW" altLang="en-US" sz="4000" dirty="0">
                <a:solidFill>
                  <a:schemeClr val="bg1"/>
                </a:solidFill>
                <a:ea typeface="華康儷中黑" panose="020B0509000000000000" pitchFamily="49" charset="-120"/>
              </a:rPr>
              <a:t>聖道</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聖神</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主</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為人</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作模範</a:t>
            </a:r>
            <a:r>
              <a:rPr lang="en-US" altLang="zh-TW" sz="4000" dirty="0">
                <a:solidFill>
                  <a:schemeClr val="bg1"/>
                </a:solidFill>
                <a:ea typeface="華康儷中黑" panose="020B0509000000000000" pitchFamily="49" charset="-120"/>
              </a:rPr>
              <a:t>:</a:t>
            </a:r>
            <a:br>
              <a:rPr lang="en-US" altLang="zh-TW" sz="4000" dirty="0">
                <a:solidFill>
                  <a:schemeClr val="bg1"/>
                </a:solidFill>
                <a:ea typeface="華康儷中黑" panose="020B0509000000000000" pitchFamily="49" charset="-120"/>
              </a:rPr>
            </a:b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rPr>
              <a:t>信仰與生活結合</a:t>
            </a:r>
            <a:r>
              <a:rPr lang="en-US" altLang="zh-TW" sz="4000" dirty="0">
                <a:solidFill>
                  <a:srgbClr val="FFFF00"/>
                </a:solidFill>
                <a:highlight>
                  <a:srgbClr val="FFFF00"/>
                </a:highlight>
                <a:ea typeface="華康正顏楷體W7(P)" panose="03000700000000000000" pitchFamily="66" charset="-120"/>
                <a:cs typeface="華康中黑體" panose="020B0509000000000000" pitchFamily="49" charset="-120"/>
              </a:rPr>
              <a:t>(</a:t>
            </a:r>
            <a:r>
              <a:rPr lang="en-US" altLang="zh-TW" sz="3600" dirty="0">
                <a:solidFill>
                  <a:srgbClr val="FFFF00"/>
                </a:solidFill>
                <a:ea typeface="華康正顏楷體W7(P)" panose="03000700000000000000" pitchFamily="66" charset="-120"/>
                <a:cs typeface="華康中黑體" panose="020B0509000000000000" pitchFamily="49" charset="-120"/>
              </a:rPr>
              <a:t>(</a:t>
            </a:r>
            <a:r>
              <a:rPr lang="zh-TW" altLang="en-US" sz="3600" dirty="0">
                <a:solidFill>
                  <a:srgbClr val="FFFF00"/>
                </a:solidFill>
                <a:ea typeface="華康正顏楷體W7(P)" panose="03000700000000000000" pitchFamily="66" charset="-120"/>
                <a:cs typeface="華康中黑體" panose="020B0509000000000000" pitchFamily="49" charset="-120"/>
              </a:rPr>
              <a:t>中梵</a:t>
            </a:r>
            <a:r>
              <a:rPr lang="en-US" altLang="zh-TW" sz="3600" dirty="0">
                <a:solidFill>
                  <a:srgbClr val="FFFF00"/>
                </a:solidFill>
                <a:ea typeface="華康正顏楷體W7(P)" panose="03000700000000000000" pitchFamily="66" charset="-120"/>
                <a:cs typeface="華康中黑體" panose="020B0509000000000000" pitchFamily="49" charset="-120"/>
                <a:sym typeface="Wingdings" panose="05000000000000000000" pitchFamily="2" charset="2"/>
              </a:rPr>
              <a:t></a:t>
            </a:r>
            <a:r>
              <a:rPr lang="zh-TW" altLang="en-US" sz="3600" dirty="0">
                <a:solidFill>
                  <a:srgbClr val="FFFF00"/>
                </a:solidFill>
                <a:ea typeface="華康正顏楷體W7(P)" panose="03000700000000000000" pitchFamily="66" charset="-120"/>
                <a:cs typeface="華康中黑體" panose="020B0509000000000000" pitchFamily="49" charset="-120"/>
                <a:sym typeface="Wingdings" panose="05000000000000000000" pitchFamily="2" charset="2"/>
              </a:rPr>
              <a:t>道德高一層</a:t>
            </a:r>
            <a:r>
              <a:rPr lang="en-US" altLang="zh-TW" sz="3600" dirty="0">
                <a:solidFill>
                  <a:srgbClr val="FFFF00"/>
                </a:solidFill>
                <a:ea typeface="華康正顏楷體W7(P)" panose="03000700000000000000" pitchFamily="66" charset="-120"/>
                <a:cs typeface="華康中黑體" panose="020B0509000000000000" pitchFamily="49" charset="-120"/>
                <a:sym typeface="Wingdings" panose="05000000000000000000" pitchFamily="2" charset="2"/>
              </a:rPr>
              <a:t>)</a:t>
            </a:r>
            <a:endParaRPr lang="en-US" altLang="zh-TW" sz="3600" dirty="0">
              <a:solidFill>
                <a:srgbClr val="FF0000"/>
              </a:solidFill>
              <a:ea typeface="華康儷中黑" panose="020B0509000000000000" pitchFamily="49" charset="-120"/>
            </a:endParaRPr>
          </a:p>
          <a:p>
            <a:pPr lvl="0" eaLnBrk="1" hangingPunct="1">
              <a:spcBef>
                <a:spcPct val="0"/>
              </a:spcBef>
              <a:buNone/>
            </a:pPr>
            <a:r>
              <a:rPr lang="zh-TW" altLang="en-US" sz="3600" dirty="0">
                <a:solidFill>
                  <a:schemeClr val="bg1"/>
                </a:solidFill>
                <a:ea typeface="華康儷中黑" panose="020B0509000000000000" pitchFamily="49" charset="-120"/>
              </a:rPr>
              <a:t>在輔大神學院</a:t>
            </a:r>
            <a:r>
              <a:rPr lang="en-US" altLang="zh-TW" sz="36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人</a:t>
            </a:r>
            <a:r>
              <a:rPr lang="zh-TW" altLang="en-US" sz="4000" dirty="0">
                <a:solidFill>
                  <a:schemeClr val="bg1"/>
                </a:solidFill>
                <a:ea typeface="華康儷中黑" panose="020B0509000000000000" pitchFamily="49" charset="-120"/>
              </a:rPr>
              <a:t>的成熟</a:t>
            </a:r>
            <a:r>
              <a:rPr lang="en-US" altLang="zh-TW" sz="40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道德</a:t>
            </a:r>
            <a:r>
              <a:rPr lang="zh-TW" altLang="en-US" sz="4000" dirty="0">
                <a:solidFill>
                  <a:schemeClr val="bg1"/>
                </a:solidFill>
                <a:ea typeface="華康儷中黑" panose="020B0509000000000000" pitchFamily="49" charset="-120"/>
              </a:rPr>
              <a:t>的成熟</a:t>
            </a:r>
            <a:r>
              <a:rPr lang="en-US" altLang="zh-TW" sz="40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信仰</a:t>
            </a:r>
            <a:r>
              <a:rPr lang="zh-TW" altLang="en-US" sz="4000" dirty="0">
                <a:solidFill>
                  <a:schemeClr val="bg1"/>
                </a:solidFill>
                <a:ea typeface="華康儷中黑" panose="020B0509000000000000" pitchFamily="49" charset="-120"/>
              </a:rPr>
              <a:t>的成熟</a:t>
            </a: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先做人</a:t>
            </a:r>
            <a:r>
              <a:rPr lang="en-US" altLang="zh-TW" sz="4000" dirty="0">
                <a:solidFill>
                  <a:srgbClr val="FFFF00"/>
                </a:solidFill>
                <a:highlight>
                  <a:srgbClr val="FF0000"/>
                </a:highlight>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後信仰</a:t>
            </a: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3800" dirty="0">
                <a:solidFill>
                  <a:srgbClr val="FF0000"/>
                </a:solidFill>
                <a:highlight>
                  <a:srgbClr val="FFFF00"/>
                </a:highlight>
                <a:ea typeface="華康儷中黑" panose="020B0509000000000000" pitchFamily="49" charset="-120"/>
                <a:sym typeface="Wingdings" panose="05000000000000000000" pitchFamily="2" charset="2"/>
              </a:rPr>
              <a:t>用信仰</a:t>
            </a:r>
            <a:r>
              <a:rPr lang="en-US" altLang="zh-TW" sz="38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3800" dirty="0">
                <a:solidFill>
                  <a:srgbClr val="FF0000"/>
                </a:solidFill>
                <a:highlight>
                  <a:srgbClr val="FFFF00"/>
                </a:highlight>
                <a:ea typeface="華康儷中黑" panose="020B0509000000000000" pitchFamily="49" charset="-120"/>
                <a:sym typeface="Wingdings" panose="05000000000000000000" pitchFamily="2" charset="2"/>
              </a:rPr>
              <a:t>提升人</a:t>
            </a:r>
            <a:endParaRPr lang="en-US" altLang="zh-TW" sz="3800" dirty="0">
              <a:solidFill>
                <a:srgbClr val="FF0000"/>
              </a:solidFill>
              <a:highlight>
                <a:srgbClr val="FFFF00"/>
              </a:highlight>
              <a:ea typeface="華康儷中黑" panose="020B0509000000000000" pitchFamily="49" charset="-120"/>
            </a:endParaRPr>
          </a:p>
          <a:p>
            <a:pPr lvl="0" eaLnBrk="1" hangingPunct="1">
              <a:spcBef>
                <a:spcPct val="0"/>
              </a:spcBef>
              <a:buNone/>
            </a:pPr>
            <a:endParaRPr lang="en-US" altLang="zh-TW" sz="4000" dirty="0">
              <a:solidFill>
                <a:schemeClr val="bg1"/>
              </a:solidFill>
              <a:ea typeface="華康儷中黑" panose="020B0509000000000000" pitchFamily="49" charset="-120"/>
            </a:endParaRPr>
          </a:p>
        </p:txBody>
      </p:sp>
    </p:spTree>
    <p:extLst>
      <p:ext uri="{BB962C8B-B14F-4D97-AF65-F5344CB8AC3E}">
        <p14:creationId xmlns:p14="http://schemas.microsoft.com/office/powerpoint/2010/main" val="208529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 calcmode="lin" valueType="num">
                                      <p:cBhvr additive="base">
                                        <p:cTn id="14"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17714" y="196233"/>
            <a:ext cx="9144000" cy="6329111"/>
          </a:xfrm>
        </p:spPr>
        <p:txBody>
          <a:bodyPr/>
          <a:lstStyle/>
          <a:p>
            <a:pPr marL="0" indent="0" algn="just" eaLnBrk="1">
              <a:spcBef>
                <a:spcPts val="0"/>
              </a:spcBef>
              <a:spcAft>
                <a:spcPts val="1200"/>
              </a:spcAft>
              <a:buNone/>
            </a:pP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有一個法學士</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highlight>
                  <a:srgbClr val="FF0000"/>
                </a:highlight>
                <a:latin typeface="華康正顏楷體W7(P)" panose="03000700000000000000" pitchFamily="66" charset="-120"/>
                <a:ea typeface="華康正顏楷體W7(P)" panose="03000700000000000000" pitchFamily="66" charset="-120"/>
                <a:cs typeface="華康中黑體" panose="020B0509000000000000" pitchFamily="49" charset="-120"/>
              </a:rPr>
              <a:t>試探</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耶穌</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師父</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法律中</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highlight>
                  <a:srgbClr val="FF0000"/>
                </a:highlight>
                <a:latin typeface="華康正顏楷體W7(P)" panose="03000700000000000000" pitchFamily="66" charset="-120"/>
                <a:ea typeface="華康正顏楷體W7(P)" panose="03000700000000000000" pitchFamily="66" charset="-120"/>
                <a:cs typeface="華康中黑體" panose="020B0509000000000000" pitchFamily="49" charset="-120"/>
              </a:rPr>
              <a:t>那一條</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誡命是最大的</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耶穌說</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你應全心</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全靈</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全意</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愛上主你的天主</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highlight>
                  <a:srgbClr val="FF0000"/>
                </a:highlight>
                <a:latin typeface="華康正顏楷體W7(P)" panose="03000700000000000000" pitchFamily="66" charset="-120"/>
                <a:ea typeface="華康正顏楷體W7(P)" panose="03000700000000000000" pitchFamily="66" charset="-120"/>
                <a:cs typeface="華康中黑體" panose="020B0509000000000000" pitchFamily="49" charset="-120"/>
              </a:rPr>
              <a:t>第二條</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與此相似</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你應當愛近人</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如你自己</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全部法律和先知</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都繫於這兩條誡命</a:t>
            </a:r>
            <a:r>
              <a:rPr lang="en-US" altLang="zh-TW" sz="3800" spc="-1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en-US" altLang="zh-TW" sz="3600" i="1"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 </a:t>
            </a:r>
            <a:r>
              <a:rPr lang="en-US" altLang="zh-TW" sz="3600" i="1"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600" i="1"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二元試探</a:t>
            </a:r>
            <a:r>
              <a:rPr lang="en-US" altLang="zh-TW" sz="3600" i="1"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en-US" altLang="zh-TW" sz="3800"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 </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問一答二</a:t>
            </a:r>
            <a:r>
              <a:rPr lang="en-US" altLang="zh-TW" sz="4000" dirty="0">
                <a:solidFill>
                  <a:srgbClr val="FF0000"/>
                </a:solidFill>
                <a:highlight>
                  <a:srgbClr val="FFFF00"/>
                </a:highlight>
                <a:ea typeface="華康儷中黑" panose="020B0509000000000000" pitchFamily="49" charset="-120"/>
                <a:cs typeface="華康中黑體" panose="020B0509000000000000" pitchFamily="49" charset="-120"/>
              </a:rPr>
              <a:t>:</a:t>
            </a:r>
            <a:r>
              <a:rPr lang="en-US" altLang="zh-TW" sz="4000" dirty="0">
                <a:solidFill>
                  <a:schemeClr val="bg1"/>
                </a:solidFill>
                <a:highlight>
                  <a:srgbClr val="FFFF00"/>
                </a:highlight>
                <a:ea typeface="華康儷中黑" panose="020B0509000000000000" pitchFamily="49" charset="-120"/>
                <a:cs typeface="華康中黑體" panose="020B0509000000000000" pitchFamily="49" charset="-120"/>
              </a:rPr>
              <a:t> </a:t>
            </a:r>
            <a:r>
              <a:rPr lang="en-US" altLang="zh-TW" sz="4000" b="1" dirty="0">
                <a:solidFill>
                  <a:srgbClr val="0000FF"/>
                </a:solidFill>
                <a:highlight>
                  <a:srgbClr val="FFFF00"/>
                </a:highlight>
                <a:ea typeface="華康儷中黑" panose="020B0509000000000000" pitchFamily="49" charset="-120"/>
                <a:cs typeface="華康中黑體" panose="020B0509000000000000" pitchFamily="49" charset="-120"/>
              </a:rPr>
              <a:t>1=1+1</a:t>
            </a:r>
            <a:r>
              <a:rPr lang="en-US" altLang="zh-TW" sz="4000" dirty="0">
                <a:solidFill>
                  <a:srgbClr val="FF0000"/>
                </a:solidFill>
                <a:highlight>
                  <a:srgbClr val="FFFF00"/>
                </a:highlight>
                <a:ea typeface="華康儷中黑" panose="020B0509000000000000" pitchFamily="49" charset="-120"/>
                <a:cs typeface="華康中黑體" panose="020B0509000000000000" pitchFamily="49" charset="-120"/>
              </a:rPr>
              <a:t>; </a:t>
            </a: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1+1=1</a:t>
            </a:r>
          </a:p>
          <a:p>
            <a:pPr marL="0" indent="0" algn="just" eaLnBrk="1">
              <a:spcBef>
                <a:spcPts val="0"/>
              </a:spcBef>
              <a:spcAft>
                <a:spcPts val="1200"/>
              </a:spcAft>
              <a:buNone/>
            </a:pP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rPr>
              <a:t>人</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靈魂</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肉身</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rPr>
              <a:t>水</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氫</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氧</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rPr>
              <a:t>手掌</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手背</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手</a:t>
            </a:r>
            <a:br>
              <a:rPr lang="en-US" altLang="zh-TW" sz="4000" dirty="0">
                <a:solidFill>
                  <a:schemeClr val="bg1"/>
                </a:solidFill>
                <a:ea typeface="華康儷中黑" panose="020B0509000000000000" pitchFamily="49" charset="-120"/>
                <a:cs typeface="華康中黑體" panose="020B0509000000000000" pitchFamily="49" charset="-120"/>
              </a:rPr>
            </a:br>
            <a:r>
              <a:rPr lang="zh-TW" altLang="en-US" sz="4000" dirty="0">
                <a:solidFill>
                  <a:schemeClr val="bg1"/>
                </a:solidFill>
                <a:ea typeface="華康儷中黑" panose="020B0509000000000000" pitchFamily="49" charset="-120"/>
                <a:cs typeface="華康中黑體" panose="020B0509000000000000" pitchFamily="49" charset="-120"/>
              </a:rPr>
              <a:t>心</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rPr>
              <a:t>耶穌</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真天主</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真人 </a:t>
            </a:r>
            <a:r>
              <a:rPr lang="en-US" altLang="zh-TW" sz="3600" dirty="0">
                <a:solidFill>
                  <a:srgbClr val="00FF00"/>
                </a:solidFill>
                <a:ea typeface="華康儷中黑" panose="020B0509000000000000" pitchFamily="49" charset="-120"/>
                <a:cs typeface="華康中黑體" panose="020B0509000000000000" pitchFamily="49" charset="-120"/>
              </a:rPr>
              <a:t>constitutive</a:t>
            </a:r>
            <a:r>
              <a:rPr lang="zh-TW" altLang="en-US" sz="2800" dirty="0">
                <a:solidFill>
                  <a:srgbClr val="00FF00"/>
                </a:solidFill>
                <a:ea typeface="華康儷中黑" panose="020B0509000000000000" pitchFamily="49" charset="-120"/>
                <a:cs typeface="華康中黑體" panose="020B0509000000000000" pitchFamily="49" charset="-120"/>
              </a:rPr>
              <a:t>組成部分</a:t>
            </a:r>
            <a:endParaRPr lang="en-US" altLang="zh-TW" sz="2800" dirty="0">
              <a:solidFill>
                <a:srgbClr val="00FF00"/>
              </a:solidFill>
              <a:ea typeface="華康儷中黑" panose="020B0509000000000000" pitchFamily="49" charset="-120"/>
              <a:cs typeface="華康中黑體" panose="020B0509000000000000" pitchFamily="49" charset="-120"/>
            </a:endParaRPr>
          </a:p>
          <a:p>
            <a:pPr marL="0" indent="0" algn="just" eaLnBrk="1">
              <a:spcBef>
                <a:spcPts val="0"/>
              </a:spcBef>
              <a:spcAft>
                <a:spcPts val="1200"/>
              </a:spcAft>
              <a:buNone/>
            </a:pPr>
            <a:r>
              <a:rPr lang="zh-TW" altLang="en-US" sz="3400" dirty="0">
                <a:solidFill>
                  <a:schemeClr val="bg1"/>
                </a:solidFill>
                <a:ea typeface="華康儷中黑" panose="020B0509000000000000" pitchFamily="49" charset="-120"/>
                <a:cs typeface="華康中黑體" panose="020B0509000000000000" pitchFamily="49" charset="-120"/>
              </a:rPr>
              <a:t>最大誡命</a:t>
            </a:r>
            <a:r>
              <a:rPr lang="en-US" altLang="zh-TW" sz="3400" dirty="0">
                <a:solidFill>
                  <a:schemeClr val="bg1"/>
                </a:solidFill>
                <a:ea typeface="華康儷中黑" panose="020B0509000000000000" pitchFamily="49" charset="-120"/>
                <a:cs typeface="華康中黑體" panose="020B0509000000000000" pitchFamily="49" charset="-120"/>
              </a:rPr>
              <a:t>=</a:t>
            </a:r>
            <a:r>
              <a:rPr lang="zh-TW" altLang="en-US" sz="3400" dirty="0">
                <a:solidFill>
                  <a:schemeClr val="bg1"/>
                </a:solidFill>
                <a:ea typeface="華康儷中黑" panose="020B0509000000000000" pitchFamily="49" charset="-120"/>
                <a:cs typeface="華康中黑體" panose="020B0509000000000000" pitchFamily="49" charset="-120"/>
              </a:rPr>
              <a:t>愛主</a:t>
            </a:r>
            <a:r>
              <a:rPr lang="en-US" altLang="zh-TW" sz="3400" dirty="0">
                <a:solidFill>
                  <a:schemeClr val="bg1"/>
                </a:solidFill>
                <a:ea typeface="華康儷中黑" panose="020B0509000000000000" pitchFamily="49" charset="-120"/>
                <a:cs typeface="華康中黑體" panose="020B0509000000000000" pitchFamily="49" charset="-120"/>
              </a:rPr>
              <a:t>+</a:t>
            </a:r>
            <a:r>
              <a:rPr lang="zh-TW" altLang="en-US" sz="3400" dirty="0">
                <a:solidFill>
                  <a:schemeClr val="bg1"/>
                </a:solidFill>
                <a:ea typeface="華康儷中黑" panose="020B0509000000000000" pitchFamily="49" charset="-120"/>
                <a:cs typeface="華康中黑體" panose="020B0509000000000000" pitchFamily="49" charset="-120"/>
              </a:rPr>
              <a:t>愛人</a:t>
            </a:r>
            <a:r>
              <a:rPr lang="en-US" altLang="zh-TW" sz="3400" dirty="0">
                <a:solidFill>
                  <a:schemeClr val="bg1"/>
                </a:solidFill>
                <a:ea typeface="華康儷中黑" panose="020B0509000000000000" pitchFamily="49" charset="-120"/>
                <a:cs typeface="華康中黑體" panose="020B0509000000000000" pitchFamily="49" charset="-120"/>
              </a:rPr>
              <a:t>;</a:t>
            </a:r>
            <a:r>
              <a:rPr lang="zh-TW" altLang="en-US" sz="3400" dirty="0">
                <a:solidFill>
                  <a:srgbClr val="FF0000"/>
                </a:solidFill>
                <a:highlight>
                  <a:srgbClr val="FFFF00"/>
                </a:highlight>
                <a:ea typeface="華康儷中黑" panose="020B0509000000000000" pitchFamily="49" charset="-120"/>
                <a:cs typeface="華康中黑體" panose="020B0509000000000000" pitchFamily="49" charset="-120"/>
              </a:rPr>
              <a:t>在主內愛人</a:t>
            </a:r>
            <a:r>
              <a:rPr lang="en-US" altLang="zh-TW" sz="3400" dirty="0">
                <a:solidFill>
                  <a:schemeClr val="bg1"/>
                </a:solidFill>
                <a:ea typeface="華康儷中黑" panose="020B0509000000000000" pitchFamily="49" charset="-120"/>
                <a:cs typeface="華康中黑體" panose="020B0509000000000000" pitchFamily="49" charset="-120"/>
              </a:rPr>
              <a:t>,</a:t>
            </a:r>
            <a:r>
              <a:rPr lang="zh-TW" altLang="en-US" sz="3400" dirty="0">
                <a:solidFill>
                  <a:srgbClr val="FFFF00"/>
                </a:solidFill>
                <a:highlight>
                  <a:srgbClr val="FF0000"/>
                </a:highlight>
                <a:ea typeface="華康儷中黑" panose="020B0509000000000000" pitchFamily="49" charset="-120"/>
                <a:cs typeface="華康中黑體" panose="020B0509000000000000" pitchFamily="49" charset="-120"/>
              </a:rPr>
              <a:t>在愛人時愛主</a:t>
            </a:r>
            <a:endParaRPr lang="en-US" altLang="zh-TW" sz="3400" dirty="0">
              <a:solidFill>
                <a:srgbClr val="FFFF00"/>
              </a:solidFill>
              <a:highlight>
                <a:srgbClr val="FF0000"/>
              </a:highlight>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400" dirty="0">
                <a:solidFill>
                  <a:srgbClr val="FFFF00"/>
                </a:solidFill>
                <a:highlight>
                  <a:srgbClr val="FF0000"/>
                </a:highlight>
                <a:ea typeface="華康儷中黑" panose="020B0509000000000000" pitchFamily="49" charset="-120"/>
                <a:cs typeface="華康中黑體" panose="020B0509000000000000" pitchFamily="49" charset="-120"/>
              </a:rPr>
              <a:t>以巴衝突</a:t>
            </a:r>
            <a:r>
              <a:rPr lang="en-US" altLang="zh-TW" sz="3400" dirty="0">
                <a:solidFill>
                  <a:srgbClr val="FFFF00"/>
                </a:solidFill>
                <a:highlight>
                  <a:srgbClr val="FF0000"/>
                </a:highlight>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聖人不治已病治未病</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治未亂</a:t>
            </a:r>
            <a:r>
              <a:rPr lang="en-US" altLang="zh-TW" dirty="0">
                <a:solidFill>
                  <a:srgbClr val="FFFF00"/>
                </a:solidFill>
                <a:highlight>
                  <a:srgbClr val="FF0000"/>
                </a:highlight>
                <a:ea typeface="華康儷中黑" panose="020B0509000000000000" pitchFamily="49" charset="-120"/>
                <a:cs typeface="華康中黑體" panose="020B0509000000000000" pitchFamily="49" charset="-120"/>
              </a:rPr>
              <a:t> </a:t>
            </a:r>
          </a:p>
          <a:p>
            <a:pPr lvl="0" eaLnBrk="1" hangingPunct="1">
              <a:spcBef>
                <a:spcPct val="0"/>
              </a:spcBef>
              <a:buNone/>
            </a:pPr>
            <a:endParaRPr lang="en-US" altLang="zh-TW" sz="3600" dirty="0">
              <a:solidFill>
                <a:srgbClr val="FFFF00"/>
              </a:solidFill>
              <a:ea typeface="華康儷中黑" panose="020B0509000000000000" pitchFamily="49" charset="-120"/>
            </a:endParaRPr>
          </a:p>
        </p:txBody>
      </p:sp>
    </p:spTree>
    <p:extLst>
      <p:ext uri="{BB962C8B-B14F-4D97-AF65-F5344CB8AC3E}">
        <p14:creationId xmlns:p14="http://schemas.microsoft.com/office/powerpoint/2010/main" val="101888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 calcmode="lin" valueType="num">
                                      <p:cBhvr>
                                        <p:cTn id="21" dur="1000" fill="hold"/>
                                        <p:tgtEl>
                                          <p:spTgt spid="32770">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2770">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2770">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27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0"/>
              </a:spcAft>
            </a:pPr>
            <a:r>
              <a:rPr lang="zh-TW" altLang="en-US" sz="4800" dirty="0">
                <a:highlight>
                  <a:srgbClr val="FFFF00"/>
                </a:highlight>
                <a:ea typeface="華康新特明體(P)" panose="02020900000000000000" pitchFamily="18" charset="-120"/>
              </a:rPr>
              <a:t>愛主與愛人</a:t>
            </a:r>
            <a:r>
              <a:rPr lang="en-US" altLang="zh-TW" sz="4800" dirty="0">
                <a:highlight>
                  <a:srgbClr val="FFFF00"/>
                </a:highlight>
                <a:ea typeface="華康新特明體(P)" panose="02020900000000000000" pitchFamily="18" charset="-120"/>
              </a:rPr>
              <a:t>,</a:t>
            </a:r>
            <a:r>
              <a:rPr lang="zh-TW" altLang="en-US" sz="4800" dirty="0">
                <a:highlight>
                  <a:srgbClr val="FFFF00"/>
                </a:highlight>
                <a:ea typeface="華康新特明體(P)" panose="02020900000000000000" pitchFamily="18" charset="-120"/>
              </a:rPr>
              <a:t>熟輕熟重</a:t>
            </a:r>
            <a:r>
              <a:rPr lang="en-US" altLang="zh-TW" sz="4800" dirty="0">
                <a:highlight>
                  <a:srgbClr val="FFFF00"/>
                </a:highlight>
                <a:ea typeface="華康新特明體(P)" panose="02020900000000000000" pitchFamily="18" charset="-120"/>
              </a:rPr>
              <a:t>?</a:t>
            </a:r>
            <a:r>
              <a:rPr lang="zh-TW" altLang="en-US" sz="4800" dirty="0">
                <a:ea typeface="華康新特明體(P)" panose="02020900000000000000" pitchFamily="18" charset="-120"/>
              </a:rPr>
              <a:t>是要</a:t>
            </a:r>
            <a:endParaRPr lang="en-US" altLang="zh-TW" sz="4800" dirty="0">
              <a:ea typeface="華康新特明體(P)" panose="02020900000000000000" pitchFamily="18" charset="-120"/>
            </a:endParaRPr>
          </a:p>
          <a:p>
            <a:pPr>
              <a:spcBef>
                <a:spcPts val="0"/>
              </a:spcBef>
              <a:spcAft>
                <a:spcPts val="1200"/>
              </a:spcAft>
            </a:pPr>
            <a:r>
              <a:rPr lang="zh-TW" altLang="en-US" sz="4800" dirty="0">
                <a:ea typeface="華康新特明體(P)" panose="02020900000000000000" pitchFamily="18" charset="-120"/>
              </a:rPr>
              <a:t>先愛主後愛人</a:t>
            </a:r>
            <a:r>
              <a:rPr lang="en-US" altLang="zh-TW" sz="4800" dirty="0">
                <a:ea typeface="華康新特明體(P)" panose="02020900000000000000" pitchFamily="18" charset="-120"/>
              </a:rPr>
              <a:t>,</a:t>
            </a:r>
            <a:r>
              <a:rPr lang="zh-TW" altLang="en-US" sz="4800" dirty="0">
                <a:ea typeface="華康新特明體(P)" panose="02020900000000000000" pitchFamily="18" charset="-120"/>
              </a:rPr>
              <a:t>或先愛人後愛主</a:t>
            </a:r>
            <a:r>
              <a:rPr lang="en-US" altLang="zh-TW" sz="4800" dirty="0">
                <a:ea typeface="華康新特明體(P)" panose="02020900000000000000" pitchFamily="18" charset="-120"/>
              </a:rPr>
              <a:t>?</a:t>
            </a:r>
          </a:p>
          <a:p>
            <a:pPr>
              <a:spcBef>
                <a:spcPts val="0"/>
              </a:spcBef>
              <a:spcAft>
                <a:spcPts val="0"/>
              </a:spcAft>
            </a:pPr>
            <a:r>
              <a:rPr lang="en-US" altLang="zh-TW" sz="4800" dirty="0">
                <a:ea typeface="華康新特明體(P)" panose="02020900000000000000" pitchFamily="18" charset="-120"/>
              </a:rPr>
              <a:t>Love God and love man, which is </a:t>
            </a:r>
            <a:r>
              <a:rPr lang="en-US" altLang="zh-TW" sz="4800" dirty="0">
                <a:solidFill>
                  <a:srgbClr val="FF0000"/>
                </a:solidFill>
                <a:ea typeface="華康新特明體(P)" panose="02020900000000000000" pitchFamily="18" charset="-120"/>
              </a:rPr>
              <a:t>more important</a:t>
            </a:r>
            <a:r>
              <a:rPr lang="en-US" altLang="zh-TW" sz="4800" dirty="0">
                <a:ea typeface="華康新特明體(P)" panose="02020900000000000000" pitchFamily="18" charset="-120"/>
              </a:rPr>
              <a:t>? Shall we love God before we love man, </a:t>
            </a:r>
          </a:p>
          <a:p>
            <a:pPr>
              <a:spcBef>
                <a:spcPts val="0"/>
              </a:spcBef>
              <a:spcAft>
                <a:spcPts val="0"/>
              </a:spcAft>
            </a:pPr>
            <a:r>
              <a:rPr lang="en-US" altLang="zh-TW" sz="4800" dirty="0">
                <a:ea typeface="華康新特明體(P)" panose="02020900000000000000" pitchFamily="18" charset="-120"/>
              </a:rPr>
              <a:t>or shall we love man </a:t>
            </a:r>
          </a:p>
          <a:p>
            <a:pPr>
              <a:spcBef>
                <a:spcPts val="0"/>
              </a:spcBef>
              <a:spcAft>
                <a:spcPts val="0"/>
              </a:spcAft>
            </a:pPr>
            <a:r>
              <a:rPr lang="en-US" altLang="zh-TW" sz="4800" dirty="0">
                <a:ea typeface="華康新特明體(P)" panose="02020900000000000000" pitchFamily="18" charset="-120"/>
              </a:rPr>
              <a:t>before we love God? </a:t>
            </a:r>
          </a:p>
        </p:txBody>
      </p:sp>
    </p:spTree>
    <p:extLst>
      <p:ext uri="{BB962C8B-B14F-4D97-AF65-F5344CB8AC3E}">
        <p14:creationId xmlns:p14="http://schemas.microsoft.com/office/powerpoint/2010/main" val="3115160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r>
              <a:rPr lang="zh-TW" altLang="en-US" sz="4800" dirty="0">
                <a:ea typeface="華康新特明體(P)" panose="02020900000000000000" pitchFamily="18" charset="-120"/>
              </a:rPr>
              <a:t>若果愛主和愛人是</a:t>
            </a:r>
            <a:r>
              <a:rPr lang="zh-TW" altLang="en-US" sz="4800" dirty="0">
                <a:solidFill>
                  <a:srgbClr val="FF0000"/>
                </a:solidFill>
                <a:ea typeface="華康新特明體(P)" panose="02020900000000000000" pitchFamily="18" charset="-120"/>
              </a:rPr>
              <a:t>並排</a:t>
            </a:r>
            <a:r>
              <a:rPr lang="zh-TW" altLang="en-US" sz="4800" dirty="0">
                <a:ea typeface="華康新特明體(P)" panose="02020900000000000000" pitchFamily="18" charset="-120"/>
              </a:rPr>
              <a:t>的話</a:t>
            </a:r>
            <a:r>
              <a:rPr lang="en-US" altLang="zh-TW" sz="4800" dirty="0">
                <a:ea typeface="華康新特明體(P)" panose="02020900000000000000" pitchFamily="18" charset="-120"/>
              </a:rPr>
              <a:t>,</a:t>
            </a:r>
          </a:p>
          <a:p>
            <a:pPr>
              <a:spcBef>
                <a:spcPts val="0"/>
              </a:spcBef>
              <a:spcAft>
                <a:spcPts val="1800"/>
              </a:spcAft>
            </a:pPr>
            <a:r>
              <a:rPr lang="zh-TW" altLang="en-US" sz="4800" dirty="0">
                <a:ea typeface="華康新特明體(P)" panose="02020900000000000000" pitchFamily="18" charset="-120"/>
              </a:rPr>
              <a:t>一定會出現</a:t>
            </a:r>
            <a:r>
              <a:rPr lang="en-US" altLang="zh-TW" sz="4800" dirty="0">
                <a:ea typeface="華康新特明體(P)" panose="02020900000000000000" pitchFamily="18" charset="-120"/>
              </a:rPr>
              <a:t>: </a:t>
            </a:r>
            <a:r>
              <a:rPr lang="zh-TW" altLang="en-US" sz="4800" dirty="0">
                <a:ea typeface="華康新特明體(P)" panose="02020900000000000000" pitchFamily="18" charset="-120"/>
              </a:rPr>
              <a:t>愛了主</a:t>
            </a:r>
            <a:r>
              <a:rPr lang="en-US" altLang="zh-TW" sz="4800" dirty="0">
                <a:ea typeface="華康新特明體(P)" panose="02020900000000000000" pitchFamily="18" charset="-120"/>
              </a:rPr>
              <a:t>,</a:t>
            </a:r>
            <a:r>
              <a:rPr lang="zh-TW" altLang="en-US" sz="4800" dirty="0">
                <a:ea typeface="華康新特明體(P)" panose="02020900000000000000" pitchFamily="18" charset="-120"/>
              </a:rPr>
              <a:t>便忘了愛人</a:t>
            </a:r>
          </a:p>
          <a:p>
            <a:pPr>
              <a:spcBef>
                <a:spcPts val="0"/>
              </a:spcBef>
            </a:pPr>
            <a:r>
              <a:rPr lang="en-US" altLang="zh-TW" sz="4800" dirty="0">
                <a:ea typeface="華康新特明體(P)" panose="02020900000000000000" pitchFamily="18" charset="-120"/>
              </a:rPr>
              <a:t>If we put loving God and loving man </a:t>
            </a:r>
            <a:r>
              <a:rPr lang="en-US" altLang="zh-TW" sz="4800" dirty="0">
                <a:solidFill>
                  <a:srgbClr val="FF0000"/>
                </a:solidFill>
                <a:ea typeface="華康新特明體(P)" panose="02020900000000000000" pitchFamily="18" charset="-120"/>
              </a:rPr>
              <a:t>on an equal footing</a:t>
            </a:r>
            <a:r>
              <a:rPr lang="en-US" altLang="zh-TW" sz="4800" dirty="0">
                <a:ea typeface="華康新特明體(P)" panose="02020900000000000000" pitchFamily="18" charset="-120"/>
              </a:rPr>
              <a:t>, it will surely result in loving God and forgetting about loving man.</a:t>
            </a:r>
          </a:p>
        </p:txBody>
      </p:sp>
    </p:spTree>
    <p:extLst>
      <p:ext uri="{BB962C8B-B14F-4D97-AF65-F5344CB8AC3E}">
        <p14:creationId xmlns:p14="http://schemas.microsoft.com/office/powerpoint/2010/main" val="2793757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r>
              <a:rPr lang="zh-TW" altLang="en-US" sz="4800" dirty="0">
                <a:ea typeface="華康新特明體(P)" panose="02020900000000000000" pitchFamily="18" charset="-120"/>
              </a:rPr>
              <a:t>因為愛主不太難</a:t>
            </a:r>
            <a:r>
              <a:rPr lang="en-US" altLang="zh-TW" sz="4800" dirty="0">
                <a:ea typeface="華康新特明體(P)" panose="02020900000000000000" pitchFamily="18" charset="-120"/>
              </a:rPr>
              <a:t>; </a:t>
            </a:r>
            <a:r>
              <a:rPr lang="zh-TW" altLang="en-US" sz="4800" dirty="0">
                <a:ea typeface="華康新特明體(P)" panose="02020900000000000000" pitchFamily="18" charset="-120"/>
              </a:rPr>
              <a:t>愛人</a:t>
            </a:r>
            <a:r>
              <a:rPr lang="en-US" altLang="zh-TW" sz="4800" dirty="0">
                <a:ea typeface="華康新特明體(P)" panose="02020900000000000000" pitchFamily="18" charset="-120"/>
              </a:rPr>
              <a:t>,</a:t>
            </a:r>
          </a:p>
          <a:p>
            <a:pPr>
              <a:spcBef>
                <a:spcPts val="0"/>
              </a:spcBef>
            </a:pPr>
            <a:r>
              <a:rPr lang="zh-TW" altLang="en-US" sz="4800" dirty="0">
                <a:ea typeface="華康新特明體(P)" panose="02020900000000000000" pitchFamily="18" charset="-120"/>
              </a:rPr>
              <a:t>尤其</a:t>
            </a:r>
            <a:r>
              <a:rPr lang="zh-TW" altLang="en-US" sz="4800" dirty="0">
                <a:solidFill>
                  <a:srgbClr val="FF0000"/>
                </a:solidFill>
                <a:ea typeface="華康新特明體(P)" panose="02020900000000000000" pitchFamily="18" charset="-120"/>
              </a:rPr>
              <a:t>愛不可愛的人</a:t>
            </a:r>
            <a:r>
              <a:rPr lang="en-US" altLang="zh-TW" sz="4800" dirty="0">
                <a:ea typeface="華康新特明體(P)" panose="02020900000000000000" pitchFamily="18" charset="-120"/>
              </a:rPr>
              <a:t>,</a:t>
            </a:r>
            <a:r>
              <a:rPr lang="zh-TW" altLang="en-US" sz="4800" dirty="0">
                <a:highlight>
                  <a:srgbClr val="FFFF00"/>
                </a:highlight>
                <a:ea typeface="華康新特明體(P)" panose="02020900000000000000" pitchFamily="18" charset="-120"/>
              </a:rPr>
              <a:t>愛所有人</a:t>
            </a:r>
            <a:r>
              <a:rPr lang="en-US" altLang="zh-TW" sz="4800" dirty="0">
                <a:ea typeface="華康新特明體(P)" panose="02020900000000000000" pitchFamily="18" charset="-120"/>
              </a:rPr>
              <a:t>,</a:t>
            </a:r>
          </a:p>
          <a:p>
            <a:pPr>
              <a:spcBef>
                <a:spcPts val="0"/>
              </a:spcBef>
              <a:spcAft>
                <a:spcPts val="1800"/>
              </a:spcAft>
            </a:pPr>
            <a:r>
              <a:rPr lang="zh-TW" altLang="en-US" sz="4800" dirty="0">
                <a:ea typeface="華康新特明體(P)" panose="02020900000000000000" pitchFamily="18" charset="-120"/>
              </a:rPr>
              <a:t>卻不太易</a:t>
            </a:r>
            <a:r>
              <a:rPr lang="en-US" altLang="zh-TW" sz="4800" dirty="0">
                <a:ea typeface="華康新特明體(P)" panose="02020900000000000000" pitchFamily="18" charset="-120"/>
              </a:rPr>
              <a:t>!</a:t>
            </a:r>
          </a:p>
          <a:p>
            <a:pPr>
              <a:spcBef>
                <a:spcPts val="0"/>
              </a:spcBef>
            </a:pPr>
            <a:r>
              <a:rPr lang="en-US" altLang="zh-TW" sz="4800" dirty="0">
                <a:ea typeface="華康新特明體(P)" panose="02020900000000000000" pitchFamily="18" charset="-120"/>
              </a:rPr>
              <a:t>Because loving God is not so difficult; but loving man, especially the </a:t>
            </a:r>
            <a:r>
              <a:rPr lang="en-US" altLang="zh-TW" sz="4800" dirty="0">
                <a:solidFill>
                  <a:srgbClr val="FF0000"/>
                </a:solidFill>
                <a:ea typeface="華康新特明體(P)" panose="02020900000000000000" pitchFamily="18" charset="-120"/>
              </a:rPr>
              <a:t>unlovable</a:t>
            </a:r>
            <a:r>
              <a:rPr lang="en-US" altLang="zh-TW" sz="4800" dirty="0">
                <a:ea typeface="華康新特明體(P)" panose="02020900000000000000" pitchFamily="18" charset="-120"/>
              </a:rPr>
              <a:t>, and loving </a:t>
            </a:r>
            <a:r>
              <a:rPr lang="en-US" altLang="zh-TW" sz="4800" dirty="0">
                <a:highlight>
                  <a:srgbClr val="FFFF00"/>
                </a:highlight>
                <a:ea typeface="華康新特明體(P)" panose="02020900000000000000" pitchFamily="18" charset="-120"/>
              </a:rPr>
              <a:t>all men</a:t>
            </a:r>
            <a:r>
              <a:rPr lang="en-US" altLang="zh-TW" sz="4800" dirty="0">
                <a:ea typeface="華康新特明體(P)" panose="02020900000000000000" pitchFamily="18" charset="-120"/>
              </a:rPr>
              <a:t> is not so easy.</a:t>
            </a:r>
          </a:p>
          <a:p>
            <a:pPr>
              <a:spcBef>
                <a:spcPts val="0"/>
              </a:spcBef>
            </a:pPr>
            <a:endParaRPr lang="zh-TW" altLang="en-US" sz="4800" dirty="0">
              <a:ea typeface="華康新特明體(P)" panose="02020900000000000000" pitchFamily="18" charset="-120"/>
            </a:endParaRPr>
          </a:p>
        </p:txBody>
      </p:sp>
    </p:spTree>
    <p:extLst>
      <p:ext uri="{BB962C8B-B14F-4D97-AF65-F5344CB8AC3E}">
        <p14:creationId xmlns:p14="http://schemas.microsoft.com/office/powerpoint/2010/main" val="1071194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1200"/>
              </a:spcAft>
            </a:pPr>
            <a:r>
              <a:rPr lang="zh-TW" altLang="en-US" sz="5400" dirty="0">
                <a:ea typeface="華康新特明體(P)" panose="02020900000000000000" pitchFamily="18" charset="-120"/>
              </a:rPr>
              <a:t>中國文化是</a:t>
            </a:r>
            <a:br>
              <a:rPr lang="en-US" altLang="zh-TW" sz="5400" dirty="0">
                <a:ea typeface="華康新特明體(P)" panose="02020900000000000000" pitchFamily="18" charset="-120"/>
              </a:rPr>
            </a:br>
            <a:r>
              <a:rPr lang="zh-TW" altLang="en-US" sz="5400" dirty="0">
                <a:highlight>
                  <a:srgbClr val="FFFF00"/>
                </a:highlight>
                <a:ea typeface="華康新特明體(P)" panose="02020900000000000000" pitchFamily="18" charset="-120"/>
              </a:rPr>
              <a:t>先學做人</a:t>
            </a:r>
            <a:r>
              <a:rPr lang="en-US" altLang="zh-TW" sz="5400" dirty="0">
                <a:highlight>
                  <a:srgbClr val="FFFF00"/>
                </a:highlight>
                <a:ea typeface="華康新特明體(P)" panose="02020900000000000000" pitchFamily="18" charset="-120"/>
              </a:rPr>
              <a:t>,</a:t>
            </a:r>
            <a:r>
              <a:rPr lang="zh-TW" altLang="en-US" sz="5400" dirty="0">
                <a:highlight>
                  <a:srgbClr val="FFFF00"/>
                </a:highlight>
                <a:ea typeface="華康新特明體(P)" panose="02020900000000000000" pitchFamily="18" charset="-120"/>
              </a:rPr>
              <a:t>然後才求學問</a:t>
            </a:r>
            <a:r>
              <a:rPr lang="en-US" altLang="zh-TW" sz="4800" dirty="0">
                <a:ea typeface="華康新特明體(P)" panose="02020900000000000000" pitchFamily="18" charset="-120"/>
              </a:rPr>
              <a:t>.</a:t>
            </a:r>
          </a:p>
          <a:p>
            <a:pPr>
              <a:spcBef>
                <a:spcPts val="0"/>
              </a:spcBef>
            </a:pPr>
            <a:r>
              <a:rPr lang="en-US" altLang="zh-TW" sz="4800" dirty="0">
                <a:ea typeface="華康新特明體(P)" panose="02020900000000000000" pitchFamily="18" charset="-120"/>
              </a:rPr>
              <a:t>Chinese culture emphasizes the importance of learning to be a good person </a:t>
            </a:r>
            <a:r>
              <a:rPr lang="en-US" altLang="zh-TW" sz="4800" dirty="0">
                <a:solidFill>
                  <a:srgbClr val="FF0000"/>
                </a:solidFill>
                <a:ea typeface="華康新特明體(P)" panose="02020900000000000000" pitchFamily="18" charset="-120"/>
              </a:rPr>
              <a:t>before pursuing academic knowledge.</a:t>
            </a:r>
          </a:p>
        </p:txBody>
      </p:sp>
    </p:spTree>
    <p:extLst>
      <p:ext uri="{BB962C8B-B14F-4D97-AF65-F5344CB8AC3E}">
        <p14:creationId xmlns:p14="http://schemas.microsoft.com/office/powerpoint/2010/main" val="378757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r>
              <a:rPr lang="zh-TW" altLang="en-US" dirty="0">
                <a:ea typeface="華康新特明體(P)" panose="02020900000000000000" pitchFamily="18" charset="-120"/>
              </a:rPr>
              <a:t>孔子說</a:t>
            </a:r>
            <a:r>
              <a:rPr lang="en-US" altLang="zh-TW" dirty="0">
                <a:ea typeface="華康新特明體(P)" panose="02020900000000000000" pitchFamily="18" charset="-120"/>
              </a:rPr>
              <a:t>:</a:t>
            </a:r>
            <a:r>
              <a:rPr lang="zh-TW" altLang="en-US" dirty="0">
                <a:ea typeface="華康新特明體(P)" panose="02020900000000000000" pitchFamily="18" charset="-120"/>
              </a:rPr>
              <a:t>弟子入則孝</a:t>
            </a:r>
            <a:r>
              <a:rPr lang="en-US" altLang="zh-TW" dirty="0">
                <a:ea typeface="華康新特明體(P)" panose="02020900000000000000" pitchFamily="18" charset="-120"/>
              </a:rPr>
              <a:t>,</a:t>
            </a:r>
            <a:r>
              <a:rPr lang="zh-TW" altLang="en-US" dirty="0">
                <a:ea typeface="華康新特明體(P)" panose="02020900000000000000" pitchFamily="18" charset="-120"/>
              </a:rPr>
              <a:t>出則悌</a:t>
            </a:r>
            <a:r>
              <a:rPr lang="en-US" altLang="zh-TW" dirty="0">
                <a:ea typeface="華康新特明體(P)" panose="02020900000000000000" pitchFamily="18" charset="-120"/>
              </a:rPr>
              <a:t>,</a:t>
            </a:r>
            <a:r>
              <a:rPr lang="zh-TW" altLang="en-US" dirty="0">
                <a:ea typeface="華康新特明體(P)" panose="02020900000000000000" pitchFamily="18" charset="-120"/>
              </a:rPr>
              <a:t>謹而信</a:t>
            </a:r>
            <a:r>
              <a:rPr lang="en-US" altLang="zh-TW" dirty="0">
                <a:ea typeface="華康新特明體(P)" panose="02020900000000000000" pitchFamily="18" charset="-120"/>
              </a:rPr>
              <a:t>,</a:t>
            </a:r>
            <a:r>
              <a:rPr lang="zh-TW" altLang="en-US" dirty="0">
                <a:ea typeface="華康新特明體(P)" panose="02020900000000000000" pitchFamily="18" charset="-120"/>
              </a:rPr>
              <a:t>汎愛眾</a:t>
            </a:r>
            <a:r>
              <a:rPr lang="en-US" altLang="zh-TW" dirty="0">
                <a:ea typeface="華康新特明體(P)" panose="02020900000000000000" pitchFamily="18" charset="-120"/>
              </a:rPr>
              <a:t>,</a:t>
            </a:r>
            <a:r>
              <a:rPr lang="zh-TW" altLang="en-US" dirty="0">
                <a:ea typeface="華康新特明體(P)" panose="02020900000000000000" pitchFamily="18" charset="-120"/>
              </a:rPr>
              <a:t>而親仁</a:t>
            </a:r>
            <a:r>
              <a:rPr lang="en-US" altLang="zh-TW" dirty="0">
                <a:ea typeface="華康新特明體(P)" panose="02020900000000000000" pitchFamily="18" charset="-120"/>
              </a:rPr>
              <a:t>;</a:t>
            </a:r>
            <a:r>
              <a:rPr lang="zh-TW" altLang="en-US" dirty="0">
                <a:solidFill>
                  <a:srgbClr val="FF0000"/>
                </a:solidFill>
                <a:ea typeface="華康新特明體(P)" panose="02020900000000000000" pitchFamily="18" charset="-120"/>
              </a:rPr>
              <a:t>行有餘力</a:t>
            </a:r>
            <a:r>
              <a:rPr lang="en-US" altLang="zh-TW" dirty="0">
                <a:solidFill>
                  <a:srgbClr val="FF0000"/>
                </a:solidFill>
                <a:ea typeface="華康新特明體(P)" panose="02020900000000000000" pitchFamily="18" charset="-120"/>
              </a:rPr>
              <a:t>,</a:t>
            </a:r>
            <a:r>
              <a:rPr lang="zh-TW" altLang="en-US" dirty="0">
                <a:solidFill>
                  <a:srgbClr val="FF0000"/>
                </a:solidFill>
                <a:ea typeface="華康新特明體(P)" panose="02020900000000000000" pitchFamily="18" charset="-120"/>
              </a:rPr>
              <a:t>則以學文</a:t>
            </a:r>
            <a:r>
              <a:rPr lang="en-US" altLang="zh-TW" sz="2000" dirty="0">
                <a:ea typeface="華康新特明體(P)" panose="02020900000000000000" pitchFamily="18" charset="-120"/>
              </a:rPr>
              <a:t>(</a:t>
            </a:r>
            <a:r>
              <a:rPr lang="zh-TW" altLang="en-US" sz="2000" dirty="0">
                <a:ea typeface="華康新特明體(P)" panose="02020900000000000000" pitchFamily="18" charset="-120"/>
              </a:rPr>
              <a:t>論語</a:t>
            </a:r>
            <a:r>
              <a:rPr lang="en-US" altLang="zh-TW" sz="2000" dirty="0">
                <a:ea typeface="華康新特明體(P)" panose="02020900000000000000" pitchFamily="18" charset="-120"/>
              </a:rPr>
              <a:t>)</a:t>
            </a:r>
            <a:r>
              <a:rPr lang="en-US" altLang="zh-TW" dirty="0">
                <a:ea typeface="華康新特明體(P)" panose="02020900000000000000" pitchFamily="18" charset="-120"/>
              </a:rPr>
              <a:t>,</a:t>
            </a:r>
            <a:r>
              <a:rPr lang="zh-TW" altLang="en-US" dirty="0">
                <a:ea typeface="華康新特明體(P)" panose="02020900000000000000" pitchFamily="18" charset="-120"/>
              </a:rPr>
              <a:t>便是教人</a:t>
            </a:r>
            <a:r>
              <a:rPr lang="zh-TW" altLang="en-US" dirty="0">
                <a:highlight>
                  <a:srgbClr val="FFFF00"/>
                </a:highlight>
                <a:ea typeface="華康新特明體(P)" panose="02020900000000000000" pitchFamily="18" charset="-120"/>
              </a:rPr>
              <a:t>先做人</a:t>
            </a:r>
            <a:r>
              <a:rPr lang="en-US" altLang="zh-TW" dirty="0">
                <a:highlight>
                  <a:srgbClr val="FFFF00"/>
                </a:highlight>
                <a:ea typeface="華康新特明體(P)" panose="02020900000000000000" pitchFamily="18" charset="-120"/>
              </a:rPr>
              <a:t>,</a:t>
            </a:r>
            <a:r>
              <a:rPr lang="zh-TW" altLang="en-US" dirty="0">
                <a:highlight>
                  <a:srgbClr val="FFFF00"/>
                </a:highlight>
                <a:ea typeface="華康新特明體(P)" panose="02020900000000000000" pitchFamily="18" charset="-120"/>
              </a:rPr>
              <a:t> 後讀書</a:t>
            </a:r>
            <a:r>
              <a:rPr lang="en-US" altLang="zh-TW" dirty="0">
                <a:ea typeface="華康新特明體(P)" panose="02020900000000000000" pitchFamily="18" charset="-120"/>
              </a:rPr>
              <a:t>.</a:t>
            </a:r>
          </a:p>
          <a:p>
            <a:pPr>
              <a:lnSpc>
                <a:spcPts val="3900"/>
              </a:lnSpc>
              <a:spcBef>
                <a:spcPts val="0"/>
              </a:spcBef>
            </a:pPr>
            <a:r>
              <a:rPr lang="en-US" altLang="zh-TW" sz="3600" dirty="0">
                <a:ea typeface="華康新特明體(P)" panose="02020900000000000000" pitchFamily="18" charset="-120"/>
              </a:rPr>
              <a:t>Confucius said: “at home one should practice filial piety; outside the home, he should </a:t>
            </a:r>
            <a:r>
              <a:rPr lang="en-US" altLang="zh-TW" sz="3600" dirty="0">
                <a:solidFill>
                  <a:srgbClr val="FF0000"/>
                </a:solidFill>
                <a:ea typeface="華康新特明體(P)" panose="02020900000000000000" pitchFamily="18" charset="-120"/>
              </a:rPr>
              <a:t>respect all </a:t>
            </a:r>
            <a:r>
              <a:rPr lang="en-US" altLang="zh-TW" sz="3600" dirty="0">
                <a:ea typeface="華康新特明體(P)" panose="02020900000000000000" pitchFamily="18" charset="-120"/>
              </a:rPr>
              <a:t>like brothers. He should be cautious in deeds and trustworthy in words, love all and associate with the virtuous. If he still has energy in reserve, he should then devote himself to learning and studying the arts.” </a:t>
            </a:r>
          </a:p>
          <a:p>
            <a:pPr>
              <a:lnSpc>
                <a:spcPts val="3900"/>
              </a:lnSpc>
              <a:spcBef>
                <a:spcPts val="0"/>
              </a:spcBef>
            </a:pPr>
            <a:r>
              <a:rPr lang="en-US" altLang="zh-TW" sz="3600" dirty="0">
                <a:highlight>
                  <a:srgbClr val="FFFF00"/>
                </a:highlight>
                <a:ea typeface="華康新特明體(P)" panose="02020900000000000000" pitchFamily="18" charset="-120"/>
              </a:rPr>
              <a:t>Thus Confucius taught people to be good individuals before pursuing knowledge.</a:t>
            </a:r>
          </a:p>
        </p:txBody>
      </p:sp>
    </p:spTree>
    <p:extLst>
      <p:ext uri="{BB962C8B-B14F-4D97-AF65-F5344CB8AC3E}">
        <p14:creationId xmlns:p14="http://schemas.microsoft.com/office/powerpoint/2010/main" val="3748971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0"/>
              </a:spcAft>
            </a:pPr>
            <a:r>
              <a:rPr lang="zh-TW" altLang="en-US" sz="4000" dirty="0">
                <a:ea typeface="華康新特明體(P)" panose="02020900000000000000" pitchFamily="18" charset="-120"/>
              </a:rPr>
              <a:t>我也認為應</a:t>
            </a:r>
            <a:r>
              <a:rPr lang="zh-TW" altLang="en-US" sz="4000" dirty="0">
                <a:highlight>
                  <a:srgbClr val="FFFF00"/>
                </a:highlight>
                <a:ea typeface="華康新特明體(P)" panose="02020900000000000000" pitchFamily="18" charset="-120"/>
              </a:rPr>
              <a:t>先學愛人</a:t>
            </a:r>
            <a:r>
              <a:rPr lang="en-US" altLang="zh-TW" sz="4000" dirty="0">
                <a:ea typeface="華康新特明體(P)" panose="02020900000000000000" pitchFamily="18" charset="-120"/>
              </a:rPr>
              <a:t>,</a:t>
            </a:r>
            <a:r>
              <a:rPr lang="zh-TW" altLang="en-US" sz="4000" dirty="0">
                <a:ea typeface="華康新特明體(P)" panose="02020900000000000000" pitchFamily="18" charset="-120"/>
              </a:rPr>
              <a:t>然後才學愛主</a:t>
            </a:r>
            <a:r>
              <a:rPr lang="en-US" altLang="zh-TW" sz="4000" dirty="0">
                <a:ea typeface="華康新特明體(P)" panose="02020900000000000000" pitchFamily="18" charset="-120"/>
              </a:rPr>
              <a:t>.</a:t>
            </a:r>
          </a:p>
          <a:p>
            <a:pPr>
              <a:spcBef>
                <a:spcPts val="0"/>
              </a:spcBef>
              <a:spcAft>
                <a:spcPts val="0"/>
              </a:spcAft>
            </a:pPr>
            <a:r>
              <a:rPr lang="en-US" altLang="zh-TW" sz="4000" dirty="0">
                <a:ea typeface="華康新特明體(P)" panose="02020900000000000000" pitchFamily="18" charset="-120"/>
              </a:rPr>
              <a:t>I also believe that we should first learn to love others, and then </a:t>
            </a:r>
          </a:p>
          <a:p>
            <a:pPr>
              <a:spcBef>
                <a:spcPts val="0"/>
              </a:spcBef>
              <a:spcAft>
                <a:spcPts val="1200"/>
              </a:spcAft>
            </a:pPr>
            <a:r>
              <a:rPr lang="en-US" altLang="zh-TW" sz="4000" dirty="0">
                <a:ea typeface="華康新特明體(P)" panose="02020900000000000000" pitchFamily="18" charset="-120"/>
              </a:rPr>
              <a:t>learn to love the Lord.</a:t>
            </a:r>
          </a:p>
          <a:p>
            <a:pPr>
              <a:spcBef>
                <a:spcPts val="0"/>
              </a:spcBef>
              <a:spcAft>
                <a:spcPts val="0"/>
              </a:spcAft>
            </a:pPr>
            <a:r>
              <a:rPr lang="en-US" altLang="zh-TW" sz="4000" dirty="0">
                <a:ea typeface="華康新特明體(P)" panose="02020900000000000000" pitchFamily="18" charset="-120"/>
              </a:rPr>
              <a:t> </a:t>
            </a:r>
            <a:r>
              <a:rPr lang="zh-TW" altLang="en-US" sz="4000" dirty="0">
                <a:ea typeface="華康新特明體(P)" panose="02020900000000000000" pitchFamily="18" charset="-120"/>
              </a:rPr>
              <a:t>而學愛主</a:t>
            </a:r>
            <a:r>
              <a:rPr lang="en-US" altLang="zh-TW" sz="4000" dirty="0">
                <a:ea typeface="華康新特明體(P)" panose="02020900000000000000" pitchFamily="18" charset="-120"/>
              </a:rPr>
              <a:t>,</a:t>
            </a:r>
            <a:r>
              <a:rPr lang="zh-TW" altLang="en-US" sz="4000" dirty="0">
                <a:ea typeface="華康新特明體(P)" panose="02020900000000000000" pitchFamily="18" charset="-120"/>
              </a:rPr>
              <a:t>不過也是</a:t>
            </a:r>
            <a:r>
              <a:rPr lang="zh-TW" altLang="en-US" sz="4000" dirty="0">
                <a:solidFill>
                  <a:srgbClr val="FF0000"/>
                </a:solidFill>
                <a:ea typeface="華康新特明體(P)" panose="02020900000000000000" pitchFamily="18" charset="-120"/>
              </a:rPr>
              <a:t>為了愛人愛得更深</a:t>
            </a:r>
            <a:endParaRPr lang="en-US" altLang="zh-TW" sz="4000" dirty="0">
              <a:solidFill>
                <a:srgbClr val="FF0000"/>
              </a:solidFill>
              <a:ea typeface="華康新特明體(P)" panose="02020900000000000000" pitchFamily="18" charset="-120"/>
            </a:endParaRPr>
          </a:p>
          <a:p>
            <a:pPr>
              <a:spcBef>
                <a:spcPts val="0"/>
              </a:spcBef>
              <a:spcAft>
                <a:spcPts val="0"/>
              </a:spcAft>
            </a:pPr>
            <a:r>
              <a:rPr lang="zh-TW" altLang="en-US" sz="4000" dirty="0">
                <a:ea typeface="華康新特明體(P)" panose="02020900000000000000" pitchFamily="18" charset="-120"/>
              </a:rPr>
              <a:t>和更濃</a:t>
            </a:r>
            <a:r>
              <a:rPr lang="en-US" altLang="zh-TW" sz="4000" dirty="0">
                <a:ea typeface="華康新特明體(P)" panose="02020900000000000000" pitchFamily="18" charset="-120"/>
              </a:rPr>
              <a:t>,</a:t>
            </a:r>
            <a:r>
              <a:rPr lang="zh-TW" altLang="en-US" sz="4000" dirty="0">
                <a:ea typeface="華康新特明體(P)" panose="02020900000000000000" pitchFamily="18" charset="-120"/>
              </a:rPr>
              <a:t>好像主愛了我們一樣</a:t>
            </a:r>
            <a:r>
              <a:rPr lang="en-US" altLang="zh-TW" sz="4000" dirty="0">
                <a:ea typeface="華康新特明體(P)" panose="02020900000000000000" pitchFamily="18" charset="-120"/>
              </a:rPr>
              <a:t>.</a:t>
            </a:r>
          </a:p>
          <a:p>
            <a:pPr>
              <a:spcBef>
                <a:spcPts val="0"/>
              </a:spcBef>
              <a:spcAft>
                <a:spcPts val="0"/>
              </a:spcAft>
            </a:pPr>
            <a:r>
              <a:rPr lang="en-US" altLang="zh-TW" sz="4000" dirty="0">
                <a:ea typeface="華康新特明體(P)" panose="02020900000000000000" pitchFamily="18" charset="-120"/>
              </a:rPr>
              <a:t>And to love the Lord is ultimately to love others more deeply and intensely, </a:t>
            </a:r>
            <a:r>
              <a:rPr lang="en-US" altLang="zh-TW" sz="4000" dirty="0">
                <a:highlight>
                  <a:srgbClr val="FFFF00"/>
                </a:highlight>
                <a:ea typeface="華康新特明體(P)" panose="02020900000000000000" pitchFamily="18" charset="-120"/>
              </a:rPr>
              <a:t>just as the Lord loves us</a:t>
            </a:r>
            <a:r>
              <a:rPr lang="en-US" altLang="zh-TW" sz="4000" dirty="0">
                <a:ea typeface="華康新特明體(P)" panose="02020900000000000000" pitchFamily="18" charset="-120"/>
              </a:rPr>
              <a:t>.</a:t>
            </a:r>
          </a:p>
        </p:txBody>
      </p:sp>
    </p:spTree>
    <p:extLst>
      <p:ext uri="{BB962C8B-B14F-4D97-AF65-F5344CB8AC3E}">
        <p14:creationId xmlns:p14="http://schemas.microsoft.com/office/powerpoint/2010/main" val="3303530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endParaRPr lang="en-US" altLang="zh-TW" sz="4400" dirty="0">
              <a:ea typeface="華康新特明體(P)" panose="02020900000000000000" pitchFamily="18" charset="-120"/>
            </a:endParaRPr>
          </a:p>
          <a:p>
            <a:pPr>
              <a:spcBef>
                <a:spcPts val="0"/>
              </a:spcBef>
            </a:pPr>
            <a:r>
              <a:rPr lang="zh-TW" altLang="en-US" sz="4800" dirty="0">
                <a:ea typeface="華康新特明體(P)" panose="02020900000000000000" pitchFamily="18" charset="-120"/>
              </a:rPr>
              <a:t>以下九點</a:t>
            </a:r>
            <a:r>
              <a:rPr lang="en-US" altLang="zh-TW" sz="4800" dirty="0">
                <a:ea typeface="華康新特明體(P)" panose="02020900000000000000" pitchFamily="18" charset="-120"/>
              </a:rPr>
              <a:t>,</a:t>
            </a:r>
            <a:r>
              <a:rPr lang="zh-TW" altLang="en-US" sz="4800" dirty="0">
                <a:ea typeface="華康新特明體(P)" panose="02020900000000000000" pitchFamily="18" charset="-120"/>
              </a:rPr>
              <a:t>可以看到聖經</a:t>
            </a:r>
            <a:endParaRPr lang="en-US" altLang="zh-TW" sz="4800" dirty="0">
              <a:ea typeface="華康新特明體(P)" panose="02020900000000000000" pitchFamily="18" charset="-120"/>
            </a:endParaRPr>
          </a:p>
          <a:p>
            <a:pPr>
              <a:spcBef>
                <a:spcPts val="0"/>
              </a:spcBef>
            </a:pPr>
            <a:r>
              <a:rPr lang="zh-TW" altLang="en-US" sz="4800" dirty="0">
                <a:ea typeface="華康新特明體(P)" panose="02020900000000000000" pitchFamily="18" charset="-120"/>
              </a:rPr>
              <a:t>是多麼的重視「愛人」</a:t>
            </a:r>
            <a:r>
              <a:rPr lang="en-US" altLang="zh-TW" sz="4800" dirty="0">
                <a:ea typeface="華康新特明體(P)" panose="02020900000000000000" pitchFamily="18" charset="-120"/>
              </a:rPr>
              <a:t>.</a:t>
            </a:r>
          </a:p>
          <a:p>
            <a:pPr>
              <a:spcBef>
                <a:spcPts val="0"/>
              </a:spcBef>
            </a:pPr>
            <a:endParaRPr lang="en-US" altLang="zh-TW" sz="4400" dirty="0">
              <a:ea typeface="華康新特明體(P)" panose="02020900000000000000" pitchFamily="18" charset="-120"/>
            </a:endParaRPr>
          </a:p>
          <a:p>
            <a:pPr>
              <a:spcBef>
                <a:spcPts val="0"/>
              </a:spcBef>
            </a:pPr>
            <a:r>
              <a:rPr lang="en-US" altLang="zh-TW" sz="4400" dirty="0">
                <a:ea typeface="華康新特明體(P)" panose="02020900000000000000" pitchFamily="18" charset="-120"/>
              </a:rPr>
              <a:t>The following nine points show </a:t>
            </a:r>
          </a:p>
          <a:p>
            <a:pPr>
              <a:spcBef>
                <a:spcPts val="0"/>
              </a:spcBef>
            </a:pPr>
            <a:r>
              <a:rPr lang="en-US" altLang="zh-TW" sz="4400" dirty="0">
                <a:ea typeface="華康新特明體(P)" panose="02020900000000000000" pitchFamily="18" charset="-120"/>
              </a:rPr>
              <a:t>how much importance </a:t>
            </a:r>
          </a:p>
          <a:p>
            <a:pPr>
              <a:spcBef>
                <a:spcPts val="0"/>
              </a:spcBef>
            </a:pPr>
            <a:r>
              <a:rPr lang="en-US" altLang="zh-TW" sz="4400" dirty="0">
                <a:ea typeface="華康新特明體(P)" panose="02020900000000000000" pitchFamily="18" charset="-120"/>
              </a:rPr>
              <a:t>the Bible attaches to “loving man”</a:t>
            </a:r>
          </a:p>
          <a:p>
            <a:pPr>
              <a:spcBef>
                <a:spcPts val="0"/>
              </a:spcBef>
            </a:pPr>
            <a:endParaRPr lang="zh-TW" altLang="en-US" sz="4000" dirty="0">
              <a:ea typeface="華康新特明體(P)" panose="02020900000000000000" pitchFamily="18" charset="-120"/>
            </a:endParaRPr>
          </a:p>
        </p:txBody>
      </p:sp>
    </p:spTree>
    <p:extLst>
      <p:ext uri="{BB962C8B-B14F-4D97-AF65-F5344CB8AC3E}">
        <p14:creationId xmlns:p14="http://schemas.microsoft.com/office/powerpoint/2010/main" val="41046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lnSpc>
                <a:spcPts val="6000"/>
              </a:lnSpc>
              <a:spcBef>
                <a:spcPts val="0"/>
              </a:spcBef>
            </a:pPr>
            <a:r>
              <a:rPr lang="en-US" altLang="zh-TW" sz="4800" dirty="0">
                <a:ea typeface="華康新特明體(P)" panose="02020900000000000000" pitchFamily="18" charset="-120"/>
              </a:rPr>
              <a:t>1.</a:t>
            </a:r>
            <a:r>
              <a:rPr lang="zh-TW" altLang="en-US" sz="4800" dirty="0">
                <a:solidFill>
                  <a:srgbClr val="FF0000"/>
                </a:solidFill>
                <a:ea typeface="華康新特明體(P)" panose="02020900000000000000" pitchFamily="18" charset="-120"/>
              </a:rPr>
              <a:t>若一</a:t>
            </a:r>
            <a:r>
              <a:rPr lang="en-US" altLang="zh-TW" sz="4800" dirty="0">
                <a:solidFill>
                  <a:srgbClr val="FF0000"/>
                </a:solidFill>
                <a:ea typeface="華康新特明體(P)" panose="02020900000000000000" pitchFamily="18" charset="-120"/>
              </a:rPr>
              <a:t>4:20 </a:t>
            </a:r>
            <a:r>
              <a:rPr lang="zh-TW" altLang="en-US" sz="4800" dirty="0">
                <a:ea typeface="華康新特明體(P)" panose="02020900000000000000" pitchFamily="18" charset="-120"/>
              </a:rPr>
              <a:t>那不愛自己所</a:t>
            </a:r>
            <a:endParaRPr lang="en-US" altLang="zh-TW" sz="4800" dirty="0">
              <a:ea typeface="華康新特明體(P)" panose="02020900000000000000" pitchFamily="18" charset="-120"/>
            </a:endParaRPr>
          </a:p>
          <a:p>
            <a:pPr>
              <a:lnSpc>
                <a:spcPts val="6000"/>
              </a:lnSpc>
              <a:spcBef>
                <a:spcPts val="0"/>
              </a:spcBef>
            </a:pPr>
            <a:r>
              <a:rPr lang="zh-TW" altLang="en-US" sz="4800" dirty="0">
                <a:highlight>
                  <a:srgbClr val="FFFF00"/>
                </a:highlight>
                <a:ea typeface="華康新特明體(P)" panose="02020900000000000000" pitchFamily="18" charset="-120"/>
              </a:rPr>
              <a:t>看見的</a:t>
            </a:r>
            <a:r>
              <a:rPr lang="zh-TW" altLang="en-US" sz="4800" dirty="0">
                <a:ea typeface="華康新特明體(P)" panose="02020900000000000000" pitchFamily="18" charset="-120"/>
              </a:rPr>
              <a:t>弟兄的</a:t>
            </a:r>
            <a:r>
              <a:rPr lang="en-US" altLang="zh-TW" sz="4800" dirty="0">
                <a:ea typeface="華康新特明體(P)" panose="02020900000000000000" pitchFamily="18" charset="-120"/>
              </a:rPr>
              <a:t>,</a:t>
            </a:r>
            <a:r>
              <a:rPr lang="zh-TW" altLang="en-US" sz="4800" dirty="0">
                <a:ea typeface="華康新特明體(P)" panose="02020900000000000000" pitchFamily="18" charset="-120"/>
              </a:rPr>
              <a:t>就不能愛</a:t>
            </a:r>
            <a:endParaRPr lang="en-US" altLang="zh-TW" sz="4800" dirty="0">
              <a:ea typeface="華康新特明體(P)" panose="02020900000000000000" pitchFamily="18" charset="-120"/>
            </a:endParaRPr>
          </a:p>
          <a:p>
            <a:pPr>
              <a:lnSpc>
                <a:spcPts val="6000"/>
              </a:lnSpc>
              <a:spcBef>
                <a:spcPts val="0"/>
              </a:spcBef>
              <a:spcAft>
                <a:spcPts val="1800"/>
              </a:spcAft>
            </a:pPr>
            <a:r>
              <a:rPr lang="zh-TW" altLang="en-US" sz="4800" dirty="0">
                <a:ea typeface="華康新特明體(P)" panose="02020900000000000000" pitchFamily="18" charset="-120"/>
              </a:rPr>
              <a:t>自己所</a:t>
            </a:r>
            <a:r>
              <a:rPr lang="zh-TW" altLang="en-US" sz="4800" dirty="0">
                <a:highlight>
                  <a:srgbClr val="FFFF00"/>
                </a:highlight>
                <a:ea typeface="華康新特明體(P)" panose="02020900000000000000" pitchFamily="18" charset="-120"/>
              </a:rPr>
              <a:t>看不見的</a:t>
            </a:r>
            <a:r>
              <a:rPr lang="zh-TW" altLang="en-US" sz="4800" dirty="0">
                <a:ea typeface="華康新特明體(P)" panose="02020900000000000000" pitchFamily="18" charset="-120"/>
              </a:rPr>
              <a:t>天主</a:t>
            </a:r>
            <a:r>
              <a:rPr lang="en-US" altLang="zh-TW" sz="4800" dirty="0">
                <a:ea typeface="華康新特明體(P)" panose="02020900000000000000" pitchFamily="18" charset="-120"/>
              </a:rPr>
              <a:t>.</a:t>
            </a:r>
          </a:p>
          <a:p>
            <a:pPr>
              <a:spcBef>
                <a:spcPts val="0"/>
              </a:spcBef>
            </a:pPr>
            <a:r>
              <a:rPr lang="en-US" altLang="zh-TW" sz="4800" dirty="0">
                <a:solidFill>
                  <a:srgbClr val="FF0000"/>
                </a:solidFill>
                <a:ea typeface="華康新特明體(P)" panose="02020900000000000000" pitchFamily="18" charset="-120"/>
              </a:rPr>
              <a:t>1 John 4:20  </a:t>
            </a:r>
            <a:r>
              <a:rPr lang="en-US" altLang="zh-TW" sz="4800" dirty="0">
                <a:ea typeface="華康新特明體(P)" panose="02020900000000000000" pitchFamily="18" charset="-120"/>
              </a:rPr>
              <a:t>He who does not love a brother whom </a:t>
            </a:r>
          </a:p>
          <a:p>
            <a:pPr>
              <a:spcBef>
                <a:spcPts val="0"/>
              </a:spcBef>
            </a:pPr>
            <a:r>
              <a:rPr lang="en-US" altLang="zh-TW" sz="4800" dirty="0">
                <a:highlight>
                  <a:srgbClr val="FFFF00"/>
                </a:highlight>
                <a:ea typeface="華康新特明體(P)" panose="02020900000000000000" pitchFamily="18" charset="-120"/>
              </a:rPr>
              <a:t>he has seen</a:t>
            </a:r>
            <a:r>
              <a:rPr lang="en-US" altLang="zh-TW" sz="4800" dirty="0">
                <a:ea typeface="華康新特明體(P)" panose="02020900000000000000" pitchFamily="18" charset="-120"/>
              </a:rPr>
              <a:t> cannot love God </a:t>
            </a:r>
          </a:p>
          <a:p>
            <a:pPr>
              <a:spcBef>
                <a:spcPts val="0"/>
              </a:spcBef>
            </a:pPr>
            <a:r>
              <a:rPr lang="en-US" altLang="zh-TW" sz="4800" dirty="0">
                <a:ea typeface="華康新特明體(P)" panose="02020900000000000000" pitchFamily="18" charset="-120"/>
              </a:rPr>
              <a:t>whom </a:t>
            </a:r>
            <a:r>
              <a:rPr lang="en-US" altLang="zh-TW" sz="4800" dirty="0">
                <a:highlight>
                  <a:srgbClr val="FFFF00"/>
                </a:highlight>
                <a:ea typeface="華康新特明體(P)" panose="02020900000000000000" pitchFamily="18" charset="-120"/>
              </a:rPr>
              <a:t>he has not seen</a:t>
            </a:r>
            <a:r>
              <a:rPr lang="en-US" altLang="zh-TW" sz="4800" dirty="0">
                <a:ea typeface="華康新特明體(P)" panose="02020900000000000000" pitchFamily="18" charset="-120"/>
              </a:rPr>
              <a:t>.</a:t>
            </a:r>
          </a:p>
          <a:p>
            <a:pPr>
              <a:spcBef>
                <a:spcPts val="0"/>
              </a:spcBef>
            </a:pPr>
            <a:endParaRPr lang="zh-TW" altLang="en-US" sz="4000" dirty="0">
              <a:ea typeface="華康新特明體(P)" panose="02020900000000000000" pitchFamily="18" charset="-120"/>
            </a:endParaRPr>
          </a:p>
        </p:txBody>
      </p:sp>
    </p:spTree>
    <p:extLst>
      <p:ext uri="{BB962C8B-B14F-4D97-AF65-F5344CB8AC3E}">
        <p14:creationId xmlns:p14="http://schemas.microsoft.com/office/powerpoint/2010/main" val="52220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恭讀出谷紀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22:20-26</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對外僑，你們不要苛待和壓迫，因為你們也曾僑居埃及。對任何孤兒寡婦，不可苛待；若是苛待了一個，他若向我呼求，我必俯聽，</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必要發怒，用刀殺死你們；這樣，你們的妻子也要成為寡婦，你們的兒子也要成為孤兒。</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「如果你借錢給我的一個百姓，即你中</a:t>
            </a:r>
            <a:r>
              <a:rPr lang="zh-TW" altLang="en-US" sz="4000" dirty="0">
                <a:solidFill>
                  <a:schemeClr val="bg1"/>
                </a:solidFill>
                <a:latin typeface="華康儷中黑" panose="020B0509000000000000" pitchFamily="49" charset="-120"/>
                <a:ea typeface="華康儷中黑" panose="020B0509000000000000" pitchFamily="49" charset="-120"/>
              </a:rPr>
              <a:t>間的一個窮人，</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0"/>
              </a:spcAft>
            </a:pPr>
            <a:r>
              <a:rPr lang="en-US" altLang="zh-TW" sz="4800" dirty="0">
                <a:ea typeface="華康新特明體(P)" panose="02020900000000000000" pitchFamily="18" charset="-120"/>
              </a:rPr>
              <a:t>2.</a:t>
            </a:r>
            <a:r>
              <a:rPr lang="zh-TW" altLang="en-US" sz="4800" dirty="0">
                <a:solidFill>
                  <a:srgbClr val="FF0000"/>
                </a:solidFill>
                <a:ea typeface="華康新特明體(P)" panose="02020900000000000000" pitchFamily="18" charset="-120"/>
              </a:rPr>
              <a:t>雅</a:t>
            </a:r>
            <a:r>
              <a:rPr lang="en-US" altLang="zh-TW" sz="4800" dirty="0">
                <a:solidFill>
                  <a:srgbClr val="FF0000"/>
                </a:solidFill>
                <a:ea typeface="華康新特明體(P)" panose="02020900000000000000" pitchFamily="18" charset="-120"/>
              </a:rPr>
              <a:t>1:27</a:t>
            </a:r>
            <a:r>
              <a:rPr lang="en-US" altLang="zh-TW" sz="4800" dirty="0">
                <a:ea typeface="華康新特明體(P)" panose="02020900000000000000" pitchFamily="18" charset="-120"/>
              </a:rPr>
              <a:t> </a:t>
            </a:r>
            <a:r>
              <a:rPr lang="zh-TW" altLang="en-US" sz="4800" dirty="0">
                <a:ea typeface="華康新特明體(P)" panose="02020900000000000000" pitchFamily="18" charset="-120"/>
              </a:rPr>
              <a:t>在天主父前</a:t>
            </a:r>
            <a:r>
              <a:rPr lang="en-US" altLang="zh-TW" sz="4800" dirty="0">
                <a:ea typeface="華康新特明體(P)" panose="02020900000000000000" pitchFamily="18" charset="-120"/>
              </a:rPr>
              <a:t>,</a:t>
            </a:r>
            <a:r>
              <a:rPr lang="zh-TW" altLang="en-US" sz="4800" dirty="0">
                <a:ea typeface="華康新特明體(P)" panose="02020900000000000000" pitchFamily="18" charset="-120"/>
              </a:rPr>
              <a:t>純正無瑕的虔誠</a:t>
            </a:r>
            <a:r>
              <a:rPr lang="en-US" altLang="zh-TW" sz="4800" dirty="0">
                <a:ea typeface="華康新特明體(P)" panose="02020900000000000000" pitchFamily="18" charset="-120"/>
              </a:rPr>
              <a:t>,</a:t>
            </a:r>
            <a:r>
              <a:rPr lang="zh-TW" altLang="en-US" sz="4800" dirty="0">
                <a:highlight>
                  <a:srgbClr val="FFFF00"/>
                </a:highlight>
                <a:ea typeface="華康新特明體(P)" panose="02020900000000000000" pitchFamily="18" charset="-120"/>
              </a:rPr>
              <a:t>就是</a:t>
            </a:r>
            <a:r>
              <a:rPr lang="zh-TW" altLang="en-US" sz="4800" dirty="0">
                <a:ea typeface="華康新特明體(P)" panose="02020900000000000000" pitchFamily="18" charset="-120"/>
              </a:rPr>
              <a:t>看顧</a:t>
            </a:r>
            <a:endParaRPr lang="en-US" altLang="zh-TW" sz="4800" dirty="0">
              <a:ea typeface="華康新特明體(P)" panose="02020900000000000000" pitchFamily="18" charset="-120"/>
            </a:endParaRPr>
          </a:p>
          <a:p>
            <a:pPr>
              <a:spcBef>
                <a:spcPts val="0"/>
              </a:spcBef>
              <a:spcAft>
                <a:spcPts val="1200"/>
              </a:spcAft>
            </a:pPr>
            <a:r>
              <a:rPr lang="zh-TW" altLang="en-US" sz="4800" dirty="0">
                <a:solidFill>
                  <a:srgbClr val="FFFF00"/>
                </a:solidFill>
                <a:highlight>
                  <a:srgbClr val="FF0000"/>
                </a:highlight>
                <a:ea typeface="華康新特明體(P)" panose="02020900000000000000" pitchFamily="18" charset="-120"/>
              </a:rPr>
              <a:t>患難中的孤兒和寡婦</a:t>
            </a:r>
            <a:r>
              <a:rPr lang="en-US" altLang="zh-TW" sz="4800" dirty="0">
                <a:ea typeface="華康新特明體(P)" panose="02020900000000000000" pitchFamily="18" charset="-120"/>
              </a:rPr>
              <a:t>.</a:t>
            </a:r>
          </a:p>
          <a:p>
            <a:pPr>
              <a:spcBef>
                <a:spcPts val="0"/>
              </a:spcBef>
              <a:spcAft>
                <a:spcPts val="0"/>
              </a:spcAft>
            </a:pPr>
            <a:r>
              <a:rPr lang="en-US" altLang="zh-TW" sz="4800" dirty="0">
                <a:solidFill>
                  <a:srgbClr val="FF0000"/>
                </a:solidFill>
                <a:ea typeface="華康新特明體(P)" panose="02020900000000000000" pitchFamily="18" charset="-120"/>
              </a:rPr>
              <a:t>James 1:27</a:t>
            </a:r>
            <a:r>
              <a:rPr lang="en-US" altLang="zh-TW" sz="4800" dirty="0">
                <a:ea typeface="華康新特明體(P)" panose="02020900000000000000" pitchFamily="18" charset="-120"/>
              </a:rPr>
              <a:t>  What is pure and undefiled before God and the Father </a:t>
            </a:r>
            <a:r>
              <a:rPr lang="en-US" altLang="zh-TW" sz="4800" dirty="0">
                <a:highlight>
                  <a:srgbClr val="FFFF00"/>
                </a:highlight>
                <a:ea typeface="華康新特明體(P)" panose="02020900000000000000" pitchFamily="18" charset="-120"/>
              </a:rPr>
              <a:t>is this</a:t>
            </a:r>
            <a:r>
              <a:rPr lang="en-US" altLang="zh-TW" sz="4800" dirty="0">
                <a:ea typeface="華康新特明體(P)" panose="02020900000000000000" pitchFamily="18" charset="-120"/>
              </a:rPr>
              <a:t>: to care for </a:t>
            </a:r>
            <a:r>
              <a:rPr lang="en-US" altLang="zh-TW" sz="4800" dirty="0">
                <a:solidFill>
                  <a:srgbClr val="FF0000"/>
                </a:solidFill>
                <a:ea typeface="華康新特明體(P)" panose="02020900000000000000" pitchFamily="18" charset="-120"/>
              </a:rPr>
              <a:t>orphans and widows in their affliction</a:t>
            </a:r>
            <a:r>
              <a:rPr lang="en-US" altLang="zh-TW" sz="4800" dirty="0">
                <a:ea typeface="華康新特明體(P)" panose="02020900000000000000" pitchFamily="18" charset="-120"/>
              </a:rPr>
              <a:t>. </a:t>
            </a:r>
          </a:p>
        </p:txBody>
      </p:sp>
    </p:spTree>
    <p:extLst>
      <p:ext uri="{BB962C8B-B14F-4D97-AF65-F5344CB8AC3E}">
        <p14:creationId xmlns:p14="http://schemas.microsoft.com/office/powerpoint/2010/main" val="166877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r>
              <a:rPr lang="en-US" altLang="zh-TW" sz="4800" dirty="0">
                <a:ea typeface="華康新特明體(P)" panose="02020900000000000000" pitchFamily="18" charset="-120"/>
              </a:rPr>
              <a:t>3.</a:t>
            </a:r>
            <a:r>
              <a:rPr lang="zh-TW" altLang="en-US" sz="4800" dirty="0">
                <a:solidFill>
                  <a:srgbClr val="FF0000"/>
                </a:solidFill>
                <a:ea typeface="華康新特明體(P)" panose="02020900000000000000" pitchFamily="18" charset="-120"/>
              </a:rPr>
              <a:t>格前</a:t>
            </a:r>
            <a:r>
              <a:rPr lang="en-US" altLang="zh-TW" sz="4800" dirty="0">
                <a:solidFill>
                  <a:srgbClr val="FF0000"/>
                </a:solidFill>
                <a:ea typeface="華康新特明體(P)" panose="02020900000000000000" pitchFamily="18" charset="-120"/>
              </a:rPr>
              <a:t>1:17 </a:t>
            </a:r>
            <a:r>
              <a:rPr lang="zh-TW" altLang="en-US" sz="4800" dirty="0">
                <a:ea typeface="華康新特明體(P)" panose="02020900000000000000" pitchFamily="18" charset="-120"/>
              </a:rPr>
              <a:t>原來基督派遣我</a:t>
            </a:r>
            <a:r>
              <a:rPr lang="en-US" altLang="zh-TW" sz="4800" dirty="0">
                <a:ea typeface="華康新特明體(P)" panose="02020900000000000000" pitchFamily="18" charset="-120"/>
              </a:rPr>
              <a:t>,</a:t>
            </a:r>
          </a:p>
          <a:p>
            <a:pPr>
              <a:spcBef>
                <a:spcPts val="0"/>
              </a:spcBef>
            </a:pPr>
            <a:r>
              <a:rPr lang="zh-TW" altLang="en-US" sz="4800" spc="600" dirty="0">
                <a:solidFill>
                  <a:srgbClr val="FF0000"/>
                </a:solidFill>
                <a:highlight>
                  <a:srgbClr val="FFFF00"/>
                </a:highlight>
                <a:ea typeface="華康新特明體(P)" panose="02020900000000000000" pitchFamily="18" charset="-120"/>
              </a:rPr>
              <a:t>不是為施洗</a:t>
            </a:r>
            <a:r>
              <a:rPr lang="en-US" altLang="zh-TW" sz="4800" spc="600" dirty="0">
                <a:solidFill>
                  <a:srgbClr val="FF0000"/>
                </a:solidFill>
                <a:highlight>
                  <a:srgbClr val="FFFF00"/>
                </a:highlight>
                <a:ea typeface="華康新特明體(P)" panose="02020900000000000000" pitchFamily="18" charset="-120"/>
              </a:rPr>
              <a:t>,</a:t>
            </a:r>
          </a:p>
          <a:p>
            <a:pPr>
              <a:spcBef>
                <a:spcPts val="0"/>
              </a:spcBef>
              <a:spcAft>
                <a:spcPts val="2400"/>
              </a:spcAft>
            </a:pPr>
            <a:r>
              <a:rPr lang="zh-TW" altLang="en-US" sz="4800" dirty="0">
                <a:ea typeface="華康新特明體(P)" panose="02020900000000000000" pitchFamily="18" charset="-120"/>
              </a:rPr>
              <a:t>而是為宣傳福音</a:t>
            </a:r>
            <a:r>
              <a:rPr lang="en-US" altLang="zh-TW" sz="4800" dirty="0">
                <a:ea typeface="華康新特明體(P)" panose="02020900000000000000" pitchFamily="18" charset="-120"/>
              </a:rPr>
              <a:t>(</a:t>
            </a:r>
            <a:r>
              <a:rPr lang="zh-TW" altLang="en-US" sz="4800" dirty="0">
                <a:highlight>
                  <a:srgbClr val="FFFF00"/>
                </a:highlight>
                <a:ea typeface="華康新特明體(P)" panose="02020900000000000000" pitchFamily="18" charset="-120"/>
              </a:rPr>
              <a:t>愛的福音</a:t>
            </a:r>
            <a:r>
              <a:rPr lang="en-US" altLang="zh-TW" sz="4800" dirty="0">
                <a:ea typeface="華康新特明體(P)" panose="02020900000000000000" pitchFamily="18" charset="-120"/>
              </a:rPr>
              <a:t>).</a:t>
            </a:r>
          </a:p>
          <a:p>
            <a:pPr>
              <a:spcBef>
                <a:spcPts val="0"/>
              </a:spcBef>
            </a:pPr>
            <a:r>
              <a:rPr lang="en-US" altLang="zh-TW" sz="4800" dirty="0">
                <a:solidFill>
                  <a:srgbClr val="FF0000"/>
                </a:solidFill>
                <a:ea typeface="華康新特明體(P)" panose="02020900000000000000" pitchFamily="18" charset="-120"/>
              </a:rPr>
              <a:t>1 Corinthians 1:17  </a:t>
            </a:r>
            <a:r>
              <a:rPr lang="en-US" altLang="zh-TW" sz="4800" dirty="0">
                <a:ea typeface="華康新特明體(P)" panose="02020900000000000000" pitchFamily="18" charset="-120"/>
              </a:rPr>
              <a:t>For Christ </a:t>
            </a:r>
          </a:p>
          <a:p>
            <a:pPr>
              <a:spcBef>
                <a:spcPts val="0"/>
              </a:spcBef>
            </a:pPr>
            <a:r>
              <a:rPr lang="en-US" altLang="zh-TW" sz="4800" dirty="0">
                <a:ea typeface="華康新特明體(P)" panose="02020900000000000000" pitchFamily="18" charset="-120"/>
              </a:rPr>
              <a:t>did not send me to </a:t>
            </a:r>
            <a:r>
              <a:rPr lang="en-US" altLang="zh-TW" sz="4800" dirty="0">
                <a:solidFill>
                  <a:srgbClr val="FF0000"/>
                </a:solidFill>
                <a:ea typeface="華康新特明體(P)" panose="02020900000000000000" pitchFamily="18" charset="-120"/>
              </a:rPr>
              <a:t>baptize</a:t>
            </a:r>
            <a:r>
              <a:rPr lang="en-US" altLang="zh-TW" sz="4800" dirty="0">
                <a:ea typeface="華康新特明體(P)" panose="02020900000000000000" pitchFamily="18" charset="-120"/>
              </a:rPr>
              <a:t> </a:t>
            </a:r>
          </a:p>
          <a:p>
            <a:pPr>
              <a:spcBef>
                <a:spcPts val="0"/>
              </a:spcBef>
            </a:pPr>
            <a:r>
              <a:rPr lang="en-US" altLang="zh-TW" sz="4800" dirty="0">
                <a:ea typeface="華康新特明體(P)" panose="02020900000000000000" pitchFamily="18" charset="-120"/>
              </a:rPr>
              <a:t>but to preach the </a:t>
            </a:r>
            <a:r>
              <a:rPr lang="en-US" altLang="zh-TW" sz="4800" dirty="0">
                <a:solidFill>
                  <a:srgbClr val="FF0000"/>
                </a:solidFill>
                <a:ea typeface="華康新特明體(P)" panose="02020900000000000000" pitchFamily="18" charset="-120"/>
              </a:rPr>
              <a:t>Gospel</a:t>
            </a:r>
            <a:r>
              <a:rPr lang="en-US" altLang="zh-TW" sz="4800" dirty="0">
                <a:ea typeface="華康新特明體(P)" panose="02020900000000000000" pitchFamily="18" charset="-120"/>
              </a:rPr>
              <a:t> </a:t>
            </a:r>
          </a:p>
          <a:p>
            <a:pPr>
              <a:spcBef>
                <a:spcPts val="0"/>
              </a:spcBef>
            </a:pPr>
            <a:r>
              <a:rPr lang="en-US" altLang="zh-TW" sz="4800" dirty="0">
                <a:ea typeface="華康新特明體(P)" panose="02020900000000000000" pitchFamily="18" charset="-120"/>
              </a:rPr>
              <a:t>(</a:t>
            </a:r>
            <a:r>
              <a:rPr lang="en-US" altLang="zh-TW" sz="4800" dirty="0">
                <a:highlight>
                  <a:srgbClr val="FFFF00"/>
                </a:highlight>
                <a:ea typeface="華康新特明體(P)" panose="02020900000000000000" pitchFamily="18" charset="-120"/>
              </a:rPr>
              <a:t>the Gospel of love</a:t>
            </a:r>
            <a:r>
              <a:rPr lang="en-US" altLang="zh-TW" sz="4800" dirty="0">
                <a:ea typeface="華康新特明體(P)" panose="02020900000000000000" pitchFamily="18" charset="-120"/>
              </a:rPr>
              <a:t>)</a:t>
            </a:r>
          </a:p>
          <a:p>
            <a:pPr>
              <a:spcBef>
                <a:spcPts val="0"/>
              </a:spcBef>
            </a:pPr>
            <a:endParaRPr lang="zh-TW" altLang="en-US" sz="4000" dirty="0">
              <a:ea typeface="華康新特明體(P)" panose="02020900000000000000" pitchFamily="18" charset="-120"/>
            </a:endParaRPr>
          </a:p>
        </p:txBody>
      </p:sp>
    </p:spTree>
    <p:extLst>
      <p:ext uri="{BB962C8B-B14F-4D97-AF65-F5344CB8AC3E}">
        <p14:creationId xmlns:p14="http://schemas.microsoft.com/office/powerpoint/2010/main" val="3136748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0"/>
              </a:spcAft>
            </a:pPr>
            <a:r>
              <a:rPr lang="en-US" altLang="zh-TW" sz="4400" dirty="0">
                <a:ea typeface="華康新特明體(P)" panose="02020900000000000000" pitchFamily="18" charset="-120"/>
              </a:rPr>
              <a:t>4.</a:t>
            </a:r>
            <a:r>
              <a:rPr lang="zh-TW" altLang="en-US" sz="4400" dirty="0">
                <a:solidFill>
                  <a:srgbClr val="FF0000"/>
                </a:solidFill>
                <a:ea typeface="華康新特明體(P)" panose="02020900000000000000" pitchFamily="18" charset="-120"/>
              </a:rPr>
              <a:t>瑪</a:t>
            </a:r>
            <a:r>
              <a:rPr lang="en-US" altLang="zh-TW" sz="4400" dirty="0">
                <a:solidFill>
                  <a:srgbClr val="FF0000"/>
                </a:solidFill>
                <a:ea typeface="華康新特明體(P)" panose="02020900000000000000" pitchFamily="18" charset="-120"/>
              </a:rPr>
              <a:t>25:35 </a:t>
            </a:r>
            <a:r>
              <a:rPr lang="zh-TW" altLang="en-US" sz="4400" dirty="0">
                <a:highlight>
                  <a:srgbClr val="FFFF00"/>
                </a:highlight>
                <a:ea typeface="華康新特明體(P)" panose="02020900000000000000" pitchFamily="18" charset="-120"/>
              </a:rPr>
              <a:t>最後審判和升天堂的</a:t>
            </a:r>
            <a:r>
              <a:rPr lang="zh-TW" altLang="en-US" sz="4400" dirty="0">
                <a:solidFill>
                  <a:srgbClr val="FFFF00"/>
                </a:solidFill>
                <a:highlight>
                  <a:srgbClr val="FF0000"/>
                </a:highlight>
                <a:ea typeface="華康新特明體(P)" panose="02020900000000000000" pitchFamily="18" charset="-120"/>
              </a:rPr>
              <a:t>唯</a:t>
            </a:r>
            <a:r>
              <a:rPr lang="zh-TW" altLang="en-US" sz="4400" b="1" dirty="0">
                <a:solidFill>
                  <a:srgbClr val="FFFF00"/>
                </a:solidFill>
                <a:highlight>
                  <a:srgbClr val="FF0000"/>
                </a:highlight>
                <a:ea typeface="華康新特明體(P)" panose="02020900000000000000" pitchFamily="18" charset="-120"/>
              </a:rPr>
              <a:t>一</a:t>
            </a:r>
            <a:r>
              <a:rPr lang="zh-TW" altLang="en-US" sz="4400" dirty="0">
                <a:highlight>
                  <a:srgbClr val="FFFF00"/>
                </a:highlight>
                <a:ea typeface="華康新特明體(P)" panose="02020900000000000000" pitchFamily="18" charset="-120"/>
              </a:rPr>
              <a:t>標準</a:t>
            </a:r>
            <a:r>
              <a:rPr lang="zh-TW" altLang="en-US" sz="4400" dirty="0">
                <a:ea typeface="華康新特明體(P)" panose="02020900000000000000" pitchFamily="18" charset="-120"/>
              </a:rPr>
              <a:t>是</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我餓了</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你們給了我吃的</a:t>
            </a:r>
            <a:r>
              <a:rPr lang="en-US" altLang="zh-TW" sz="4400" dirty="0">
                <a:ea typeface="華康新特明體(P)" panose="02020900000000000000" pitchFamily="18" charset="-120"/>
              </a:rPr>
              <a:t>;</a:t>
            </a:r>
          </a:p>
          <a:p>
            <a:pPr>
              <a:spcBef>
                <a:spcPts val="0"/>
              </a:spcBef>
              <a:spcAft>
                <a:spcPts val="0"/>
              </a:spcAft>
            </a:pPr>
            <a:r>
              <a:rPr lang="zh-TW" altLang="en-US" sz="4400" dirty="0">
                <a:ea typeface="華康新特明體(P)" panose="02020900000000000000" pitchFamily="18" charset="-120"/>
              </a:rPr>
              <a:t>凡你們對我這些</a:t>
            </a:r>
            <a:r>
              <a:rPr lang="zh-TW" altLang="en-US" sz="4400" dirty="0">
                <a:solidFill>
                  <a:srgbClr val="FF0000"/>
                </a:solidFill>
                <a:ea typeface="華康新特明體(P)" panose="02020900000000000000" pitchFamily="18" charset="-120"/>
              </a:rPr>
              <a:t>最小兄弟</a:t>
            </a:r>
            <a:r>
              <a:rPr lang="zh-TW" altLang="en-US" sz="4400" dirty="0">
                <a:ea typeface="華康新特明體(P)" panose="02020900000000000000" pitchFamily="18" charset="-120"/>
              </a:rPr>
              <a:t>中的一個</a:t>
            </a:r>
            <a:endParaRPr lang="en-US" altLang="zh-TW" sz="4400" dirty="0">
              <a:ea typeface="華康新特明體(P)" panose="02020900000000000000" pitchFamily="18" charset="-120"/>
            </a:endParaRPr>
          </a:p>
          <a:p>
            <a:pPr>
              <a:spcBef>
                <a:spcPts val="0"/>
              </a:spcBef>
              <a:spcAft>
                <a:spcPts val="1800"/>
              </a:spcAft>
            </a:pPr>
            <a:r>
              <a:rPr lang="zh-TW" altLang="en-US" sz="4400" dirty="0">
                <a:ea typeface="華康新特明體(P)" panose="02020900000000000000" pitchFamily="18" charset="-120"/>
              </a:rPr>
              <a:t>所做的</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就是</a:t>
            </a:r>
            <a:r>
              <a:rPr lang="zh-TW" altLang="en-US" sz="4400" dirty="0">
                <a:solidFill>
                  <a:srgbClr val="FFFF00"/>
                </a:solidFill>
                <a:highlight>
                  <a:srgbClr val="FF0000"/>
                </a:highlight>
                <a:ea typeface="華康新特明體(P)" panose="02020900000000000000" pitchFamily="18" charset="-120"/>
              </a:rPr>
              <a:t>對我</a:t>
            </a:r>
            <a:r>
              <a:rPr lang="zh-TW" altLang="en-US" sz="4400" dirty="0">
                <a:ea typeface="華康新特明體(P)" panose="02020900000000000000" pitchFamily="18" charset="-120"/>
              </a:rPr>
              <a:t>做的。</a:t>
            </a:r>
          </a:p>
          <a:p>
            <a:pPr>
              <a:spcBef>
                <a:spcPts val="0"/>
              </a:spcBef>
              <a:spcAft>
                <a:spcPts val="0"/>
              </a:spcAft>
            </a:pPr>
            <a:r>
              <a:rPr lang="zh-TW" altLang="en-US" sz="4400" dirty="0">
                <a:ea typeface="華康新特明體(P)" panose="02020900000000000000" pitchFamily="18" charset="-120"/>
              </a:rPr>
              <a:t> </a:t>
            </a:r>
            <a:r>
              <a:rPr lang="en-US" altLang="zh-TW" sz="4400" dirty="0">
                <a:solidFill>
                  <a:srgbClr val="FF0000"/>
                </a:solidFill>
                <a:ea typeface="華康新特明體(P)" panose="02020900000000000000" pitchFamily="18" charset="-120"/>
              </a:rPr>
              <a:t>Mt.25:35 </a:t>
            </a:r>
            <a:r>
              <a:rPr lang="en-US" altLang="zh-TW" sz="4000" dirty="0">
                <a:highlight>
                  <a:srgbClr val="FFFF00"/>
                </a:highlight>
                <a:ea typeface="華康新特明體(P)" panose="02020900000000000000" pitchFamily="18" charset="-120"/>
              </a:rPr>
              <a:t>The </a:t>
            </a:r>
            <a:r>
              <a:rPr lang="en-US" altLang="zh-TW" sz="4000" b="1" dirty="0">
                <a:solidFill>
                  <a:srgbClr val="FF0000"/>
                </a:solidFill>
                <a:highlight>
                  <a:srgbClr val="FFFF00"/>
                </a:highlight>
                <a:ea typeface="華康新特明體(P)" panose="02020900000000000000" pitchFamily="18" charset="-120"/>
              </a:rPr>
              <a:t>Last</a:t>
            </a:r>
            <a:r>
              <a:rPr lang="zh-TW" altLang="en-US" sz="4000" b="1" dirty="0">
                <a:solidFill>
                  <a:srgbClr val="FF0000"/>
                </a:solidFill>
                <a:highlight>
                  <a:srgbClr val="FFFF00"/>
                </a:highlight>
                <a:ea typeface="華康新特明體(P)" panose="02020900000000000000" pitchFamily="18" charset="-120"/>
              </a:rPr>
              <a:t> </a:t>
            </a:r>
            <a:r>
              <a:rPr lang="en-US" altLang="zh-TW" sz="4000" b="1" dirty="0">
                <a:solidFill>
                  <a:srgbClr val="FF0000"/>
                </a:solidFill>
                <a:highlight>
                  <a:srgbClr val="FFFF00"/>
                </a:highlight>
                <a:ea typeface="華康新特明體(P)" panose="02020900000000000000" pitchFamily="18" charset="-120"/>
              </a:rPr>
              <a:t>Judgment</a:t>
            </a:r>
            <a:r>
              <a:rPr lang="en-US" altLang="zh-TW" sz="4000" dirty="0">
                <a:highlight>
                  <a:srgbClr val="FFFF00"/>
                </a:highlight>
                <a:ea typeface="華康新特明體(P)" panose="02020900000000000000" pitchFamily="18" charset="-120"/>
              </a:rPr>
              <a:t>:</a:t>
            </a:r>
          </a:p>
          <a:p>
            <a:pPr>
              <a:spcBef>
                <a:spcPts val="0"/>
              </a:spcBef>
              <a:spcAft>
                <a:spcPts val="0"/>
              </a:spcAft>
            </a:pPr>
            <a:r>
              <a:rPr lang="en-US" altLang="zh-TW" sz="4000" dirty="0">
                <a:highlight>
                  <a:srgbClr val="FFFF00"/>
                </a:highlight>
                <a:ea typeface="華康新特明體(P)" panose="02020900000000000000" pitchFamily="18" charset="-120"/>
              </a:rPr>
              <a:t>only criterion for going to heaven is: </a:t>
            </a:r>
          </a:p>
          <a:p>
            <a:pPr>
              <a:lnSpc>
                <a:spcPts val="4800"/>
              </a:lnSpc>
              <a:spcBef>
                <a:spcPts val="0"/>
              </a:spcBef>
              <a:spcAft>
                <a:spcPts val="0"/>
              </a:spcAft>
            </a:pPr>
            <a:r>
              <a:rPr lang="en-US" altLang="zh-TW" sz="4400" dirty="0">
                <a:ea typeface="華康新特明體(P)" panose="02020900000000000000" pitchFamily="18" charset="-120"/>
              </a:rPr>
              <a:t>For I was hungry and you gave me food; what you do to </a:t>
            </a:r>
            <a:r>
              <a:rPr lang="en-US" altLang="zh-TW" sz="4400" dirty="0">
                <a:solidFill>
                  <a:srgbClr val="FF0000"/>
                </a:solidFill>
                <a:ea typeface="華康新特明體(P)" panose="02020900000000000000" pitchFamily="18" charset="-120"/>
              </a:rPr>
              <a:t>the least of my brethren </a:t>
            </a:r>
            <a:r>
              <a:rPr lang="en-US" altLang="zh-TW" sz="4400" dirty="0">
                <a:ea typeface="華康新特明體(P)" panose="02020900000000000000" pitchFamily="18" charset="-120"/>
              </a:rPr>
              <a:t>you do </a:t>
            </a:r>
            <a:r>
              <a:rPr lang="en-US" altLang="zh-TW" sz="4400" dirty="0">
                <a:highlight>
                  <a:srgbClr val="FFFF00"/>
                </a:highlight>
                <a:ea typeface="華康新特明體(P)" panose="02020900000000000000" pitchFamily="18" charset="-120"/>
              </a:rPr>
              <a:t>unto me</a:t>
            </a:r>
            <a:r>
              <a:rPr lang="en-US" altLang="zh-TW" sz="4400" dirty="0">
                <a:ea typeface="華康新特明體(P)" panose="02020900000000000000" pitchFamily="18" charset="-120"/>
              </a:rPr>
              <a:t>.</a:t>
            </a:r>
          </a:p>
          <a:p>
            <a:pPr>
              <a:spcBef>
                <a:spcPts val="0"/>
              </a:spcBef>
            </a:pPr>
            <a:endParaRPr lang="zh-TW" altLang="en-US" sz="4000" dirty="0">
              <a:ea typeface="華康新特明體(P)" panose="02020900000000000000" pitchFamily="18" charset="-120"/>
            </a:endParaRPr>
          </a:p>
        </p:txBody>
      </p:sp>
    </p:spTree>
    <p:extLst>
      <p:ext uri="{BB962C8B-B14F-4D97-AF65-F5344CB8AC3E}">
        <p14:creationId xmlns:p14="http://schemas.microsoft.com/office/powerpoint/2010/main" val="1434162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1800"/>
              </a:spcAft>
            </a:pPr>
            <a:r>
              <a:rPr lang="en-US" altLang="zh-TW" sz="3800" dirty="0">
                <a:ea typeface="華康新特明體(P)" panose="02020900000000000000" pitchFamily="18" charset="-120"/>
              </a:rPr>
              <a:t>5.</a:t>
            </a:r>
            <a:r>
              <a:rPr lang="zh-TW" altLang="en-US" sz="3800" dirty="0">
                <a:solidFill>
                  <a:srgbClr val="FF0000"/>
                </a:solidFill>
                <a:ea typeface="華康新特明體(P)" panose="02020900000000000000" pitchFamily="18" charset="-120"/>
              </a:rPr>
              <a:t>格前</a:t>
            </a:r>
            <a:r>
              <a:rPr lang="en-US" altLang="zh-TW" sz="3800" dirty="0">
                <a:solidFill>
                  <a:srgbClr val="FF0000"/>
                </a:solidFill>
                <a:ea typeface="華康新特明體(P)" panose="02020900000000000000" pitchFamily="18" charset="-120"/>
              </a:rPr>
              <a:t>13</a:t>
            </a:r>
            <a:r>
              <a:rPr lang="zh-TW" altLang="en-US" sz="3800" dirty="0">
                <a:solidFill>
                  <a:srgbClr val="FF0000"/>
                </a:solidFill>
                <a:ea typeface="華康新特明體(P)" panose="02020900000000000000" pitchFamily="18" charset="-120"/>
              </a:rPr>
              <a:t>章</a:t>
            </a:r>
            <a:r>
              <a:rPr lang="en-US" altLang="zh-TW" sz="3800" dirty="0">
                <a:ea typeface="華康新特明體(P)" panose="02020900000000000000" pitchFamily="18" charset="-120"/>
              </a:rPr>
              <a:t>,</a:t>
            </a:r>
            <a:r>
              <a:rPr lang="zh-TW" altLang="en-US" sz="3800" dirty="0">
                <a:highlight>
                  <a:srgbClr val="FFFF00"/>
                </a:highlight>
                <a:ea typeface="華康新特明體(P)" panose="02020900000000000000" pitchFamily="18" charset="-120"/>
              </a:rPr>
              <a:t>愛的大憲章</a:t>
            </a:r>
            <a:r>
              <a:rPr lang="en-US" altLang="zh-TW" sz="3800" dirty="0">
                <a:ea typeface="華康新特明體(P)" panose="02020900000000000000" pitchFamily="18" charset="-120"/>
              </a:rPr>
              <a:t>:</a:t>
            </a:r>
            <a:r>
              <a:rPr lang="zh-TW" altLang="en-US" sz="3800" dirty="0">
                <a:ea typeface="華康新特明體(P)" panose="02020900000000000000" pitchFamily="18" charset="-120"/>
              </a:rPr>
              <a:t>我若能說天使的語言</a:t>
            </a:r>
            <a:r>
              <a:rPr lang="en-US" altLang="zh-TW" sz="3800" dirty="0">
                <a:ea typeface="華康新特明體(P)" panose="02020900000000000000" pitchFamily="18" charset="-120"/>
              </a:rPr>
              <a:t>,</a:t>
            </a:r>
            <a:r>
              <a:rPr lang="zh-TW" altLang="en-US" sz="3800" dirty="0">
                <a:ea typeface="華康新特明體(P)" panose="02020900000000000000" pitchFamily="18" charset="-120"/>
              </a:rPr>
              <a:t>有移山的信德</a:t>
            </a:r>
            <a:r>
              <a:rPr lang="en-US" altLang="zh-TW" sz="3800" dirty="0">
                <a:ea typeface="華康新特明體(P)" panose="02020900000000000000" pitchFamily="18" charset="-120"/>
              </a:rPr>
              <a:t>,</a:t>
            </a:r>
            <a:r>
              <a:rPr lang="zh-TW" altLang="en-US" sz="3800" dirty="0">
                <a:ea typeface="華康新特明體(P)" panose="02020900000000000000" pitchFamily="18" charset="-120"/>
              </a:rPr>
              <a:t>把所有財產全施捨了</a:t>
            </a:r>
            <a:r>
              <a:rPr lang="en-US" altLang="zh-TW" sz="3800" dirty="0">
                <a:ea typeface="華康新特明體(P)" panose="02020900000000000000" pitchFamily="18" charset="-120"/>
              </a:rPr>
              <a:t>,</a:t>
            </a:r>
            <a:r>
              <a:rPr lang="zh-TW" altLang="en-US" sz="3800" dirty="0">
                <a:ea typeface="華康新特明體(P)" panose="02020900000000000000" pitchFamily="18" charset="-120"/>
              </a:rPr>
              <a:t>捨身投火被焚</a:t>
            </a:r>
            <a:r>
              <a:rPr lang="en-US" altLang="zh-TW" sz="3800" dirty="0">
                <a:ea typeface="華康新特明體(P)" panose="02020900000000000000" pitchFamily="18" charset="-120"/>
              </a:rPr>
              <a:t>;</a:t>
            </a:r>
            <a:r>
              <a:rPr lang="zh-TW" altLang="en-US" sz="3800" dirty="0">
                <a:ea typeface="華康新特明體(P)" panose="02020900000000000000" pitchFamily="18" charset="-120"/>
              </a:rPr>
              <a:t>但</a:t>
            </a:r>
            <a:r>
              <a:rPr lang="zh-TW" altLang="en-US" sz="3800" dirty="0">
                <a:solidFill>
                  <a:srgbClr val="FF0000"/>
                </a:solidFill>
                <a:highlight>
                  <a:srgbClr val="FFFF00"/>
                </a:highlight>
                <a:ea typeface="華康新特明體(P)" panose="02020900000000000000" pitchFamily="18" charset="-120"/>
              </a:rPr>
              <a:t>我若沒有愛</a:t>
            </a:r>
            <a:r>
              <a:rPr lang="en-US" altLang="zh-TW" sz="3800" dirty="0">
                <a:solidFill>
                  <a:srgbClr val="FF0000"/>
                </a:solidFill>
                <a:highlight>
                  <a:srgbClr val="FFFF00"/>
                </a:highlight>
                <a:ea typeface="華康新特明體(P)" panose="02020900000000000000" pitchFamily="18" charset="-120"/>
              </a:rPr>
              <a:t>,</a:t>
            </a:r>
            <a:r>
              <a:rPr lang="zh-TW" altLang="en-US" sz="3800" dirty="0">
                <a:solidFill>
                  <a:srgbClr val="FF0000"/>
                </a:solidFill>
                <a:highlight>
                  <a:srgbClr val="FFFF00"/>
                </a:highlight>
                <a:ea typeface="華康新特明體(P)" panose="02020900000000000000" pitchFamily="18" charset="-120"/>
              </a:rPr>
              <a:t>為我毫無益處</a:t>
            </a:r>
            <a:r>
              <a:rPr lang="en-US" altLang="zh-TW" sz="3800" dirty="0">
                <a:ea typeface="華康新特明體(P)" panose="02020900000000000000" pitchFamily="18" charset="-120"/>
              </a:rPr>
              <a:t>.</a:t>
            </a:r>
          </a:p>
          <a:p>
            <a:pPr>
              <a:lnSpc>
                <a:spcPts val="4100"/>
              </a:lnSpc>
              <a:spcBef>
                <a:spcPts val="0"/>
              </a:spcBef>
            </a:pPr>
            <a:r>
              <a:rPr lang="en-US" altLang="zh-TW" sz="3800" dirty="0">
                <a:solidFill>
                  <a:srgbClr val="FF0000"/>
                </a:solidFill>
                <a:ea typeface="華康新特明體(P)" panose="02020900000000000000" pitchFamily="18" charset="-120"/>
              </a:rPr>
              <a:t>I Corinthians 13</a:t>
            </a:r>
            <a:r>
              <a:rPr lang="en-US" altLang="zh-TW" sz="3800" dirty="0">
                <a:ea typeface="華康新特明體(P)" panose="02020900000000000000" pitchFamily="18" charset="-120"/>
              </a:rPr>
              <a:t> And if I have the gift of prophecy and comprehend all mysteries and all knowledge; if I have all faith so as to </a:t>
            </a:r>
            <a:r>
              <a:rPr lang="en-US" altLang="zh-TW" sz="3800" dirty="0">
                <a:solidFill>
                  <a:srgbClr val="FF0000"/>
                </a:solidFill>
                <a:ea typeface="華康新特明體(P)" panose="02020900000000000000" pitchFamily="18" charset="-120"/>
              </a:rPr>
              <a:t>move mountains</a:t>
            </a:r>
            <a:r>
              <a:rPr lang="en-US" altLang="zh-TW" sz="3800" dirty="0">
                <a:ea typeface="華康新特明體(P)" panose="02020900000000000000" pitchFamily="18" charset="-120"/>
              </a:rPr>
              <a:t>; If I give away everything I own, if I give up my body </a:t>
            </a:r>
          </a:p>
          <a:p>
            <a:pPr>
              <a:lnSpc>
                <a:spcPts val="4100"/>
              </a:lnSpc>
              <a:spcBef>
                <a:spcPts val="0"/>
              </a:spcBef>
            </a:pPr>
            <a:r>
              <a:rPr lang="en-US" altLang="zh-TW" sz="3800" dirty="0">
                <a:solidFill>
                  <a:srgbClr val="FF0000"/>
                </a:solidFill>
                <a:ea typeface="華康新特明體(P)" panose="02020900000000000000" pitchFamily="18" charset="-120"/>
              </a:rPr>
              <a:t>to</a:t>
            </a:r>
            <a:r>
              <a:rPr lang="en-US" altLang="zh-TW" sz="3800" dirty="0">
                <a:ea typeface="華康新特明體(P)" panose="02020900000000000000" pitchFamily="18" charset="-120"/>
              </a:rPr>
              <a:t> </a:t>
            </a:r>
            <a:r>
              <a:rPr lang="en-US" altLang="zh-TW" sz="3800" dirty="0">
                <a:solidFill>
                  <a:srgbClr val="FF0000"/>
                </a:solidFill>
                <a:ea typeface="華康新特明體(P)" panose="02020900000000000000" pitchFamily="18" charset="-120"/>
              </a:rPr>
              <a:t>be burned</a:t>
            </a:r>
            <a:r>
              <a:rPr lang="en-US" altLang="zh-TW" sz="3800" dirty="0">
                <a:ea typeface="華康新特明體(P)" panose="02020900000000000000" pitchFamily="18" charset="-120"/>
              </a:rPr>
              <a:t>, but do not have love, </a:t>
            </a:r>
          </a:p>
          <a:p>
            <a:pPr>
              <a:lnSpc>
                <a:spcPts val="4100"/>
              </a:lnSpc>
              <a:spcBef>
                <a:spcPts val="0"/>
              </a:spcBef>
            </a:pPr>
            <a:r>
              <a:rPr lang="en-US" altLang="zh-TW" sz="3800" b="1" dirty="0" err="1">
                <a:solidFill>
                  <a:srgbClr val="FFFF00"/>
                </a:solidFill>
                <a:highlight>
                  <a:srgbClr val="FFFF00"/>
                </a:highlight>
                <a:ea typeface="華康新特明體(P)" panose="02020900000000000000" pitchFamily="18" charset="-120"/>
              </a:rPr>
              <a:t>i</a:t>
            </a:r>
            <a:r>
              <a:rPr lang="en-US" altLang="zh-TW" sz="3800" b="1" dirty="0" err="1">
                <a:solidFill>
                  <a:srgbClr val="FF0000"/>
                </a:solidFill>
                <a:highlight>
                  <a:srgbClr val="FFFF00"/>
                </a:highlight>
                <a:ea typeface="華康新特明體(P)" panose="02020900000000000000" pitchFamily="18" charset="-120"/>
              </a:rPr>
              <a:t>I</a:t>
            </a:r>
            <a:r>
              <a:rPr lang="en-US" altLang="zh-TW" sz="3800" b="1" dirty="0">
                <a:solidFill>
                  <a:srgbClr val="FF0000"/>
                </a:solidFill>
                <a:highlight>
                  <a:srgbClr val="FFFF00"/>
                </a:highlight>
                <a:ea typeface="華康新特明體(P)" panose="02020900000000000000" pitchFamily="18" charset="-120"/>
              </a:rPr>
              <a:t> gain nothing</a:t>
            </a:r>
            <a:r>
              <a:rPr lang="en-US" altLang="zh-TW" sz="3800" dirty="0">
                <a:ea typeface="華康新特明體(P)" panose="02020900000000000000" pitchFamily="18" charset="-120"/>
              </a:rPr>
              <a:t>.</a:t>
            </a:r>
          </a:p>
        </p:txBody>
      </p:sp>
    </p:spTree>
    <p:extLst>
      <p:ext uri="{BB962C8B-B14F-4D97-AF65-F5344CB8AC3E}">
        <p14:creationId xmlns:p14="http://schemas.microsoft.com/office/powerpoint/2010/main" val="4037793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a:extLst>
              <a:ext uri="{FF2B5EF4-FFF2-40B4-BE49-F238E27FC236}">
                <a16:creationId xmlns:a16="http://schemas.microsoft.com/office/drawing/2014/main" id="{3FD77A73-BAC0-46D9-B264-9293E15F5F58}"/>
              </a:ext>
            </a:extLst>
          </p:cNvPr>
          <p:cNvSpPr>
            <a:spLocks noGrp="1"/>
          </p:cNvSpPr>
          <p:nvPr>
            <p:ph type="subTitle" idx="1"/>
          </p:nvPr>
        </p:nvSpPr>
        <p:spPr>
          <a:xfrm>
            <a:off x="0" y="260648"/>
            <a:ext cx="9144000" cy="6336704"/>
          </a:xfrm>
        </p:spPr>
        <p:txBody>
          <a:bodyPr/>
          <a:lstStyle/>
          <a:p>
            <a:pPr>
              <a:spcBef>
                <a:spcPts val="0"/>
              </a:spcBef>
            </a:pPr>
            <a:r>
              <a:rPr lang="en-HK" altLang="zh-TW" sz="5400" dirty="0">
                <a:ea typeface="華康新特明體(P)" panose="02020900000000000000" pitchFamily="18" charset="-120"/>
              </a:rPr>
              <a:t> 6.</a:t>
            </a:r>
            <a:r>
              <a:rPr lang="zh-TW" altLang="en-US" sz="4800" i="1" dirty="0">
                <a:solidFill>
                  <a:srgbClr val="FF0000"/>
                </a:solidFill>
                <a:ea typeface="華康新特明體(P)" panose="02020900000000000000" pitchFamily="18" charset="-120"/>
              </a:rPr>
              <a:t>格前 </a:t>
            </a:r>
            <a:r>
              <a:rPr lang="en-US" altLang="zh-TW" sz="4800" i="1" dirty="0">
                <a:solidFill>
                  <a:srgbClr val="FF0000"/>
                </a:solidFill>
                <a:ea typeface="華康新特明體(P)" panose="02020900000000000000" pitchFamily="18" charset="-120"/>
              </a:rPr>
              <a:t>3:13 </a:t>
            </a:r>
            <a:r>
              <a:rPr lang="zh-TW" altLang="zh-TW" sz="5400" dirty="0">
                <a:ea typeface="華康新特明體(P)" panose="02020900000000000000" pitchFamily="18" charset="-120"/>
              </a:rPr>
              <a:t>現今存在的</a:t>
            </a:r>
            <a:r>
              <a:rPr lang="en-HK" altLang="zh-TW" sz="5400" dirty="0">
                <a:ea typeface="華康新特明體(P)" panose="02020900000000000000" pitchFamily="18" charset="-120"/>
              </a:rPr>
              <a:t>,</a:t>
            </a:r>
          </a:p>
          <a:p>
            <a:pPr>
              <a:spcBef>
                <a:spcPts val="0"/>
              </a:spcBef>
            </a:pPr>
            <a:r>
              <a:rPr lang="zh-TW" altLang="zh-TW" sz="5400" dirty="0">
                <a:ea typeface="華康新特明體(P)" panose="02020900000000000000" pitchFamily="18" charset="-120"/>
              </a:rPr>
              <a:t>有信</a:t>
            </a:r>
            <a:r>
              <a:rPr lang="en-HK" altLang="zh-TW" sz="5400" dirty="0">
                <a:ea typeface="華康新特明體(P)" panose="02020900000000000000" pitchFamily="18" charset="-120"/>
              </a:rPr>
              <a:t>,</a:t>
            </a:r>
            <a:r>
              <a:rPr lang="zh-TW" altLang="zh-TW" sz="5400" dirty="0">
                <a:ea typeface="華康新特明體(P)" panose="02020900000000000000" pitchFamily="18" charset="-120"/>
              </a:rPr>
              <a:t>望</a:t>
            </a:r>
            <a:r>
              <a:rPr lang="en-HK" altLang="zh-TW" sz="5400" dirty="0">
                <a:ea typeface="華康新特明體(P)" panose="02020900000000000000" pitchFamily="18" charset="-120"/>
              </a:rPr>
              <a:t>,</a:t>
            </a:r>
            <a:r>
              <a:rPr lang="zh-TW" altLang="zh-TW" sz="5400" dirty="0">
                <a:ea typeface="華康新特明體(P)" panose="02020900000000000000" pitchFamily="18" charset="-120"/>
              </a:rPr>
              <a:t>愛這三樣</a:t>
            </a:r>
            <a:r>
              <a:rPr lang="en-HK" altLang="zh-TW" sz="5400" dirty="0">
                <a:ea typeface="華康新特明體(P)" panose="02020900000000000000" pitchFamily="18" charset="-120"/>
              </a:rPr>
              <a:t>,</a:t>
            </a:r>
          </a:p>
          <a:p>
            <a:pPr>
              <a:spcBef>
                <a:spcPts val="0"/>
              </a:spcBef>
              <a:spcAft>
                <a:spcPts val="1800"/>
              </a:spcAft>
            </a:pPr>
            <a:r>
              <a:rPr lang="zh-TW" altLang="zh-TW" sz="5400" dirty="0">
                <a:ea typeface="華康新特明體(P)" panose="02020900000000000000" pitchFamily="18" charset="-120"/>
              </a:rPr>
              <a:t>但其中</a:t>
            </a:r>
            <a:r>
              <a:rPr lang="zh-TW" altLang="zh-TW" sz="5400" dirty="0">
                <a:solidFill>
                  <a:srgbClr val="FF0000"/>
                </a:solidFill>
                <a:highlight>
                  <a:srgbClr val="FFFF00"/>
                </a:highlight>
                <a:ea typeface="華康新特明體(P)" panose="02020900000000000000" pitchFamily="18" charset="-120"/>
              </a:rPr>
              <a:t>最大的是愛</a:t>
            </a:r>
            <a:r>
              <a:rPr lang="en-HK" altLang="zh-TW" sz="5400" dirty="0">
                <a:solidFill>
                  <a:srgbClr val="FF0000"/>
                </a:solidFill>
                <a:highlight>
                  <a:srgbClr val="FFFF00"/>
                </a:highlight>
                <a:ea typeface="華康新特明體(P)" panose="02020900000000000000" pitchFamily="18" charset="-120"/>
              </a:rPr>
              <a:t>.</a:t>
            </a:r>
            <a:endParaRPr lang="zh-TW" altLang="zh-TW" sz="5400" dirty="0">
              <a:solidFill>
                <a:srgbClr val="FF0000"/>
              </a:solidFill>
              <a:highlight>
                <a:srgbClr val="FFFF00"/>
              </a:highlight>
              <a:ea typeface="華康新特明體(P)" panose="02020900000000000000" pitchFamily="18" charset="-120"/>
            </a:endParaRPr>
          </a:p>
          <a:p>
            <a:pPr>
              <a:spcBef>
                <a:spcPts val="0"/>
              </a:spcBef>
            </a:pPr>
            <a:r>
              <a:rPr lang="en-HK" altLang="zh-TW" sz="5400" i="1" dirty="0">
                <a:solidFill>
                  <a:srgbClr val="FF0000"/>
                </a:solidFill>
                <a:ea typeface="華康新特明體(P)" panose="02020900000000000000" pitchFamily="18" charset="-120"/>
              </a:rPr>
              <a:t>1Corinthians 13:13</a:t>
            </a:r>
            <a:r>
              <a:rPr lang="en-HK" altLang="zh-TW" sz="5400" dirty="0">
                <a:solidFill>
                  <a:srgbClr val="FF0000"/>
                </a:solidFill>
                <a:ea typeface="華康新特明體(P)" panose="02020900000000000000" pitchFamily="18" charset="-120"/>
              </a:rPr>
              <a:t> </a:t>
            </a:r>
          </a:p>
          <a:p>
            <a:pPr>
              <a:lnSpc>
                <a:spcPts val="6000"/>
              </a:lnSpc>
              <a:spcBef>
                <a:spcPts val="0"/>
              </a:spcBef>
            </a:pPr>
            <a:r>
              <a:rPr lang="en-HK" altLang="zh-TW" sz="5400" dirty="0">
                <a:ea typeface="華康新特明體(P)" panose="02020900000000000000" pitchFamily="18" charset="-120"/>
              </a:rPr>
              <a:t>So faith, hope, love remain, these three; but </a:t>
            </a:r>
          </a:p>
          <a:p>
            <a:pPr>
              <a:lnSpc>
                <a:spcPts val="6000"/>
              </a:lnSpc>
              <a:spcBef>
                <a:spcPts val="0"/>
              </a:spcBef>
            </a:pPr>
            <a:r>
              <a:rPr lang="en-HK" altLang="zh-TW" sz="5400" dirty="0">
                <a:solidFill>
                  <a:srgbClr val="FF0000"/>
                </a:solidFill>
                <a:highlight>
                  <a:srgbClr val="FFFF00"/>
                </a:highlight>
                <a:ea typeface="華康新特明體(P)" panose="02020900000000000000" pitchFamily="18" charset="-120"/>
              </a:rPr>
              <a:t>the greatest of these is love.</a:t>
            </a:r>
            <a:endParaRPr lang="zh-TW" altLang="zh-TW" sz="5400" dirty="0">
              <a:solidFill>
                <a:srgbClr val="FF0000"/>
              </a:solidFill>
              <a:highlight>
                <a:srgbClr val="FFFF00"/>
              </a:highlight>
              <a:ea typeface="華康新特明體(P)" panose="02020900000000000000" pitchFamily="18" charset="-120"/>
            </a:endParaRPr>
          </a:p>
        </p:txBody>
      </p:sp>
    </p:spTree>
    <p:extLst>
      <p:ext uri="{BB962C8B-B14F-4D97-AF65-F5344CB8AC3E}">
        <p14:creationId xmlns:p14="http://schemas.microsoft.com/office/powerpoint/2010/main" val="298684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a:extLst>
              <a:ext uri="{FF2B5EF4-FFF2-40B4-BE49-F238E27FC236}">
                <a16:creationId xmlns:a16="http://schemas.microsoft.com/office/drawing/2014/main" id="{3FD77A73-BAC0-46D9-B264-9293E15F5F58}"/>
              </a:ext>
            </a:extLst>
          </p:cNvPr>
          <p:cNvSpPr>
            <a:spLocks noGrp="1"/>
          </p:cNvSpPr>
          <p:nvPr>
            <p:ph type="subTitle" idx="1"/>
          </p:nvPr>
        </p:nvSpPr>
        <p:spPr>
          <a:xfrm>
            <a:off x="0" y="260648"/>
            <a:ext cx="9144000" cy="6336704"/>
          </a:xfrm>
        </p:spPr>
        <p:txBody>
          <a:bodyPr/>
          <a:lstStyle/>
          <a:p>
            <a:pPr>
              <a:spcBef>
                <a:spcPts val="0"/>
              </a:spcBef>
              <a:spcAft>
                <a:spcPts val="1200"/>
              </a:spcAft>
            </a:pPr>
            <a:r>
              <a:rPr lang="en-US" altLang="zh-TW" sz="4400" dirty="0">
                <a:solidFill>
                  <a:srgbClr val="FF0000"/>
                </a:solidFill>
                <a:ea typeface="華康新特明體(P)" panose="02020900000000000000" pitchFamily="18" charset="-120"/>
              </a:rPr>
              <a:t>7.</a:t>
            </a:r>
            <a:r>
              <a:rPr lang="zh-TW" altLang="en-US" sz="4400" dirty="0">
                <a:solidFill>
                  <a:srgbClr val="FF0000"/>
                </a:solidFill>
                <a:ea typeface="華康新特明體(P)" panose="02020900000000000000" pitchFamily="18" charset="-120"/>
              </a:rPr>
              <a:t>瑪</a:t>
            </a:r>
            <a:r>
              <a:rPr lang="en-US" altLang="zh-TW" sz="4400" dirty="0">
                <a:solidFill>
                  <a:srgbClr val="FF0000"/>
                </a:solidFill>
                <a:ea typeface="華康新特明體(P)" panose="02020900000000000000" pitchFamily="18" charset="-120"/>
              </a:rPr>
              <a:t>7:21 </a:t>
            </a:r>
            <a:r>
              <a:rPr lang="zh-TW" altLang="en-US" sz="4400" dirty="0">
                <a:ea typeface="華康新特明體(P)" panose="02020900000000000000" pitchFamily="18" charset="-120"/>
              </a:rPr>
              <a:t>不是凡向我說</a:t>
            </a:r>
            <a:r>
              <a:rPr lang="zh-TW" altLang="en-US" sz="4400" dirty="0">
                <a:solidFill>
                  <a:srgbClr val="FF0000"/>
                </a:solidFill>
                <a:ea typeface="華康新特明體(P)" panose="02020900000000000000" pitchFamily="18" charset="-120"/>
              </a:rPr>
              <a:t>主啊</a:t>
            </a:r>
            <a:r>
              <a:rPr lang="en-US" altLang="zh-TW" sz="4400" dirty="0">
                <a:solidFill>
                  <a:srgbClr val="FF0000"/>
                </a:solidFill>
                <a:ea typeface="華康新特明體(P)" panose="02020900000000000000" pitchFamily="18" charset="-120"/>
              </a:rPr>
              <a:t>!</a:t>
            </a:r>
            <a:r>
              <a:rPr lang="zh-TW" altLang="en-US" sz="4400" dirty="0">
                <a:solidFill>
                  <a:srgbClr val="FF0000"/>
                </a:solidFill>
                <a:ea typeface="華康新特明體(P)" panose="02020900000000000000" pitchFamily="18" charset="-120"/>
              </a:rPr>
              <a:t>主啊</a:t>
            </a:r>
            <a:r>
              <a:rPr lang="en-US" altLang="zh-TW" sz="4400" dirty="0">
                <a:solidFill>
                  <a:srgbClr val="FF0000"/>
                </a:solidFill>
                <a:ea typeface="華康新特明體(P)" panose="02020900000000000000" pitchFamily="18" charset="-120"/>
              </a:rPr>
              <a:t>!</a:t>
            </a:r>
            <a:r>
              <a:rPr lang="zh-TW" altLang="en-US" sz="4400" dirty="0">
                <a:ea typeface="華康新特明體(P)" panose="02020900000000000000" pitchFamily="18" charset="-120"/>
              </a:rPr>
              <a:t>的人</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就能進天國</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而是那承行我在天之父旨意的人</a:t>
            </a:r>
            <a:r>
              <a:rPr lang="en-US" altLang="zh-TW" sz="2800" dirty="0">
                <a:ea typeface="華康新特明體(P)" panose="02020900000000000000" pitchFamily="18" charset="-120"/>
              </a:rPr>
              <a:t>(</a:t>
            </a:r>
            <a:r>
              <a:rPr lang="zh-TW" altLang="en-US" sz="2800" dirty="0">
                <a:highlight>
                  <a:srgbClr val="FFFF00"/>
                </a:highlight>
                <a:ea typeface="華康新特明體(P)" panose="02020900000000000000" pitchFamily="18" charset="-120"/>
              </a:rPr>
              <a:t>愛的旨意</a:t>
            </a:r>
            <a:r>
              <a:rPr lang="en-US" altLang="zh-TW" sz="2800" dirty="0">
                <a:ea typeface="華康新特明體(P)" panose="02020900000000000000" pitchFamily="18" charset="-120"/>
              </a:rPr>
              <a:t>)</a:t>
            </a:r>
            <a:r>
              <a:rPr lang="en-US" altLang="zh-TW" sz="4400" dirty="0">
                <a:ea typeface="華康新特明體(P)" panose="02020900000000000000" pitchFamily="18" charset="-120"/>
              </a:rPr>
              <a:t>,</a:t>
            </a:r>
            <a:r>
              <a:rPr lang="zh-TW" altLang="en-US" sz="4400" dirty="0">
                <a:ea typeface="華康新特明體(P)" panose="02020900000000000000" pitchFamily="18" charset="-120"/>
              </a:rPr>
              <a:t>纔能進天國</a:t>
            </a:r>
            <a:r>
              <a:rPr lang="en-US" altLang="zh-TW" sz="4400" dirty="0">
                <a:ea typeface="華康新特明體(P)" panose="02020900000000000000" pitchFamily="18" charset="-120"/>
              </a:rPr>
              <a:t>.</a:t>
            </a:r>
            <a:endParaRPr lang="en-HK" altLang="zh-TW" sz="4400" dirty="0">
              <a:ea typeface="華康新特明體(P)" panose="02020900000000000000" pitchFamily="18" charset="-120"/>
            </a:endParaRPr>
          </a:p>
          <a:p>
            <a:pPr>
              <a:spcBef>
                <a:spcPts val="0"/>
              </a:spcBef>
            </a:pPr>
            <a:r>
              <a:rPr lang="en-HK" altLang="zh-TW" sz="4400" dirty="0">
                <a:solidFill>
                  <a:srgbClr val="FF0000"/>
                </a:solidFill>
                <a:ea typeface="華康新特明體(P)" panose="02020900000000000000" pitchFamily="18" charset="-120"/>
              </a:rPr>
              <a:t>Mt7:21</a:t>
            </a:r>
            <a:r>
              <a:rPr lang="en-HK" altLang="zh-TW" sz="4400" dirty="0">
                <a:ea typeface="華康新特明體(P)" panose="02020900000000000000" pitchFamily="18" charset="-120"/>
              </a:rPr>
              <a:t> </a:t>
            </a:r>
            <a:r>
              <a:rPr lang="en-US" altLang="zh-TW" sz="4400" b="0" i="0" dirty="0">
                <a:solidFill>
                  <a:srgbClr val="040C28"/>
                </a:solidFill>
                <a:effectLst/>
              </a:rPr>
              <a:t>Not everyone who says to me, 'Lord, Lord,' will enter the kingdom of heaven, but only the one who </a:t>
            </a:r>
            <a:r>
              <a:rPr lang="en-US" altLang="zh-TW" sz="4400" b="0" i="0" dirty="0">
                <a:solidFill>
                  <a:srgbClr val="040C28"/>
                </a:solidFill>
                <a:effectLst/>
                <a:highlight>
                  <a:srgbClr val="FFFF00"/>
                </a:highlight>
              </a:rPr>
              <a:t>does the will of my Father </a:t>
            </a:r>
            <a:r>
              <a:rPr lang="en-US" altLang="zh-TW" sz="4400" b="0" i="0" dirty="0">
                <a:solidFill>
                  <a:srgbClr val="040C28"/>
                </a:solidFill>
                <a:effectLst/>
              </a:rPr>
              <a:t>who is in heaven.</a:t>
            </a:r>
            <a:endParaRPr lang="zh-TW" altLang="zh-TW" sz="4400" dirty="0">
              <a:solidFill>
                <a:srgbClr val="FF0000"/>
              </a:solidFill>
              <a:highlight>
                <a:srgbClr val="FFFF00"/>
              </a:highlight>
              <a:ea typeface="華康新特明體(P)" panose="02020900000000000000" pitchFamily="18" charset="-120"/>
            </a:endParaRPr>
          </a:p>
        </p:txBody>
      </p:sp>
    </p:spTree>
    <p:extLst>
      <p:ext uri="{BB962C8B-B14F-4D97-AF65-F5344CB8AC3E}">
        <p14:creationId xmlns:p14="http://schemas.microsoft.com/office/powerpoint/2010/main" val="6608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spcAft>
                <a:spcPts val="1200"/>
              </a:spcAft>
            </a:pPr>
            <a:r>
              <a:rPr lang="en-US" altLang="zh-TW" sz="3600" dirty="0">
                <a:ea typeface="華康新特明體(P)" panose="02020900000000000000" pitchFamily="18" charset="-120"/>
              </a:rPr>
              <a:t>8.</a:t>
            </a:r>
            <a:r>
              <a:rPr lang="zh-TW" altLang="en-US" sz="3600" dirty="0">
                <a:solidFill>
                  <a:srgbClr val="FF0000"/>
                </a:solidFill>
                <a:ea typeface="華康新特明體(P)" panose="02020900000000000000" pitchFamily="18" charset="-120"/>
              </a:rPr>
              <a:t>雅</a:t>
            </a:r>
            <a:r>
              <a:rPr lang="en-US" altLang="zh-TW" sz="3600" dirty="0">
                <a:solidFill>
                  <a:srgbClr val="FF0000"/>
                </a:solidFill>
                <a:ea typeface="華康新特明體(P)" panose="02020900000000000000" pitchFamily="18" charset="-120"/>
              </a:rPr>
              <a:t>2:14-16</a:t>
            </a:r>
            <a:r>
              <a:rPr lang="zh-TW" altLang="en-US" sz="3600" dirty="0">
                <a:ea typeface="華康新特明體(P)" panose="02020900000000000000" pitchFamily="18" charset="-120"/>
              </a:rPr>
              <a:t>假設有弟兄或姐妹赤身露體</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且缺少日用糧</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即使你們中有人給他們說</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你們平安去罷</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穿得暖暖的</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吃得飽飽的</a:t>
            </a:r>
            <a:r>
              <a:rPr lang="en-US" altLang="zh-TW" sz="3600" dirty="0">
                <a:ea typeface="華康新特明體(P)" panose="02020900000000000000" pitchFamily="18" charset="-120"/>
              </a:rPr>
              <a:t>!</a:t>
            </a:r>
            <a:r>
              <a:rPr lang="zh-TW" altLang="en-US" sz="3600" dirty="0">
                <a:solidFill>
                  <a:srgbClr val="FF0000"/>
                </a:solidFill>
                <a:ea typeface="華康新特明體(P)" panose="02020900000000000000" pitchFamily="18" charset="-120"/>
              </a:rPr>
              <a:t>卻不給他們身體所必需的</a:t>
            </a:r>
            <a:r>
              <a:rPr lang="en-US" altLang="zh-TW" sz="3600" dirty="0">
                <a:ea typeface="華康新特明體(P)" panose="02020900000000000000" pitchFamily="18" charset="-120"/>
              </a:rPr>
              <a:t>,</a:t>
            </a:r>
            <a:r>
              <a:rPr lang="zh-TW" altLang="en-US" sz="3600" dirty="0">
                <a:ea typeface="華康新特明體(P)" panose="02020900000000000000" pitchFamily="18" charset="-120"/>
              </a:rPr>
              <a:t>有什麼益處呢</a:t>
            </a:r>
            <a:r>
              <a:rPr lang="en-US" altLang="zh-TW" sz="3600" dirty="0">
                <a:ea typeface="華康新特明體(P)" panose="02020900000000000000" pitchFamily="18" charset="-120"/>
              </a:rPr>
              <a:t>?</a:t>
            </a:r>
          </a:p>
          <a:p>
            <a:pPr>
              <a:spcBef>
                <a:spcPts val="0"/>
              </a:spcBef>
            </a:pPr>
            <a:r>
              <a:rPr lang="en-US" altLang="zh-TW" sz="3600" dirty="0">
                <a:solidFill>
                  <a:srgbClr val="FF0000"/>
                </a:solidFill>
                <a:ea typeface="華康新特明體(P)" panose="02020900000000000000" pitchFamily="18" charset="-120"/>
              </a:rPr>
              <a:t>James 2:14-16</a:t>
            </a:r>
            <a:r>
              <a:rPr lang="en-US" altLang="zh-TW" sz="3600" dirty="0">
                <a:ea typeface="華康新特明體(P)" panose="02020900000000000000" pitchFamily="18" charset="-120"/>
              </a:rPr>
              <a:t>. If a brother or sister has nothing to wear and has no food for the day,</a:t>
            </a:r>
          </a:p>
          <a:p>
            <a:pPr>
              <a:spcBef>
                <a:spcPts val="0"/>
              </a:spcBef>
            </a:pPr>
            <a:r>
              <a:rPr lang="en-US" altLang="zh-TW" sz="3600" dirty="0">
                <a:ea typeface="華康新特明體(P)" panose="02020900000000000000" pitchFamily="18" charset="-120"/>
              </a:rPr>
              <a:t>and one of you says to them, "Go in peace, keep warm, and eat well," but you do not give them </a:t>
            </a:r>
            <a:r>
              <a:rPr lang="en-US" altLang="zh-TW" sz="3600" dirty="0">
                <a:solidFill>
                  <a:srgbClr val="FF0000"/>
                </a:solidFill>
                <a:highlight>
                  <a:srgbClr val="FFFF00"/>
                </a:highlight>
                <a:ea typeface="華康新特明體(P)" panose="02020900000000000000" pitchFamily="18" charset="-120"/>
              </a:rPr>
              <a:t>the necessities of the body</a:t>
            </a:r>
            <a:r>
              <a:rPr lang="en-US" altLang="zh-TW" sz="3600" dirty="0">
                <a:ea typeface="華康新特明體(P)" panose="02020900000000000000" pitchFamily="18" charset="-120"/>
              </a:rPr>
              <a:t>, </a:t>
            </a:r>
          </a:p>
          <a:p>
            <a:pPr>
              <a:spcBef>
                <a:spcPts val="0"/>
              </a:spcBef>
            </a:pPr>
            <a:r>
              <a:rPr lang="en-US" altLang="zh-TW" sz="3600" dirty="0">
                <a:ea typeface="華康新特明體(P)" panose="02020900000000000000" pitchFamily="18" charset="-120"/>
              </a:rPr>
              <a:t>what good is it?</a:t>
            </a:r>
          </a:p>
        </p:txBody>
      </p:sp>
    </p:spTree>
    <p:extLst>
      <p:ext uri="{BB962C8B-B14F-4D97-AF65-F5344CB8AC3E}">
        <p14:creationId xmlns:p14="http://schemas.microsoft.com/office/powerpoint/2010/main" val="62756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33D591A-5F53-4DCA-9F47-030E8A18BC2E}"/>
              </a:ext>
            </a:extLst>
          </p:cNvPr>
          <p:cNvSpPr>
            <a:spLocks noGrp="1"/>
          </p:cNvSpPr>
          <p:nvPr>
            <p:ph type="subTitle" idx="1"/>
          </p:nvPr>
        </p:nvSpPr>
        <p:spPr>
          <a:xfrm>
            <a:off x="0" y="188640"/>
            <a:ext cx="9144000" cy="6336704"/>
          </a:xfrm>
        </p:spPr>
        <p:txBody>
          <a:bodyPr/>
          <a:lstStyle/>
          <a:p>
            <a:pPr>
              <a:spcBef>
                <a:spcPts val="0"/>
              </a:spcBef>
            </a:pPr>
            <a:r>
              <a:rPr lang="en-US" altLang="zh-TW" sz="4000" dirty="0">
                <a:ea typeface="華康新特明體(P)" panose="02020900000000000000" pitchFamily="18" charset="-120"/>
              </a:rPr>
              <a:t>9.</a:t>
            </a:r>
            <a:r>
              <a:rPr lang="zh-TW" altLang="en-US" sz="3800" dirty="0">
                <a:ea typeface="華康新特明體(P)" panose="02020900000000000000" pitchFamily="18" charset="-120"/>
              </a:rPr>
              <a:t>信德也是這樣</a:t>
            </a:r>
            <a:r>
              <a:rPr lang="en-US" altLang="zh-TW" sz="3800" dirty="0">
                <a:ea typeface="華康新特明體(P)" panose="02020900000000000000" pitchFamily="18" charset="-120"/>
              </a:rPr>
              <a:t>:</a:t>
            </a:r>
            <a:r>
              <a:rPr lang="zh-TW" altLang="en-US" sz="3800" dirty="0">
                <a:highlight>
                  <a:srgbClr val="FFFF00"/>
                </a:highlight>
                <a:ea typeface="華康新特明體(P)" panose="02020900000000000000" pitchFamily="18" charset="-120"/>
              </a:rPr>
              <a:t>若沒有行為</a:t>
            </a:r>
            <a:r>
              <a:rPr lang="en-US" altLang="zh-TW" sz="3800" dirty="0">
                <a:highlight>
                  <a:srgbClr val="FFFF00"/>
                </a:highlight>
                <a:ea typeface="華康新特明體(P)" panose="02020900000000000000" pitchFamily="18" charset="-120"/>
              </a:rPr>
              <a:t>,</a:t>
            </a:r>
            <a:r>
              <a:rPr lang="zh-TW" altLang="en-US" sz="3800" dirty="0">
                <a:highlight>
                  <a:srgbClr val="FFFF00"/>
                </a:highlight>
                <a:ea typeface="華康新特明體(P)" panose="02020900000000000000" pitchFamily="18" charset="-120"/>
              </a:rPr>
              <a:t>自身便是死的</a:t>
            </a:r>
            <a:endParaRPr lang="en-US" altLang="zh-TW" sz="3800" dirty="0">
              <a:highlight>
                <a:srgbClr val="FFFF00"/>
              </a:highlight>
              <a:ea typeface="華康新特明體(P)" panose="02020900000000000000" pitchFamily="18" charset="-120"/>
            </a:endParaRPr>
          </a:p>
          <a:p>
            <a:pPr>
              <a:spcBef>
                <a:spcPts val="0"/>
              </a:spcBef>
              <a:spcAft>
                <a:spcPts val="1200"/>
              </a:spcAft>
            </a:pPr>
            <a:r>
              <a:rPr lang="zh-TW" altLang="en-US" sz="4000" dirty="0">
                <a:solidFill>
                  <a:srgbClr val="FF0000"/>
                </a:solidFill>
                <a:ea typeface="華康新特明體(P)" panose="02020900000000000000" pitchFamily="18" charset="-120"/>
              </a:rPr>
              <a:t>雅</a:t>
            </a:r>
            <a:r>
              <a:rPr lang="en-US" altLang="zh-TW" sz="4000" dirty="0">
                <a:solidFill>
                  <a:srgbClr val="FF0000"/>
                </a:solidFill>
                <a:ea typeface="華康新特明體(P)" panose="02020900000000000000" pitchFamily="18" charset="-120"/>
              </a:rPr>
              <a:t>/James 2:17 </a:t>
            </a:r>
            <a:r>
              <a:rPr lang="en-US" altLang="zh-TW" sz="4000" dirty="0">
                <a:ea typeface="華康新特明體(P)" panose="02020900000000000000" pitchFamily="18" charset="-120"/>
              </a:rPr>
              <a:t>So faith by itself, </a:t>
            </a:r>
            <a:br>
              <a:rPr lang="en-US" altLang="zh-TW" sz="4000" dirty="0">
                <a:ea typeface="華康新特明體(P)" panose="02020900000000000000" pitchFamily="18" charset="-120"/>
              </a:rPr>
            </a:br>
            <a:r>
              <a:rPr lang="en-US" altLang="zh-TW" sz="4000" dirty="0">
                <a:ea typeface="華康新特明體(P)" panose="02020900000000000000" pitchFamily="18" charset="-120"/>
              </a:rPr>
              <a:t>if it does not have works, is dead.</a:t>
            </a:r>
          </a:p>
          <a:p>
            <a:pPr>
              <a:spcBef>
                <a:spcPts val="0"/>
              </a:spcBef>
            </a:pPr>
            <a:r>
              <a:rPr lang="zh-TW" altLang="en-US" sz="4000" dirty="0">
                <a:ea typeface="華康新特明體(P)" panose="02020900000000000000" pitchFamily="18" charset="-120"/>
              </a:rPr>
              <a:t>最後</a:t>
            </a:r>
            <a:r>
              <a:rPr lang="en-US" altLang="zh-TW" sz="4000" dirty="0">
                <a:ea typeface="華康新特明體(P)" panose="02020900000000000000" pitchFamily="18" charset="-120"/>
              </a:rPr>
              <a:t>,</a:t>
            </a:r>
            <a:r>
              <a:rPr lang="zh-TW" altLang="en-US" sz="4000" dirty="0">
                <a:ea typeface="華康新特明體(P)" panose="02020900000000000000" pitchFamily="18" charset="-120"/>
              </a:rPr>
              <a:t>請緊記</a:t>
            </a:r>
            <a:r>
              <a:rPr lang="en-US" altLang="zh-TW" sz="4000" dirty="0">
                <a:ea typeface="華康新特明體(P)" panose="02020900000000000000" pitchFamily="18" charset="-120"/>
              </a:rPr>
              <a:t>: </a:t>
            </a:r>
            <a:r>
              <a:rPr lang="zh-TW" altLang="en-US" sz="4000" dirty="0">
                <a:solidFill>
                  <a:srgbClr val="FF0000"/>
                </a:solidFill>
                <a:highlight>
                  <a:srgbClr val="FFFF00"/>
                </a:highlight>
                <a:ea typeface="華康新特明體(P)" panose="02020900000000000000" pitchFamily="18" charset="-120"/>
              </a:rPr>
              <a:t>以主為基</a:t>
            </a:r>
            <a:r>
              <a:rPr lang="en-US" altLang="zh-TW" sz="4000" dirty="0">
                <a:solidFill>
                  <a:srgbClr val="FF0000"/>
                </a:solidFill>
                <a:highlight>
                  <a:srgbClr val="FFFF00"/>
                </a:highlight>
                <a:ea typeface="華康新特明體(P)" panose="02020900000000000000" pitchFamily="18" charset="-120"/>
              </a:rPr>
              <a:t>,</a:t>
            </a:r>
            <a:r>
              <a:rPr lang="zh-TW" altLang="en-US" sz="4000" dirty="0">
                <a:solidFill>
                  <a:srgbClr val="FF0000"/>
                </a:solidFill>
                <a:highlight>
                  <a:srgbClr val="FFFF00"/>
                </a:highlight>
                <a:ea typeface="華康新特明體(P)" panose="02020900000000000000" pitchFamily="18" charset="-120"/>
              </a:rPr>
              <a:t>以人為本</a:t>
            </a:r>
            <a:r>
              <a:rPr lang="en-US" altLang="zh-TW" sz="4000" dirty="0">
                <a:ea typeface="華康新特明體(P)" panose="02020900000000000000" pitchFamily="18" charset="-120"/>
              </a:rPr>
              <a:t>;</a:t>
            </a:r>
          </a:p>
          <a:p>
            <a:pPr>
              <a:spcBef>
                <a:spcPts val="0"/>
              </a:spcBef>
              <a:spcAft>
                <a:spcPts val="600"/>
              </a:spcAft>
            </a:pPr>
            <a:r>
              <a:rPr lang="zh-TW" altLang="en-US" sz="4000" dirty="0">
                <a:ea typeface="華康新特明體(P)" panose="02020900000000000000" pitchFamily="18" charset="-120"/>
              </a:rPr>
              <a:t>愛主愛人</a:t>
            </a:r>
            <a:r>
              <a:rPr lang="en-US" altLang="zh-TW" sz="4000" dirty="0">
                <a:ea typeface="華康新特明體(P)" panose="02020900000000000000" pitchFamily="18" charset="-120"/>
              </a:rPr>
              <a:t>,</a:t>
            </a:r>
            <a:r>
              <a:rPr lang="zh-TW" altLang="en-US" sz="4000" dirty="0">
                <a:ea typeface="華康新特明體(P)" panose="02020900000000000000" pitchFamily="18" charset="-120"/>
              </a:rPr>
              <a:t>其實是一事的兩面</a:t>
            </a:r>
            <a:r>
              <a:rPr lang="en-US" altLang="zh-TW" sz="4000" dirty="0">
                <a:ea typeface="華康新特明體(P)" panose="02020900000000000000" pitchFamily="18" charset="-120"/>
              </a:rPr>
              <a:t>.</a:t>
            </a:r>
          </a:p>
          <a:p>
            <a:pPr>
              <a:spcBef>
                <a:spcPts val="0"/>
              </a:spcBef>
            </a:pPr>
            <a:r>
              <a:rPr lang="en-US" altLang="zh-TW" sz="4000" dirty="0">
                <a:ea typeface="華康新特明體(P)" panose="02020900000000000000" pitchFamily="18" charset="-120"/>
              </a:rPr>
              <a:t>Lastly, please remember: </a:t>
            </a:r>
            <a:r>
              <a:rPr lang="en-US" altLang="zh-TW" sz="4000" dirty="0">
                <a:highlight>
                  <a:srgbClr val="FFFF00"/>
                </a:highlight>
                <a:ea typeface="華康新特明體(P)" panose="02020900000000000000" pitchFamily="18" charset="-120"/>
              </a:rPr>
              <a:t>God is the foundation and people are the </a:t>
            </a:r>
            <a:r>
              <a:rPr lang="en-US" altLang="zh-TW" sz="4000" dirty="0" err="1">
                <a:highlight>
                  <a:srgbClr val="FFFF00"/>
                </a:highlight>
                <a:ea typeface="華康新特明體(P)" panose="02020900000000000000" pitchFamily="18" charset="-120"/>
              </a:rPr>
              <a:t>centre</a:t>
            </a:r>
            <a:r>
              <a:rPr lang="en-US" altLang="zh-TW" sz="4000" dirty="0">
                <a:highlight>
                  <a:srgbClr val="FFFF00"/>
                </a:highlight>
                <a:ea typeface="華康新特明體(P)" panose="02020900000000000000" pitchFamily="18" charset="-120"/>
              </a:rPr>
              <a:t>.</a:t>
            </a:r>
            <a:r>
              <a:rPr lang="en-US" altLang="zh-TW" sz="4000" dirty="0">
                <a:ea typeface="華康新特明體(P)" panose="02020900000000000000" pitchFamily="18" charset="-120"/>
              </a:rPr>
              <a:t> Loving God and loving man are intrinsically both sides of the same coin.</a:t>
            </a:r>
          </a:p>
        </p:txBody>
      </p:sp>
      <p:sp>
        <p:nvSpPr>
          <p:cNvPr id="4" name="文字方塊 3">
            <a:extLst>
              <a:ext uri="{FF2B5EF4-FFF2-40B4-BE49-F238E27FC236}">
                <a16:creationId xmlns:a16="http://schemas.microsoft.com/office/drawing/2014/main" id="{FB1B82D3-C4BF-421E-84AF-BCB810EC557C}"/>
              </a:ext>
            </a:extLst>
          </p:cNvPr>
          <p:cNvSpPr txBox="1"/>
          <p:nvPr/>
        </p:nvSpPr>
        <p:spPr>
          <a:xfrm>
            <a:off x="6228184" y="5877272"/>
            <a:ext cx="2880320" cy="400110"/>
          </a:xfrm>
          <a:prstGeom prst="rect">
            <a:avLst/>
          </a:prstGeom>
          <a:noFill/>
        </p:spPr>
        <p:txBody>
          <a:bodyPr wrap="square" rtlCol="0">
            <a:spAutoFit/>
          </a:bodyPr>
          <a:lstStyle/>
          <a:p>
            <a:pPr>
              <a:spcBef>
                <a:spcPts val="600"/>
              </a:spcBef>
              <a:spcAft>
                <a:spcPts val="0"/>
              </a:spcAft>
            </a:pP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請上網</a:t>
            </a:r>
            <a:r>
              <a:rPr lang="zh-TW" altLang="en-US" sz="2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點讚</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轉發</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  </a:t>
            </a:r>
            <a:endParaRPr lang="en-US" altLang="zh-HK"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2539669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a:solidFill>
                  <a:schemeClr val="bg1"/>
                </a:solidFill>
                <a:latin typeface="華康儷中黑" panose="020B0509000000000000" pitchFamily="49" charset="-120"/>
                <a:ea typeface="華康儷中黑" panose="020B0509000000000000" pitchFamily="49" charset="-120"/>
                <a:cs typeface="華康中黑體(P)" pitchFamily="34" charset="-120"/>
              </a:rPr>
              <a:t>願 上 主</a:t>
            </a:r>
            <a:endPar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你對他不可像放債的人，向他索取利息。</a:t>
            </a:r>
            <a:r>
              <a:rPr lang="zh-TW" altLang="en-US" sz="4000" dirty="0">
                <a:solidFill>
                  <a:srgbClr val="FFFF00"/>
                </a:solidFill>
                <a:latin typeface="華康儷中黑" panose="020B0509000000000000" pitchFamily="49" charset="-120"/>
                <a:ea typeface="華康儷中黑" panose="020B0509000000000000" pitchFamily="49" charset="-120"/>
              </a:rPr>
              <a:t>如果是你拿了人的外氅作抵押，日落以前，應歸還他，因為這是他唯一的鋪蓋，是他蓋身的外氅；如果沒有這外氅，他怎能睡覺呢？</a:t>
            </a:r>
            <a:r>
              <a:rPr lang="zh-TW" altLang="en-US" sz="4000" dirty="0">
                <a:solidFill>
                  <a:schemeClr val="bg1"/>
                </a:solidFill>
                <a:latin typeface="華康儷中黑" panose="020B0509000000000000" pitchFamily="49" charset="-120"/>
                <a:ea typeface="華康儷中黑" panose="020B0509000000000000" pitchFamily="49" charset="-120"/>
              </a:rPr>
              <a:t>他如果向我呼號，我必俯聽，因為我是仁慈的。」</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恭讀聖保祿宗徒致得撒洛尼人前書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1:5-10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正如</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你們知道，我們為了你們，在你們中間，是怎樣為人。你們雖然在許多苦難中，卻懷著聖神的喜樂，接受了聖道，成為效法我們，及效法主的人，甚至成為馬其頓和阿哈雅眾信者的模範。</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因為，主的聖道，由你們那裡，不僅聲聞於馬其頓和阿哈雅，</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374546"/>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而且，你們對天主的信仰，也傳遍了各地，以致不需要</a:t>
            </a:r>
            <a:r>
              <a:rPr lang="zh-TW" altLang="en-US" sz="4000" dirty="0">
                <a:solidFill>
                  <a:schemeClr val="bg1"/>
                </a:solidFill>
                <a:latin typeface="華康儷中黑" panose="020B0509000000000000" pitchFamily="49" charset="-120"/>
                <a:ea typeface="華康儷中黑" panose="020B0509000000000000" pitchFamily="49" charset="-120"/>
              </a:rPr>
              <a:t>我們再說什麼；因為，有他們傳述我們的事，說我們怎樣來到了你們那裡，你們怎樣離開偶像，皈依了天主，為事奉永生的真天主，並期待他從死者中復活的聖子，自天降下；就是他的聖子</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耶穌，拯救我們脫免將要來臨的震怒。</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22:34-40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那時候，法利塞人聽說耶穌使撒杜塞人，閉口無言，就聚集在一起；他們中</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有一個法學士，去試探耶穌，</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問耶穌說：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「師父，法律中，那條誡命是最大的？」</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耶穌對他說：「</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你應全心、全靈、全意，愛上主、你的天主。</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這是最大，也是第一條誡命。</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D50AD859-E4C5-4C87-BB5C-72E6B8668B8C}"/>
              </a:ext>
            </a:extLst>
          </p:cNvPr>
          <p:cNvSpPr txBox="1"/>
          <p:nvPr/>
        </p:nvSpPr>
        <p:spPr>
          <a:xfrm>
            <a:off x="7367562" y="6163210"/>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第二條與此相似：你應當愛近人，如你自己。全部法律和先知，都繫於這兩條誡命。」</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p>
          <a:p>
            <a:pPr marL="0" indent="0" eaLnBrk="1">
              <a:spcBef>
                <a:spcPts val="0"/>
              </a:spcBef>
              <a:spcAft>
                <a:spcPts val="600"/>
              </a:spcAft>
              <a:buNone/>
            </a:pPr>
            <a:r>
              <a:rPr lang="zh-TW" altLang="en-US" sz="3600" dirty="0">
                <a:solidFill>
                  <a:srgbClr val="00FF00"/>
                </a:solidFill>
                <a:ea typeface="華康儷中黑" panose="020B0509000000000000" pitchFamily="49" charset="-120"/>
              </a:rPr>
              <a:t>眾：基督，我們讚美你！</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C52A6F14-091B-4A96-AB7F-2C5BBBFD8DA3}"/>
              </a:ext>
            </a:extLst>
          </p:cNvPr>
          <p:cNvSpPr txBox="1"/>
          <p:nvPr/>
        </p:nvSpPr>
        <p:spPr>
          <a:xfrm>
            <a:off x="7380312" y="6093296"/>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228126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430665"/>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常年期第三十主日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10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spcBef>
                <a:spcPts val="600"/>
              </a:spcBef>
              <a:spcAft>
                <a:spcPts val="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400" dirty="0">
              <a:solidFill>
                <a:srgbClr val="FFFF00"/>
              </a:solidFill>
              <a:ea typeface="華康粗黑體" panose="020B0709000000000000" pitchFamily="49" charset="-120"/>
            </a:endParaRPr>
          </a:p>
          <a:p>
            <a:pPr algn="ctr" eaLnBrk="1" hangingPunct="1">
              <a:spcBef>
                <a:spcPct val="0"/>
              </a:spcBef>
              <a:buFontTx/>
              <a:buNone/>
            </a:pPr>
            <a:r>
              <a:rPr lang="en-US" altLang="zh-TW" sz="15000" spc="700" dirty="0">
                <a:solidFill>
                  <a:schemeClr val="bg1"/>
                </a:solidFill>
                <a:ea typeface="Calibri" panose="020F0502020204030204" pitchFamily="34" charset="0"/>
                <a:cs typeface="Times New Roman" panose="02020603050405020304" pitchFamily="18" charset="0"/>
              </a:rPr>
              <a:t>1</a:t>
            </a:r>
            <a:r>
              <a:rPr lang="en-US" altLang="zh-TW" sz="1800" spc="700" dirty="0">
                <a:solidFill>
                  <a:schemeClr val="bg1"/>
                </a:solidFill>
                <a:ea typeface="Calibri" panose="020F0502020204030204" pitchFamily="34" charset="0"/>
                <a:cs typeface="Times New Roman" panose="02020603050405020304" pitchFamily="18" charset="0"/>
              </a:rPr>
              <a:t> </a:t>
            </a:r>
            <a:r>
              <a:rPr lang="en-US" altLang="zh-TW" sz="15000" spc="700" dirty="0">
                <a:solidFill>
                  <a:schemeClr val="bg1"/>
                </a:solidFill>
                <a:ea typeface="Calibri" panose="020F0502020204030204" pitchFamily="34" charset="0"/>
                <a:cs typeface="Times New Roman" panose="02020603050405020304" pitchFamily="18" charset="0"/>
              </a:rPr>
              <a:t>=</a:t>
            </a:r>
            <a:r>
              <a:rPr lang="en-US" altLang="zh-TW" sz="1800" spc="700" dirty="0">
                <a:solidFill>
                  <a:srgbClr val="FFFF00"/>
                </a:solidFill>
                <a:ea typeface="Calibri" panose="020F0502020204030204" pitchFamily="34" charset="0"/>
                <a:cs typeface="Times New Roman" panose="02020603050405020304" pitchFamily="18" charset="0"/>
              </a:rPr>
              <a:t> </a:t>
            </a:r>
            <a:r>
              <a:rPr lang="en-US" altLang="zh-TW" sz="15000" spc="700" dirty="0">
                <a:solidFill>
                  <a:srgbClr val="FFFF00"/>
                </a:solidFill>
                <a:ea typeface="Calibri" panose="020F0502020204030204" pitchFamily="34" charset="0"/>
                <a:cs typeface="Times New Roman" panose="02020603050405020304" pitchFamily="18" charset="0"/>
              </a:rPr>
              <a:t>1+1</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125073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17714" y="196233"/>
            <a:ext cx="9144000" cy="6329111"/>
          </a:xfrm>
        </p:spPr>
        <p:txBody>
          <a:bodyPr/>
          <a:lstStyle/>
          <a:p>
            <a:pPr lvl="0" eaLnBrk="1" hangingPunct="1">
              <a:spcBef>
                <a:spcPct val="0"/>
              </a:spcBef>
              <a:buNone/>
            </a:pPr>
            <a:r>
              <a:rPr lang="zh-TW" altLang="en-US" sz="4000" spc="-130" dirty="0">
                <a:solidFill>
                  <a:schemeClr val="bg1"/>
                </a:solidFill>
                <a:ea typeface="華康正顏楷體W7(P)" panose="03000700000000000000" pitchFamily="66" charset="-120"/>
                <a:cs typeface="華康中黑體" panose="020B0509000000000000" pitchFamily="49" charset="-120"/>
              </a:rPr>
              <a:t>對</a:t>
            </a:r>
            <a:r>
              <a:rPr lang="zh-TW" altLang="en-US" sz="4000" spc="-130" dirty="0">
                <a:solidFill>
                  <a:srgbClr val="FFFF00"/>
                </a:solidFill>
                <a:ea typeface="華康正顏楷體W7(P)" panose="03000700000000000000" pitchFamily="66" charset="-120"/>
                <a:cs typeface="華康中黑體" panose="020B0509000000000000" pitchFamily="49" charset="-120"/>
              </a:rPr>
              <a:t>外僑</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你們不要壓迫</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因為你們也曾僑居埃及</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對任何</a:t>
            </a:r>
            <a:r>
              <a:rPr lang="zh-TW" altLang="en-US" sz="4000" spc="-130" dirty="0">
                <a:solidFill>
                  <a:srgbClr val="FFFF00"/>
                </a:solidFill>
                <a:ea typeface="華康正顏楷體W7(P)" panose="03000700000000000000" pitchFamily="66" charset="-120"/>
                <a:cs typeface="華康中黑體" panose="020B0509000000000000" pitchFamily="49" charset="-120"/>
              </a:rPr>
              <a:t>孤兒寡婦</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不可苛待</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若是苛待了一個</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他若向我呼求</a:t>
            </a:r>
            <a:r>
              <a:rPr lang="en-US" altLang="zh-TW" sz="4000" spc="-130" dirty="0">
                <a:solidFill>
                  <a:schemeClr val="bg1"/>
                </a:solidFill>
                <a:ea typeface="華康正顏楷體W7(P)" panose="03000700000000000000" pitchFamily="66" charset="-120"/>
                <a:cs typeface="華康中黑體" panose="020B0509000000000000" pitchFamily="49" charset="-120"/>
              </a:rPr>
              <a:t>,</a:t>
            </a:r>
            <a:r>
              <a:rPr lang="zh-TW" altLang="en-US" sz="4000" spc="-130" dirty="0">
                <a:solidFill>
                  <a:schemeClr val="bg1"/>
                </a:solidFill>
                <a:ea typeface="華康正顏楷體W7(P)" panose="03000700000000000000" pitchFamily="66" charset="-120"/>
                <a:cs typeface="華康中黑體" panose="020B0509000000000000" pitchFamily="49" charset="-120"/>
              </a:rPr>
              <a:t>我必俯聽</a:t>
            </a:r>
            <a:r>
              <a:rPr lang="en-US" altLang="zh-TW" sz="4000" spc="-130" dirty="0">
                <a:solidFill>
                  <a:schemeClr val="bg1"/>
                </a:solidFill>
                <a:ea typeface="華康正顏楷體W7(P)" panose="03000700000000000000" pitchFamily="66" charset="-120"/>
                <a:cs typeface="華康中黑體" panose="020B0509000000000000" pitchFamily="49" charset="-120"/>
              </a:rPr>
              <a:t>;</a:t>
            </a:r>
          </a:p>
          <a:p>
            <a:pPr lvl="0" eaLnBrk="1" hangingPunct="1">
              <a:spcBef>
                <a:spcPct val="0"/>
              </a:spcBef>
              <a:buNone/>
            </a:pPr>
            <a:r>
              <a:rPr lang="zh-TW" altLang="en-US" sz="4000" spc="-140" dirty="0">
                <a:solidFill>
                  <a:schemeClr val="bg1"/>
                </a:solidFill>
                <a:ea typeface="華康正顏楷體W7(P)" panose="03000700000000000000" pitchFamily="66" charset="-120"/>
              </a:rPr>
              <a:t>如果是你拿了人的</a:t>
            </a:r>
            <a:r>
              <a:rPr lang="zh-TW" altLang="en-US" sz="4000" spc="-140" dirty="0">
                <a:solidFill>
                  <a:srgbClr val="FFFF00"/>
                </a:solidFill>
                <a:ea typeface="華康正顏楷體W7(P)" panose="03000700000000000000" pitchFamily="66" charset="-120"/>
              </a:rPr>
              <a:t>外氅</a:t>
            </a:r>
            <a:r>
              <a:rPr lang="zh-TW" altLang="en-US" sz="4000" spc="-140" dirty="0">
                <a:solidFill>
                  <a:schemeClr val="bg1"/>
                </a:solidFill>
                <a:ea typeface="華康正顏楷體W7(P)" panose="03000700000000000000" pitchFamily="66" charset="-120"/>
              </a:rPr>
              <a:t>作抵押</a:t>
            </a:r>
            <a:r>
              <a:rPr lang="en-US" altLang="zh-TW" sz="4000" spc="-140" dirty="0">
                <a:solidFill>
                  <a:schemeClr val="bg1"/>
                </a:solidFill>
                <a:ea typeface="華康正顏楷體W7(P)" panose="03000700000000000000" pitchFamily="66" charset="-120"/>
              </a:rPr>
              <a:t>,</a:t>
            </a:r>
            <a:r>
              <a:rPr lang="zh-TW" altLang="en-US" sz="4000" spc="-140" dirty="0">
                <a:solidFill>
                  <a:schemeClr val="bg1"/>
                </a:solidFill>
                <a:ea typeface="華康正顏楷體W7(P)" panose="03000700000000000000" pitchFamily="66" charset="-120"/>
              </a:rPr>
              <a:t>日落以前應歸還他</a:t>
            </a:r>
            <a:r>
              <a:rPr lang="en-US" altLang="zh-TW" sz="4000" spc="-140" dirty="0">
                <a:solidFill>
                  <a:schemeClr val="bg1"/>
                </a:solidFill>
                <a:ea typeface="華康正顏楷體W7(P)" panose="03000700000000000000" pitchFamily="66" charset="-120"/>
              </a:rPr>
              <a:t>,</a:t>
            </a:r>
            <a:r>
              <a:rPr lang="zh-TW" altLang="en-US" sz="4000" spc="-140" dirty="0">
                <a:solidFill>
                  <a:schemeClr val="bg1"/>
                </a:solidFill>
                <a:ea typeface="華康正顏楷體W7(P)" panose="03000700000000000000" pitchFamily="66" charset="-120"/>
              </a:rPr>
              <a:t>因為這是他唯一的鋪蓋</a:t>
            </a:r>
            <a:r>
              <a:rPr lang="en-US" altLang="zh-TW" sz="4000" spc="-140" dirty="0">
                <a:solidFill>
                  <a:schemeClr val="bg1"/>
                </a:solidFill>
                <a:ea typeface="華康正顏楷體W7(P)" panose="03000700000000000000" pitchFamily="66" charset="-120"/>
              </a:rPr>
              <a:t>,</a:t>
            </a:r>
            <a:r>
              <a:rPr lang="zh-TW" altLang="en-US" sz="4000" spc="-140" dirty="0">
                <a:solidFill>
                  <a:schemeClr val="bg1"/>
                </a:solidFill>
                <a:ea typeface="華康正顏楷體W7(P)" panose="03000700000000000000" pitchFamily="66" charset="-120"/>
              </a:rPr>
              <a:t>是他蓋身的外氅</a:t>
            </a:r>
            <a:r>
              <a:rPr lang="en-US" altLang="zh-TW" sz="4000" spc="-140" dirty="0">
                <a:solidFill>
                  <a:schemeClr val="bg1"/>
                </a:solidFill>
                <a:ea typeface="華康正顏楷體W7(P)" panose="03000700000000000000" pitchFamily="66" charset="-120"/>
              </a:rPr>
              <a:t>,</a:t>
            </a:r>
            <a:r>
              <a:rPr lang="zh-TW" altLang="en-US" sz="4000" spc="-140" dirty="0">
                <a:solidFill>
                  <a:schemeClr val="bg1"/>
                </a:solidFill>
                <a:ea typeface="華康正顏楷體W7(P)" panose="03000700000000000000" pitchFamily="66" charset="-120"/>
              </a:rPr>
              <a:t>如果沒有這外氅</a:t>
            </a:r>
            <a:r>
              <a:rPr lang="en-US" altLang="zh-TW" sz="4000" spc="-140" dirty="0">
                <a:solidFill>
                  <a:schemeClr val="bg1"/>
                </a:solidFill>
                <a:ea typeface="華康正顏楷體W7(P)" panose="03000700000000000000" pitchFamily="66" charset="-120"/>
              </a:rPr>
              <a:t>,</a:t>
            </a:r>
            <a:r>
              <a:rPr lang="zh-TW" altLang="en-US" sz="4000" spc="-140" dirty="0">
                <a:solidFill>
                  <a:schemeClr val="bg1"/>
                </a:solidFill>
                <a:ea typeface="華康正顏楷體W7(P)" panose="03000700000000000000" pitchFamily="66" charset="-120"/>
              </a:rPr>
              <a:t>他怎能睡覺呢</a:t>
            </a:r>
            <a:r>
              <a:rPr lang="en-US" altLang="zh-TW" sz="4000" spc="-140" dirty="0">
                <a:solidFill>
                  <a:schemeClr val="bg1"/>
                </a:solidFill>
                <a:ea typeface="華康正顏楷體W7(P)" panose="03000700000000000000" pitchFamily="66" charset="-120"/>
              </a:rPr>
              <a:t>?</a:t>
            </a:r>
          </a:p>
          <a:p>
            <a:pPr lvl="0" eaLnBrk="1" hangingPunct="1">
              <a:spcBef>
                <a:spcPts val="600"/>
              </a:spcBef>
              <a:spcAft>
                <a:spcPts val="1200"/>
              </a:spcAft>
              <a:buNone/>
            </a:pPr>
            <a:r>
              <a:rPr lang="zh-TW" altLang="en-US" sz="3800" dirty="0">
                <a:solidFill>
                  <a:srgbClr val="FFFF00"/>
                </a:solidFill>
                <a:highlight>
                  <a:srgbClr val="FF0000"/>
                </a:highlight>
                <a:ea typeface="華康儷中黑" panose="020B0509000000000000" pitchFamily="49" charset="-120"/>
              </a:rPr>
              <a:t>對外僑</a:t>
            </a:r>
            <a:r>
              <a:rPr lang="en-US" altLang="zh-TW" sz="3800" dirty="0">
                <a:solidFill>
                  <a:schemeClr val="bg1"/>
                </a:solidFill>
                <a:ea typeface="華康儷中黑" panose="020B0509000000000000" pitchFamily="49" charset="-120"/>
              </a:rPr>
              <a:t>:</a:t>
            </a:r>
            <a:r>
              <a:rPr lang="zh-TW" altLang="en-US" sz="3800" dirty="0">
                <a:solidFill>
                  <a:schemeClr val="bg1"/>
                </a:solidFill>
                <a:ea typeface="華康儷中黑" panose="020B0509000000000000" pitchFamily="49" charset="-120"/>
              </a:rPr>
              <a:t>己欲立而立人</a:t>
            </a:r>
            <a:r>
              <a:rPr lang="en-US" altLang="zh-TW" sz="3800" dirty="0">
                <a:solidFill>
                  <a:schemeClr val="bg1"/>
                </a:solidFill>
                <a:ea typeface="華康儷中黑" panose="020B0509000000000000" pitchFamily="49" charset="-120"/>
              </a:rPr>
              <a:t>;</a:t>
            </a:r>
            <a:r>
              <a:rPr lang="zh-TW" altLang="en-US" sz="3800" dirty="0">
                <a:solidFill>
                  <a:schemeClr val="bg1"/>
                </a:solidFill>
                <a:ea typeface="華康儷中黑" panose="020B0509000000000000" pitchFamily="49" charset="-120"/>
              </a:rPr>
              <a:t>己所不欲勿施於人</a:t>
            </a:r>
            <a:endParaRPr lang="en-US" altLang="zh-TW" sz="3800" dirty="0">
              <a:solidFill>
                <a:schemeClr val="bg1"/>
              </a:solidFill>
              <a:ea typeface="華康儷中黑" panose="020B0509000000000000" pitchFamily="49" charset="-120"/>
            </a:endParaRPr>
          </a:p>
          <a:p>
            <a:pPr lvl="0" eaLnBrk="1" hangingPunct="1">
              <a:spcBef>
                <a:spcPct val="0"/>
              </a:spcBef>
              <a:spcAft>
                <a:spcPts val="600"/>
              </a:spcAft>
              <a:buNone/>
            </a:pPr>
            <a:r>
              <a:rPr lang="zh-TW" altLang="en-US" sz="4000" dirty="0">
                <a:solidFill>
                  <a:srgbClr val="FFFF00"/>
                </a:solidFill>
                <a:highlight>
                  <a:srgbClr val="FF0000"/>
                </a:highlight>
                <a:ea typeface="華康儷中黑" panose="020B0509000000000000" pitchFamily="49" charset="-120"/>
              </a:rPr>
              <a:t>外氅</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暖男</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好窩心</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將心比心</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感同身受</a:t>
            </a:r>
            <a:endParaRPr lang="en-US" altLang="zh-TW" sz="4000" dirty="0">
              <a:solidFill>
                <a:schemeClr val="bg1"/>
              </a:solidFill>
              <a:ea typeface="華康儷中黑" panose="020B0509000000000000" pitchFamily="49" charset="-120"/>
            </a:endParaRPr>
          </a:p>
          <a:p>
            <a:pPr lvl="0" eaLnBrk="1" hangingPunct="1">
              <a:lnSpc>
                <a:spcPts val="4000"/>
              </a:lnSpc>
              <a:spcBef>
                <a:spcPct val="0"/>
              </a:spcBef>
              <a:buNone/>
            </a:pPr>
            <a:r>
              <a:rPr lang="en-US" altLang="zh-TW" sz="4000" dirty="0">
                <a:solidFill>
                  <a:schemeClr val="bg1"/>
                </a:solidFill>
                <a:ea typeface="華康儷中黑" panose="020B0509000000000000" pitchFamily="49" charset="-120"/>
              </a:rPr>
              <a:t>   </a:t>
            </a:r>
            <a:r>
              <a:rPr lang="en-US" altLang="zh-TW" dirty="0">
                <a:solidFill>
                  <a:schemeClr val="bg1"/>
                </a:solidFill>
                <a:ea typeface="華康儷中黑" panose="020B0509000000000000" pitchFamily="49" charset="-120"/>
              </a:rPr>
              <a:t>(</a:t>
            </a:r>
            <a:r>
              <a:rPr lang="zh-TW" altLang="en-US" dirty="0">
                <a:solidFill>
                  <a:srgbClr val="FF99FF"/>
                </a:solidFill>
                <a:ea typeface="華康儷中黑" panose="020B0509000000000000" pitchFamily="49" charset="-120"/>
              </a:rPr>
              <a:t>好溫暖的信仰</a:t>
            </a:r>
            <a:r>
              <a:rPr lang="en-US" altLang="zh-TW" dirty="0">
                <a:solidFill>
                  <a:srgbClr val="FF99FF"/>
                </a:solidFill>
                <a:ea typeface="華康儷中黑" panose="020B0509000000000000" pitchFamily="49" charset="-120"/>
              </a:rPr>
              <a:t>,</a:t>
            </a:r>
            <a:r>
              <a:rPr lang="zh-TW" altLang="en-US" dirty="0">
                <a:solidFill>
                  <a:srgbClr val="FF99FF"/>
                </a:solidFill>
                <a:ea typeface="華康儷中黑" panose="020B0509000000000000" pitchFamily="49" charset="-120"/>
              </a:rPr>
              <a:t>好令人感動的行為</a:t>
            </a:r>
            <a:r>
              <a:rPr lang="en-US" altLang="zh-TW" dirty="0">
                <a:solidFill>
                  <a:srgbClr val="FF99FF"/>
                </a:solidFill>
                <a:ea typeface="華康儷中黑" panose="020B0509000000000000" pitchFamily="49" charset="-120"/>
              </a:rPr>
              <a:t>;</a:t>
            </a:r>
            <a:r>
              <a:rPr lang="zh-TW" altLang="en-US" dirty="0">
                <a:solidFill>
                  <a:srgbClr val="FF99FF"/>
                </a:solidFill>
                <a:ea typeface="華康儷中黑" panose="020B0509000000000000" pitchFamily="49" charset="-120"/>
              </a:rPr>
              <a:t>最好的</a:t>
            </a:r>
            <a:r>
              <a:rPr lang="zh-TW" altLang="en-US" dirty="0">
                <a:solidFill>
                  <a:srgbClr val="FF0000"/>
                </a:solidFill>
                <a:highlight>
                  <a:srgbClr val="FFFF00"/>
                </a:highlight>
                <a:ea typeface="華康儷中黑" panose="020B0509000000000000" pitchFamily="49" charset="-120"/>
              </a:rPr>
              <a:t>福傳</a:t>
            </a:r>
            <a:r>
              <a:rPr lang="en-US" altLang="zh-TW" dirty="0">
                <a:solidFill>
                  <a:srgbClr val="FF0000"/>
                </a:solidFill>
                <a:highlight>
                  <a:srgbClr val="FFFF00"/>
                </a:highlight>
                <a:ea typeface="華康儷中黑" panose="020B0509000000000000" pitchFamily="49" charset="-120"/>
              </a:rPr>
              <a:t>!</a:t>
            </a:r>
            <a:r>
              <a:rPr lang="en-US" altLang="zh-TW" dirty="0">
                <a:solidFill>
                  <a:schemeClr val="bg1"/>
                </a:solidFill>
                <a:ea typeface="華康儷中黑" panose="020B0509000000000000" pitchFamily="49" charset="-120"/>
              </a:rPr>
              <a:t>)</a:t>
            </a:r>
          </a:p>
        </p:txBody>
      </p:sp>
    </p:spTree>
    <p:extLst>
      <p:ext uri="{BB962C8B-B14F-4D97-AF65-F5344CB8AC3E}">
        <p14:creationId xmlns:p14="http://schemas.microsoft.com/office/powerpoint/2010/main" val="359628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1000"/>
                                        <p:tgtEl>
                                          <p:spTgt spid="32770">
                                            <p:txEl>
                                              <p:pRg st="2" end="2"/>
                                            </p:txEl>
                                          </p:spTgt>
                                        </p:tgtEl>
                                      </p:cBhvr>
                                    </p:animEffect>
                                    <p:anim calcmode="lin" valueType="num">
                                      <p:cBhvr>
                                        <p:cTn id="8"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2770">
                                            <p:txEl>
                                              <p:pRg st="3" end="3"/>
                                            </p:txEl>
                                          </p:spTgt>
                                        </p:tgtEl>
                                        <p:attrNameLst>
                                          <p:attrName>style.visibility</p:attrName>
                                        </p:attrNameLst>
                                      </p:cBhvr>
                                      <p:to>
                                        <p:strVal val="visible"/>
                                      </p:to>
                                    </p:set>
                                    <p:anim calcmode="lin" valueType="num">
                                      <p:cBhvr additive="base">
                                        <p:cTn id="14" dur="5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2770">
                                            <p:txEl>
                                              <p:pRg st="4" end="4"/>
                                            </p:txEl>
                                          </p:spTgt>
                                        </p:tgtEl>
                                        <p:attrNameLst>
                                          <p:attrName>style.visibility</p:attrName>
                                        </p:attrNameLst>
                                      </p:cBhvr>
                                      <p:to>
                                        <p:strVal val="visible"/>
                                      </p:to>
                                    </p:set>
                                    <p:anim calcmode="lin" valueType="num">
                                      <p:cBhvr>
                                        <p:cTn id="20" dur="1000" fill="hold"/>
                                        <p:tgtEl>
                                          <p:spTgt spid="32770">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32770">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32770">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32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35733</TotalTime>
  <Words>2052</Words>
  <Application>Microsoft Office PowerPoint</Application>
  <PresentationFormat>如螢幕大小 (4:3)</PresentationFormat>
  <Paragraphs>132</Paragraphs>
  <Slides>28</Slides>
  <Notes>0</Notes>
  <HiddenSlides>0</HiddenSlides>
  <MMClips>0</MMClips>
  <ScaleCrop>false</ScaleCrop>
  <HeadingPairs>
    <vt:vector size="6" baseType="variant">
      <vt:variant>
        <vt:lpstr>使用字型</vt:lpstr>
      </vt:variant>
      <vt:variant>
        <vt:i4>12</vt:i4>
      </vt:variant>
      <vt:variant>
        <vt:lpstr>佈景主題</vt:lpstr>
      </vt:variant>
      <vt:variant>
        <vt:i4>3</vt:i4>
      </vt:variant>
      <vt:variant>
        <vt:lpstr>投影片標題</vt:lpstr>
      </vt:variant>
      <vt:variant>
        <vt:i4>28</vt:i4>
      </vt:variant>
    </vt:vector>
  </HeadingPairs>
  <TitlesOfParts>
    <vt:vector size="43" baseType="lpstr">
      <vt:lpstr>華康中黑體</vt:lpstr>
      <vt:lpstr>華康中黑體(P)</vt:lpstr>
      <vt:lpstr>華康正顏楷體W7</vt:lpstr>
      <vt:lpstr>華康正顏楷體W7(P)</vt:lpstr>
      <vt:lpstr>華康粗黑體</vt:lpstr>
      <vt:lpstr>華康新特明體(P)</vt:lpstr>
      <vt:lpstr>華康儷中黑</vt:lpstr>
      <vt:lpstr>新細明體</vt:lpstr>
      <vt:lpstr>Arial</vt:lpstr>
      <vt:lpstr>Calibri</vt:lpstr>
      <vt:lpstr>Times New Roman</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1744</cp:revision>
  <dcterms:created xsi:type="dcterms:W3CDTF">2006-09-26T01:05:23Z</dcterms:created>
  <dcterms:modified xsi:type="dcterms:W3CDTF">2023-10-24T02:29:38Z</dcterms:modified>
</cp:coreProperties>
</file>