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31"/>
  </p:notesMasterIdLst>
  <p:handoutMasterIdLst>
    <p:handoutMasterId r:id="rId32"/>
  </p:handoutMasterIdLst>
  <p:sldIdLst>
    <p:sldId id="2131" r:id="rId4"/>
    <p:sldId id="2119" r:id="rId5"/>
    <p:sldId id="2122" r:id="rId6"/>
    <p:sldId id="2123" r:id="rId7"/>
    <p:sldId id="2134" r:id="rId8"/>
    <p:sldId id="2135" r:id="rId9"/>
    <p:sldId id="2306" r:id="rId10"/>
    <p:sldId id="2307" r:id="rId11"/>
    <p:sldId id="2096" r:id="rId12"/>
    <p:sldId id="2308" r:id="rId13"/>
    <p:sldId id="2309" r:id="rId14"/>
    <p:sldId id="2310" r:id="rId15"/>
    <p:sldId id="2311" r:id="rId16"/>
    <p:sldId id="2312" r:id="rId17"/>
    <p:sldId id="2313" r:id="rId18"/>
    <p:sldId id="2314" r:id="rId19"/>
    <p:sldId id="2315" r:id="rId20"/>
    <p:sldId id="2316" r:id="rId21"/>
    <p:sldId id="2317" r:id="rId22"/>
    <p:sldId id="2318" r:id="rId23"/>
    <p:sldId id="2328" r:id="rId24"/>
    <p:sldId id="2319" r:id="rId25"/>
    <p:sldId id="2320" r:id="rId26"/>
    <p:sldId id="2321" r:id="rId27"/>
    <p:sldId id="2322" r:id="rId28"/>
    <p:sldId id="2323" r:id="rId29"/>
    <p:sldId id="2305" r:id="rId30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660066"/>
    <a:srgbClr val="FF99FF"/>
    <a:srgbClr val="FF00FF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668" autoAdjust="0"/>
    <p:restoredTop sz="93315" autoAdjust="0"/>
  </p:normalViewPr>
  <p:slideViewPr>
    <p:cSldViewPr>
      <p:cViewPr varScale="1">
        <p:scale>
          <a:sx n="59" d="100"/>
          <a:sy n="59" d="100"/>
        </p:scale>
        <p:origin x="112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321475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406248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3600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71967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3654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93157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717527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6940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517666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04426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594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1266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</a:t>
            </a:r>
            <a:r>
              <a:rPr lang="en-US" altLang="zh-TW" sz="3600" dirty="0" err="1">
                <a:solidFill>
                  <a:srgbClr val="FFFF00"/>
                </a:solidFill>
                <a:ea typeface="華康儷中黑" panose="020B0509000000000000" pitchFamily="49" charset="-120"/>
              </a:rPr>
              <a:t>二十九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9600" spc="600" dirty="0">
                <a:solidFill>
                  <a:srgbClr val="FFFF00"/>
                </a:solidFill>
                <a:ea typeface="華康粗黑體" panose="020B0709000000000000" pitchFamily="49" charset="-120"/>
              </a:rPr>
              <a:t>甘為人役</a:t>
            </a:r>
            <a:endParaRPr lang="en-US" altLang="zh-TW" sz="9600" spc="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1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非以役人  乃役於人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181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lnSpc>
                <a:spcPts val="43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當他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犧牲</a:t>
            </a:r>
            <a:r>
              <a:rPr lang="zh-TW" altLang="en-US" sz="4000" dirty="0">
                <a:ea typeface="華康正顏楷體W7(P)" panose="03000700000000000000" pitchFamily="66" charset="-120"/>
              </a:rPr>
              <a:t>了自己的性命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作了贖罪祭時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他要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看見</a:t>
            </a:r>
            <a:r>
              <a:rPr lang="zh-TW" altLang="en-US" sz="4000" dirty="0">
                <a:ea typeface="華康正顏楷體W7(P)" panose="03000700000000000000" pitchFamily="66" charset="-120"/>
              </a:rPr>
              <a:t>他的後輩延年益壽</a:t>
            </a:r>
            <a:r>
              <a:rPr lang="en-US" altLang="zh-TW" sz="4000" dirty="0"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ea typeface="華康正顏楷體W7(P)" panose="03000700000000000000" pitchFamily="66" charset="-120"/>
              </a:rPr>
              <a:t>在他受盡了</a:t>
            </a:r>
            <a:r>
              <a:rPr lang="zh-TW" altLang="en-US" sz="40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痛苦</a:t>
            </a:r>
            <a:r>
              <a:rPr lang="zh-TW" altLang="en-US" sz="4000" dirty="0">
                <a:ea typeface="華康正顏楷體W7(P)" panose="03000700000000000000" pitchFamily="66" charset="-120"/>
              </a:rPr>
              <a:t>之後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他要</a:t>
            </a:r>
            <a:r>
              <a:rPr lang="zh-TW" altLang="en-US" sz="40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看見</a:t>
            </a:r>
            <a:r>
              <a:rPr lang="zh-TW" altLang="en-US" sz="4000" dirty="0">
                <a:ea typeface="華康正顏楷體W7(P)" panose="03000700000000000000" pitchFamily="66" charset="-120"/>
              </a:rPr>
              <a:t>光明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文章窮而後工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犧牲和痛苦都是明目的眼藥水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讓人看得更清楚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看見光明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看到後輩延年益壽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儷中黑" panose="020B0509000000000000" pitchFamily="49" charset="-120"/>
              </a:rPr>
              <a:t>一切犧牲都值得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由唯道集虛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到以虛集道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四樞德</a:t>
            </a:r>
            <a:r>
              <a:rPr lang="zh-TW" altLang="en-US" sz="2400" dirty="0">
                <a:ea typeface="華康儷中黑" panose="020B0509000000000000" pitchFamily="49" charset="-120"/>
              </a:rPr>
              <a:t>智義勇節</a:t>
            </a:r>
            <a:r>
              <a:rPr lang="zh-TW" altLang="en-US" sz="4000" dirty="0">
                <a:ea typeface="華康儷中黑" panose="020B0509000000000000" pitchFamily="49" charset="-120"/>
              </a:rPr>
              <a:t>的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節德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是快樂的泉源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dirty="0">
                <a:ea typeface="華康儷中黑" panose="020B0509000000000000" pitchFamily="49" charset="-120"/>
              </a:rPr>
              <a:t>所以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窮養兒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千金難買少年窮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生於憂患死於安樂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907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lnSpc>
                <a:spcPts val="43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我們所有的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不是一位不能同情我們弱點的大司祭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而是一位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在各方面與我們相似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受過試探的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只是沒有罪過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至人</a:t>
            </a:r>
            <a:r>
              <a:rPr lang="en-US" altLang="zh-TW" sz="4000" dirty="0">
                <a:ea typeface="華康儷中黑" panose="020B0509000000000000" pitchFamily="49" charset="-120"/>
              </a:rPr>
              <a:t>=100%</a:t>
            </a:r>
            <a:r>
              <a:rPr lang="zh-TW" altLang="en-US" sz="4000" dirty="0">
                <a:ea typeface="華康儷中黑" panose="020B0509000000000000" pitchFamily="49" charset="-120"/>
              </a:rPr>
              <a:t>人</a:t>
            </a:r>
            <a:r>
              <a:rPr lang="en-US" altLang="zh-TW" sz="4000" dirty="0">
                <a:ea typeface="華康儷中黑" panose="020B0509000000000000" pitchFamily="49" charset="-120"/>
              </a:rPr>
              <a:t>=</a:t>
            </a:r>
            <a:r>
              <a:rPr lang="zh-TW" altLang="en-US" sz="4000" dirty="0">
                <a:ea typeface="華康儷中黑" panose="020B0509000000000000" pitchFamily="49" charset="-120"/>
              </a:rPr>
              <a:t>聖人</a:t>
            </a:r>
            <a:r>
              <a:rPr lang="en-US" altLang="zh-TW" sz="4000" dirty="0"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賢人</a:t>
            </a:r>
            <a:r>
              <a:rPr lang="en-US" altLang="zh-TW" sz="4000" dirty="0"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能人</a:t>
            </a:r>
            <a:r>
              <a:rPr lang="zh-TW" altLang="en-US" sz="2800" dirty="0">
                <a:ea typeface="華康儷中黑" panose="020B0509000000000000" pitchFamily="49" charset="-120"/>
              </a:rPr>
              <a:t>選</a:t>
            </a:r>
            <a:r>
              <a:rPr lang="zh-TW" altLang="en-US" sz="2800" dirty="0">
                <a:solidFill>
                  <a:srgbClr val="FF0000"/>
                </a:solidFill>
                <a:ea typeface="華康儷中黑" panose="020B0509000000000000" pitchFamily="49" charset="-120"/>
              </a:rPr>
              <a:t>賢</a:t>
            </a:r>
            <a:r>
              <a:rPr lang="zh-TW" altLang="en-US" sz="2800" dirty="0">
                <a:ea typeface="華康儷中黑" panose="020B0509000000000000" pitchFamily="49" charset="-120"/>
              </a:rPr>
              <a:t>與</a:t>
            </a:r>
            <a:r>
              <a:rPr lang="zh-TW" altLang="en-US" sz="2800" dirty="0">
                <a:solidFill>
                  <a:srgbClr val="FF0000"/>
                </a:solidFill>
                <a:ea typeface="華康儷中黑" panose="020B0509000000000000" pitchFamily="49" charset="-120"/>
              </a:rPr>
              <a:t>能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有能力接受和救贖不完美的人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儒家追求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三不朽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立德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立功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立言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莊子追求三無的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逍遙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CN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至人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無</a:t>
            </a:r>
            <a:r>
              <a:rPr lang="zh-CN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己</a:t>
            </a:r>
            <a:r>
              <a:rPr lang="zh-TW" altLang="en-US" sz="2400" dirty="0">
                <a:ea typeface="華康儷中黑" panose="020B0509000000000000" pitchFamily="49" charset="-120"/>
              </a:rPr>
              <a:t>打破自我中心</a:t>
            </a:r>
            <a:r>
              <a:rPr lang="en-US" altLang="zh-CN" sz="4000" dirty="0">
                <a:ea typeface="華康儷中黑" panose="020B0509000000000000" pitchFamily="49" charset="-120"/>
              </a:rPr>
              <a:t>,</a:t>
            </a:r>
            <a:r>
              <a:rPr lang="zh-CN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神人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無</a:t>
            </a:r>
            <a:r>
              <a:rPr lang="zh-CN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功</a:t>
            </a:r>
            <a:r>
              <a:rPr lang="zh-TW" altLang="en-US" sz="2400" dirty="0">
                <a:ea typeface="華康儷中黑" panose="020B0509000000000000" pitchFamily="49" charset="-120"/>
              </a:rPr>
              <a:t>太上下知有之</a:t>
            </a:r>
            <a:r>
              <a:rPr lang="en-US" altLang="zh-CN" sz="4000" dirty="0"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ea typeface="華康儷中黑" panose="020B0509000000000000" pitchFamily="49" charset="-120"/>
              </a:rPr>
              <a:t>其次親而譽之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聖</a:t>
            </a:r>
            <a:r>
              <a:rPr lang="zh-CN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人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無</a:t>
            </a:r>
            <a:r>
              <a:rPr lang="zh-CN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名</a:t>
            </a:r>
            <a:endParaRPr lang="en-US" altLang="zh-CN" sz="4000" dirty="0">
              <a:ea typeface="華康儷中黑" panose="020B0509000000000000" pitchFamily="49" charset="-120"/>
            </a:endParaRPr>
          </a:p>
          <a:p>
            <a:pPr lvl="0" eaLnBrk="1" hangingPunct="1">
              <a:lnSpc>
                <a:spcPts val="35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2400" dirty="0">
                <a:ea typeface="華康儷中黑" panose="020B0509000000000000" pitchFamily="49" charset="-120"/>
              </a:rPr>
              <a:t>                                                                 事了拂衣去</a:t>
            </a:r>
            <a:r>
              <a:rPr lang="en-US" altLang="zh-TW" sz="2400" dirty="0"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ea typeface="華康儷中黑" panose="020B0509000000000000" pitchFamily="49" charset="-120"/>
              </a:rPr>
              <a:t>深藏身與名</a:t>
            </a:r>
            <a:r>
              <a:rPr lang="en-US" altLang="zh-CN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耶穌</a:t>
            </a:r>
            <a:r>
              <a:rPr lang="zh-TW" altLang="en-US" sz="4000" dirty="0">
                <a:ea typeface="華康儷中黑" panose="020B0509000000000000" pitchFamily="49" charset="-120"/>
              </a:rPr>
              <a:t>兩者兼備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養天地正氣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法古今完人</a:t>
            </a:r>
            <a:endParaRPr lang="zh-TW" altLang="en-US" sz="4000" dirty="0"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457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lnSpc>
                <a:spcPts val="43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誰若願意在你們中間成為大的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就當作你們的僕役</a:t>
            </a:r>
            <a:r>
              <a:rPr lang="en-US" altLang="zh-TW" sz="4000" dirty="0"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ea typeface="華康正顏楷體W7(P)" panose="03000700000000000000" pitchFamily="66" charset="-120"/>
              </a:rPr>
              <a:t> 因為人子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不是來受服事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而是來服事人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並交出自己的性命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為大眾作贖價</a:t>
            </a:r>
            <a:r>
              <a:rPr lang="en-US" altLang="zh-TW" sz="4000" dirty="0">
                <a:ea typeface="華康正顏楷體W7(P)" panose="03000700000000000000" pitchFamily="66" charset="-120"/>
              </a:rPr>
              <a:t>.  </a:t>
            </a:r>
            <a:r>
              <a:rPr lang="en-US" altLang="zh-TW" sz="3600" dirty="0">
                <a:highlight>
                  <a:srgbClr val="FFFF00"/>
                </a:highlight>
                <a:ea typeface="華康正顏楷體W7(P)" panose="03000700000000000000" pitchFamily="66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highlight>
                  <a:srgbClr val="FFFF00"/>
                </a:highlight>
                <a:latin typeface="華康古印體(P)" panose="03000500000000000000" pitchFamily="66" charset="-120"/>
                <a:ea typeface="華康古印體(P)" panose="03000500000000000000" pitchFamily="66" charset="-120"/>
              </a:rPr>
              <a:t>胡振中樞機</a:t>
            </a:r>
            <a:r>
              <a:rPr lang="en-US" altLang="zh-TW" sz="3600" dirty="0">
                <a:highlight>
                  <a:srgbClr val="FFFF00"/>
                </a:highlight>
                <a:latin typeface="華康古印體(P)" panose="03000500000000000000" pitchFamily="66" charset="-120"/>
                <a:ea typeface="華康古印體(P)" panose="03000500000000000000" pitchFamily="66" charset="-120"/>
              </a:rPr>
              <a:t>: 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古印體(P)" panose="03000500000000000000" pitchFamily="66" charset="-120"/>
                <a:ea typeface="華康古印體(P)" panose="03000500000000000000" pitchFamily="66" charset="-120"/>
              </a:rPr>
              <a:t>甘為人役</a:t>
            </a:r>
            <a:endParaRPr lang="en-US" altLang="zh-TW" sz="3600" dirty="0">
              <a:solidFill>
                <a:srgbClr val="FF0000"/>
              </a:solidFill>
              <a:highlight>
                <a:srgbClr val="FFFF00"/>
              </a:highlight>
              <a:latin typeface="華康古印體(P)" panose="03000500000000000000" pitchFamily="66" charset="-120"/>
              <a:ea typeface="華康古印體(P)" panose="03000500000000000000" pitchFamily="66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你懂得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真愛</a:t>
            </a:r>
            <a:r>
              <a:rPr lang="zh-TW" altLang="en-US" sz="4000" dirty="0">
                <a:ea typeface="華康儷中黑" panose="020B0509000000000000" pitchFamily="49" charset="-120"/>
              </a:rPr>
              <a:t>嗎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少女文字W5(P)" panose="040F0500000000000000" pitchFamily="82" charset="-120"/>
              </a:rPr>
              <a:t>心酸的浪漫</a:t>
            </a:r>
            <a:r>
              <a:rPr lang="en-US" altLang="zh-TW" sz="4000" dirty="0">
                <a:ea typeface="華康少女文字W5(P)" panose="040F0500000000000000" pitchFamily="82" charset="-120"/>
              </a:rPr>
              <a:t>:</a:t>
            </a:r>
            <a:r>
              <a:rPr lang="zh-TW" altLang="en-US" sz="4000" dirty="0">
                <a:ea typeface="華康少女文字W5(P)" panose="040F0500000000000000" pitchFamily="82" charset="-120"/>
              </a:rPr>
              <a:t>說不清啊</a:t>
            </a:r>
            <a:r>
              <a:rPr lang="en-US" altLang="zh-TW" sz="4000" dirty="0">
                <a:ea typeface="華康少女文字W5(P)" panose="040F0500000000000000" pitchFamily="82" charset="-120"/>
              </a:rPr>
              <a:t>!</a:t>
            </a:r>
            <a:r>
              <a:rPr lang="zh-TW" altLang="en-US" sz="4000" dirty="0">
                <a:ea typeface="華康少女文字W5(P)" panose="040F0500000000000000" pitchFamily="82" charset="-120"/>
              </a:rPr>
              <a:t>我太傻</a:t>
            </a:r>
            <a:r>
              <a:rPr lang="en-US" altLang="zh-TW" sz="4000" dirty="0">
                <a:ea typeface="華康少女文字W5(P)" panose="040F0500000000000000" pitchFamily="82" charset="-120"/>
              </a:rPr>
              <a:t>,</a:t>
            </a:r>
            <a:r>
              <a:rPr lang="zh-TW" altLang="en-US" sz="4000" dirty="0">
                <a:ea typeface="華康少女文字W5(P)" panose="040F0500000000000000" pitchFamily="82" charset="-120"/>
              </a:rPr>
              <a:t>愛得太淒涼</a:t>
            </a:r>
            <a:r>
              <a:rPr lang="en-US" altLang="zh-TW" sz="4000" dirty="0">
                <a:ea typeface="華康少女文字W5(P)" panose="040F0500000000000000" pitchFamily="82" charset="-120"/>
              </a:rPr>
              <a:t>;</a:t>
            </a:r>
            <a:r>
              <a:rPr lang="zh-TW" altLang="en-US" sz="4000" dirty="0">
                <a:ea typeface="華康少女文字W5(P)" panose="040F0500000000000000" pitchFamily="82" charset="-120"/>
              </a:rPr>
              <a:t>讓我心酸啊</a:t>
            </a:r>
            <a:r>
              <a:rPr lang="en-US" altLang="zh-TW" sz="4000" dirty="0">
                <a:ea typeface="標楷體" panose="03000509000000000000" pitchFamily="65" charset="-120"/>
              </a:rPr>
              <a:t>! </a:t>
            </a:r>
            <a:r>
              <a:rPr lang="en-US" altLang="zh-TW" sz="2400" dirty="0"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ea typeface="華康儷中黑" panose="020B0509000000000000" pitchFamily="49" charset="-120"/>
              </a:rPr>
              <a:t>流行歌</a:t>
            </a:r>
            <a:r>
              <a:rPr lang="en-US" altLang="zh-TW" sz="2400" dirty="0">
                <a:ea typeface="華康儷中黑" panose="020B0509000000000000" pitchFamily="49" charset="-120"/>
              </a:rPr>
              <a:t>)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你懂得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施比受更有福</a:t>
            </a:r>
            <a:r>
              <a:rPr lang="zh-TW" altLang="en-US" sz="4000" dirty="0">
                <a:ea typeface="華康儷中黑" panose="020B0509000000000000" pitchFamily="49" charset="-120"/>
              </a:rPr>
              <a:t>嗎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你施捨窮人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是把原屬於他的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還給他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2400" dirty="0">
                <a:ea typeface="華康儷中黑" panose="020B0509000000000000" pitchFamily="49" charset="-120"/>
              </a:rPr>
              <a:t>真的</a:t>
            </a:r>
            <a:r>
              <a:rPr lang="zh-TW" altLang="en-US" sz="4000" dirty="0">
                <a:ea typeface="華康儷中黑" panose="020B0509000000000000" pitchFamily="49" charset="-120"/>
              </a:rPr>
              <a:t>替天行道</a:t>
            </a:r>
            <a:r>
              <a:rPr lang="en-US" altLang="zh-TW" sz="2400" dirty="0"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ea typeface="華康儷中黑" panose="020B0509000000000000" pitchFamily="49" charset="-120"/>
              </a:rPr>
              <a:t>聖盎博</a:t>
            </a:r>
            <a:r>
              <a:rPr lang="en-US" altLang="zh-TW" sz="2400" dirty="0">
                <a:ea typeface="華康儷中黑" panose="020B0509000000000000" pitchFamily="49" charset="-120"/>
              </a:rPr>
              <a:t>)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你懂得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甘為人役</a:t>
            </a:r>
            <a:r>
              <a:rPr lang="zh-TW" altLang="en-US" sz="4000" dirty="0">
                <a:ea typeface="華康儷中黑" panose="020B0509000000000000" pitchFamily="49" charset="-120"/>
              </a:rPr>
              <a:t>嗎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是開心的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有永恆價值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因為所服侍的是耶穌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是天主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2800" dirty="0">
                <a:highlight>
                  <a:srgbClr val="FFFF00"/>
                </a:highlight>
                <a:ea typeface="華康儷中黑" panose="020B0509000000000000" pitchFamily="49" charset="-120"/>
              </a:rPr>
              <a:t>吃虧是福</a:t>
            </a:r>
            <a:endParaRPr lang="zh-TW" altLang="en-US" sz="2800" dirty="0">
              <a:highlight>
                <a:srgbClr val="FFFF00"/>
              </a:highlight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404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0EEEDB7-151E-4AB8-8A43-4A928EB2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200" dirty="0">
                <a:ea typeface="華康儷中黑(P)" panose="020B0500000000000000" pitchFamily="34" charset="-120"/>
              </a:rPr>
              <a:t>當他犧牲了自己的性命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ea typeface="華康儷中黑(P)" panose="020B0500000000000000" pitchFamily="34" charset="-120"/>
              </a:rPr>
              <a:t>作了贖罪祭時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200" dirty="0">
                <a:ea typeface="華康儷中黑(P)" panose="020B0500000000000000" pitchFamily="34" charset="-120"/>
              </a:rPr>
              <a:t>他要看見他的後輩延年益壽</a:t>
            </a:r>
            <a:r>
              <a:rPr lang="en-US" altLang="zh-TW" sz="4200" dirty="0">
                <a:ea typeface="華康儷中黑(P)" panose="020B0500000000000000" pitchFamily="34" charset="-120"/>
              </a:rPr>
              <a:t>;</a:t>
            </a:r>
            <a:r>
              <a:rPr lang="zh-TW" altLang="en-US" sz="4200" dirty="0">
                <a:ea typeface="華康儷中黑(P)" panose="020B0500000000000000" pitchFamily="34" charset="-120"/>
              </a:rPr>
              <a:t>在他受盡了痛苦之後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ea typeface="華康儷中黑(P)" panose="020B0500000000000000" pitchFamily="34" charset="-120"/>
              </a:rPr>
              <a:t>他要看見光明</a:t>
            </a:r>
            <a:r>
              <a:rPr lang="en-US" altLang="zh-TW" sz="4200" dirty="0">
                <a:ea typeface="華康儷中黑(P)" panose="020B0500000000000000" pitchFamily="34" charset="-120"/>
              </a:rPr>
              <a:t>.</a:t>
            </a: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ea typeface="華康儷中黑(P)" panose="020B0500000000000000" pitchFamily="34" charset="-120"/>
              </a:rPr>
              <a:t>依</a:t>
            </a:r>
            <a:r>
              <a:rPr lang="en-US" altLang="zh-TW" sz="2800" dirty="0">
                <a:ea typeface="華康儷中黑(P)" panose="020B0500000000000000" pitchFamily="34" charset="-120"/>
              </a:rPr>
              <a:t>53:10-11)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ea typeface="華康儷中黑(P)" panose="020B0500000000000000" pitchFamily="34" charset="-120"/>
              </a:rPr>
              <a:t>If he gives His life as an 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ea typeface="華康儷中黑(P)" panose="020B0500000000000000" pitchFamily="34" charset="-120"/>
              </a:rPr>
              <a:t>offering for sin, He shall see His descendants in a long life,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ea typeface="華康儷中黑(P)" panose="020B0500000000000000" pitchFamily="34" charset="-120"/>
              </a:rPr>
              <a:t>Because of his affliction </a:t>
            </a:r>
            <a:r>
              <a:rPr lang="en-US" altLang="zh-TW" sz="4200" dirty="0">
                <a:solidFill>
                  <a:srgbClr val="FF0000"/>
                </a:solidFill>
                <a:ea typeface="華康儷中黑(P)" panose="020B0500000000000000" pitchFamily="34" charset="-120"/>
              </a:rPr>
              <a:t>he shall see the light</a:t>
            </a:r>
            <a:r>
              <a:rPr lang="en-US" altLang="zh-TW" sz="4200" dirty="0">
                <a:ea typeface="華康儷中黑(P)" panose="020B0500000000000000" pitchFamily="34" charset="-120"/>
              </a:rPr>
              <a:t> in fullness of days.</a:t>
            </a:r>
            <a:r>
              <a:rPr lang="en-US" altLang="zh-TW" sz="2800" spc="-150" dirty="0">
                <a:ea typeface="華康儷中黑(P)" panose="020B0500000000000000" pitchFamily="34" charset="-120"/>
              </a:rPr>
              <a:t> (Isaiah 53:10-11).</a:t>
            </a:r>
            <a:endParaRPr lang="zh-TW" altLang="en-US" sz="2800" spc="-15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1078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0EEEDB7-151E-4AB8-8A43-4A928EB2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文章窮而後工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ea typeface="華康儷中黑(P)" panose="020B0500000000000000" pitchFamily="34" charset="-120"/>
              </a:rPr>
              <a:t>犧牲和痛苦都是明目的眼藥水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讓人看得更清楚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看見光明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看到後輩延年益壽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一切犧牲都值得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Hardship prepares us for our finest work</a:t>
            </a:r>
            <a:r>
              <a:rPr lang="en-US" altLang="zh-TW" sz="4000" dirty="0">
                <a:ea typeface="華康儷中黑(P)" panose="020B0500000000000000" pitchFamily="34" charset="-120"/>
              </a:rPr>
              <a:t>. Sacrifice and suffering are like eye drops, the antidote to clear one's vision, allowing clarity and lucidity. When one has a vision of the future and the progeny living a long healthy life,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all sacrifice becomes worthwhile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3495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0EEEDB7-151E-4AB8-8A43-4A928EB2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800" dirty="0">
                <a:ea typeface="華康儷中黑(P)" panose="020B0500000000000000" pitchFamily="34" charset="-120"/>
              </a:rPr>
              <a:t>我們相信唯道集虛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所以「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以虛集道</a:t>
            </a:r>
            <a:r>
              <a:rPr lang="zh-TW" altLang="en-US" sz="3800" dirty="0">
                <a:ea typeface="華康儷中黑(P)" panose="020B0500000000000000" pitchFamily="34" charset="-120"/>
              </a:rPr>
              <a:t>」</a:t>
            </a:r>
            <a:r>
              <a:rPr lang="en-US" altLang="zh-TW" sz="3800" dirty="0"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3800" dirty="0">
                <a:ea typeface="華康儷中黑(P)" panose="020B0500000000000000" pitchFamily="34" charset="-120"/>
              </a:rPr>
              <a:t>其中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四樞德</a:t>
            </a:r>
            <a:r>
              <a:rPr lang="zh-TW" altLang="en-US" sz="3800" dirty="0">
                <a:ea typeface="華康儷中黑(P)" panose="020B0500000000000000" pitchFamily="34" charset="-120"/>
              </a:rPr>
              <a:t>智義勇節的節德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800" dirty="0">
                <a:ea typeface="華康儷中黑(P)" panose="020B0500000000000000" pitchFamily="34" charset="-120"/>
              </a:rPr>
              <a:t>是快樂的泉源</a:t>
            </a:r>
            <a:r>
              <a:rPr lang="en-US" altLang="zh-TW" sz="3800" dirty="0">
                <a:ea typeface="華康儷中黑(P)" panose="020B0500000000000000" pitchFamily="34" charset="-120"/>
              </a:rPr>
              <a:t>. </a:t>
            </a:r>
            <a:r>
              <a:rPr lang="zh-TW" altLang="en-US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節德就是虛</a:t>
            </a:r>
            <a:r>
              <a:rPr lang="en-US" altLang="zh-TW" sz="38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800" spc="-100" dirty="0">
                <a:ea typeface="華康儷中黑(P)" panose="020B0500000000000000" pitchFamily="34" charset="-120"/>
              </a:rPr>
              <a:t>We believe emptying the soul makes room for the Dao </a:t>
            </a:r>
            <a:r>
              <a:rPr lang="en-US" altLang="zh-TW" sz="2800" spc="-100" dirty="0">
                <a:ea typeface="華康儷中黑(P)" panose="020B0500000000000000" pitchFamily="34" charset="-120"/>
              </a:rPr>
              <a:t>(Way)</a:t>
            </a:r>
            <a:r>
              <a:rPr lang="en-US" altLang="zh-TW" sz="3800" spc="-100" dirty="0">
                <a:ea typeface="華康儷中黑(P)" panose="020B0500000000000000" pitchFamily="34" charset="-120"/>
              </a:rPr>
              <a:t>. Hence we </a:t>
            </a:r>
            <a:r>
              <a:rPr lang="en-US" altLang="zh-TW" sz="38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void the self</a:t>
            </a:r>
            <a:r>
              <a:rPr lang="en-US" altLang="zh-TW" sz="3800" spc="-100" dirty="0">
                <a:ea typeface="華康儷中黑(P)" panose="020B0500000000000000" pitchFamily="34" charset="-120"/>
              </a:rPr>
              <a:t>, rid the desire to possess, to welcome and walk the Way; happiness comes from </a:t>
            </a:r>
            <a:r>
              <a:rPr lang="en-US" altLang="zh-TW" sz="3800" spc="-100" dirty="0">
                <a:highlight>
                  <a:srgbClr val="FFFF00"/>
                </a:highlight>
                <a:ea typeface="華康儷中黑(P)" panose="020B0500000000000000" pitchFamily="34" charset="-120"/>
              </a:rPr>
              <a:t>four cardinal virtues</a:t>
            </a:r>
            <a:r>
              <a:rPr lang="en-US" altLang="zh-TW" sz="3800" spc="-100" dirty="0">
                <a:ea typeface="華康儷中黑(P)" panose="020B0500000000000000" pitchFamily="34" charset="-120"/>
              </a:rPr>
              <a:t>: wisdom, righteousness, courage and temperance; take note that </a:t>
            </a:r>
            <a:r>
              <a:rPr lang="en-US" altLang="zh-TW" sz="38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temperance is self-emptiness.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2044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0EEEDB7-151E-4AB8-8A43-4A928EB2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所以有錢人家也要學會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窮養兒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相信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千金難買少年窮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明白生於憂患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死於安樂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Therefore, wealthy families must also learn to raise their children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as if they were a poor family</a:t>
            </a:r>
            <a:r>
              <a:rPr lang="en-US" altLang="zh-TW" sz="4000" dirty="0">
                <a:ea typeface="華康儷中黑(P)" panose="020B0500000000000000" pitchFamily="34" charset="-120"/>
              </a:rPr>
              <a:t>, understand that the struggle of hardship is character formation that cannot be bought with wealth, and to realize that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adversity births success,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complacency  breeds failure</a:t>
            </a:r>
            <a:r>
              <a:rPr lang="en-US" altLang="zh-TW" sz="4000" dirty="0">
                <a:ea typeface="華康儷中黑(P)" panose="020B0500000000000000" pitchFamily="34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6439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0EEEDB7-151E-4AB8-8A43-4A928EB2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200" dirty="0">
                <a:ea typeface="華康儷中黑(P)" panose="020B0500000000000000" pitchFamily="34" charset="-120"/>
              </a:rPr>
              <a:t>我們所有的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ea typeface="華康儷中黑(P)" panose="020B0500000000000000" pitchFamily="34" charset="-120"/>
              </a:rPr>
              <a:t>不是一位不能同情我們弱點的大司祭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ea typeface="華康儷中黑(P)" panose="020B0500000000000000" pitchFamily="34" charset="-120"/>
              </a:rPr>
              <a:t>而是一位</a:t>
            </a:r>
            <a:r>
              <a:rPr lang="zh-TW" altLang="en-US" sz="4200" dirty="0">
                <a:solidFill>
                  <a:srgbClr val="FF0000"/>
                </a:solidFill>
                <a:ea typeface="華康儷中黑(P)" panose="020B0500000000000000" pitchFamily="34" charset="-120"/>
              </a:rPr>
              <a:t>在各方面與我們相似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ea typeface="華康儷中黑(P)" panose="020B0500000000000000" pitchFamily="34" charset="-120"/>
              </a:rPr>
              <a:t>受過試探的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ea typeface="華康儷中黑(P)" panose="020B0500000000000000" pitchFamily="34" charset="-120"/>
              </a:rPr>
              <a:t>只是沒有罪過</a:t>
            </a:r>
            <a:r>
              <a:rPr lang="en-US" altLang="zh-TW" sz="2400" dirty="0">
                <a:ea typeface="華康儷中黑(P)" panose="020B0500000000000000" pitchFamily="34" charset="-120"/>
              </a:rPr>
              <a:t>.(</a:t>
            </a:r>
            <a:r>
              <a:rPr lang="zh-TW" altLang="en-US" sz="2400" dirty="0">
                <a:ea typeface="華康儷中黑(P)" panose="020B0500000000000000" pitchFamily="34" charset="-120"/>
              </a:rPr>
              <a:t>希</a:t>
            </a:r>
            <a:r>
              <a:rPr lang="en-US" altLang="zh-TW" sz="2400" dirty="0">
                <a:ea typeface="華康儷中黑(P)" panose="020B0500000000000000" pitchFamily="34" charset="-120"/>
              </a:rPr>
              <a:t>4:14-16)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We do not have a high priest who is unable to sympathize with our weaknesses, but one who has been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tempted in every way, just as we are</a:t>
            </a:r>
            <a:r>
              <a:rPr lang="en-US" altLang="zh-TW" sz="4400" dirty="0">
                <a:ea typeface="華康儷中黑(P)" panose="020B0500000000000000" pitchFamily="34" charset="-120"/>
              </a:rPr>
              <a:t>—yet he did not sin. </a:t>
            </a:r>
            <a:r>
              <a:rPr lang="en-US" altLang="zh-TW" sz="2800" dirty="0">
                <a:ea typeface="華康儷中黑(P)" panose="020B0500000000000000" pitchFamily="34" charset="-120"/>
              </a:rPr>
              <a:t>(Hebrews 4:14-16)</a:t>
            </a:r>
          </a:p>
          <a:p>
            <a:pPr>
              <a:spcBef>
                <a:spcPts val="0"/>
              </a:spcBef>
            </a:pPr>
            <a:endParaRPr lang="zh-TW" altLang="en-US" sz="44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3894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0EEEDB7-151E-4AB8-8A43-4A928EB2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(P)" panose="020B0500000000000000" pitchFamily="34" charset="-120"/>
              </a:rPr>
              <a:t>耶穌是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至人</a:t>
            </a:r>
            <a:r>
              <a:rPr lang="en-US" altLang="zh-TW" sz="4800" dirty="0">
                <a:ea typeface="華康儷中黑(P)" panose="020B0500000000000000" pitchFamily="34" charset="-120"/>
              </a:rPr>
              <a:t>=100%</a:t>
            </a:r>
            <a:r>
              <a:rPr lang="zh-TW" altLang="en-US" sz="4800" dirty="0">
                <a:ea typeface="華康儷中黑(P)" panose="020B0500000000000000" pitchFamily="34" charset="-120"/>
              </a:rPr>
              <a:t>人</a:t>
            </a:r>
            <a:r>
              <a:rPr lang="en-US" altLang="zh-TW" sz="4800" dirty="0">
                <a:ea typeface="華康儷中黑(P)" panose="020B0500000000000000" pitchFamily="34" charset="-120"/>
              </a:rPr>
              <a:t>=</a:t>
            </a:r>
            <a:r>
              <a:rPr lang="zh-TW" altLang="en-US" sz="4800" dirty="0">
                <a:ea typeface="華康儷中黑(P)" panose="020B0500000000000000" pitchFamily="34" charset="-120"/>
              </a:rPr>
              <a:t>聖人</a:t>
            </a:r>
            <a:r>
              <a:rPr lang="en-US" altLang="zh-TW" sz="4800" dirty="0">
                <a:ea typeface="華康儷中黑(P)" panose="020B0500000000000000" pitchFamily="34" charset="-120"/>
              </a:rPr>
              <a:t>+</a:t>
            </a:r>
            <a:r>
              <a:rPr lang="zh-TW" altLang="en-US" sz="4800" dirty="0">
                <a:ea typeface="華康儷中黑(P)" panose="020B0500000000000000" pitchFamily="34" charset="-120"/>
              </a:rPr>
              <a:t>賢人</a:t>
            </a:r>
            <a:r>
              <a:rPr lang="en-US" altLang="zh-TW" sz="4800" dirty="0">
                <a:ea typeface="華康儷中黑(P)" panose="020B0500000000000000" pitchFamily="34" charset="-120"/>
              </a:rPr>
              <a:t>+</a:t>
            </a:r>
            <a:r>
              <a:rPr lang="zh-TW" altLang="en-US" sz="4800" dirty="0">
                <a:ea typeface="華康儷中黑(P)" panose="020B0500000000000000" pitchFamily="34" charset="-120"/>
              </a:rPr>
              <a:t>能人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  <a:r>
              <a:rPr lang="zh-TW" altLang="en-US" sz="4800" dirty="0">
                <a:ea typeface="華康儷中黑(P)" panose="020B0500000000000000" pitchFamily="34" charset="-120"/>
              </a:rPr>
              <a:t>這讓他有能力接受和</a:t>
            </a:r>
            <a:endParaRPr lang="en-US" altLang="zh-TW" sz="48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800" dirty="0">
                <a:ea typeface="華康儷中黑(P)" panose="020B0500000000000000" pitchFamily="34" charset="-120"/>
              </a:rPr>
              <a:t>救贖不完美的人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Jesus is 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the Perfect Person </a:t>
            </a:r>
            <a:r>
              <a:rPr lang="en-US" altLang="zh-TW" sz="4800" dirty="0">
                <a:ea typeface="華康儷中黑(P)" panose="020B0500000000000000" pitchFamily="34" charset="-120"/>
              </a:rPr>
              <a:t>= 100% human = a saint + a wise person + a capable person.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This enables Him to accept and 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redeem imperfect individuals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  <a:endParaRPr lang="zh-TW" altLang="en-US" sz="48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2248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0EEEDB7-151E-4AB8-8A43-4A928EB2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儒家追求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三不朽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ea typeface="華康儷中黑(P)" panose="020B0500000000000000" pitchFamily="34" charset="-120"/>
              </a:rPr>
              <a:t>立德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立功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立言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莊子追求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三無</a:t>
            </a:r>
            <a:r>
              <a:rPr lang="zh-TW" altLang="en-US" sz="4000" dirty="0">
                <a:ea typeface="華康儷中黑(P)" panose="020B0500000000000000" pitchFamily="34" charset="-120"/>
              </a:rPr>
              <a:t>的逍遙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至人</a:t>
            </a:r>
            <a:r>
              <a:rPr lang="zh-TW" altLang="en-US" sz="4000" dirty="0">
                <a:ea typeface="華康儷中黑(P)" panose="020B0500000000000000" pitchFamily="34" charset="-120"/>
              </a:rPr>
              <a:t>無己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神人</a:t>
            </a:r>
            <a:r>
              <a:rPr lang="zh-TW" altLang="en-US" sz="4000" dirty="0">
                <a:ea typeface="華康儷中黑(P)" panose="020B0500000000000000" pitchFamily="34" charset="-120"/>
              </a:rPr>
              <a:t>無功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聖人</a:t>
            </a:r>
            <a:r>
              <a:rPr lang="zh-TW" altLang="en-US" sz="4000" dirty="0">
                <a:ea typeface="華康儷中黑(P)" panose="020B0500000000000000" pitchFamily="34" charset="-120"/>
              </a:rPr>
              <a:t>無名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 Confucianism pursues the "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Three Immortals</a:t>
            </a:r>
            <a:r>
              <a:rPr lang="en-US" altLang="zh-TW" sz="4000" dirty="0">
                <a:ea typeface="華康儷中黑(P)" panose="020B0500000000000000" pitchFamily="34" charset="-120"/>
              </a:rPr>
              <a:t>": to be virtuous, meritorious, and honorable; while Zhuangzi seeks the freedom of "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Three Nothings</a:t>
            </a:r>
            <a:r>
              <a:rPr lang="en-US" altLang="zh-TW" sz="4000" dirty="0">
                <a:ea typeface="華康儷中黑(P)" panose="020B0500000000000000" pitchFamily="34" charset="-120"/>
              </a:rPr>
              <a:t>":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the perfect person is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selfless</a:t>
            </a:r>
            <a:r>
              <a:rPr lang="en-US" altLang="zh-TW" sz="4000" dirty="0">
                <a:ea typeface="華康儷中黑(P)" panose="020B0500000000000000" pitchFamily="34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the divine person chases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no laurels</a:t>
            </a:r>
            <a:r>
              <a:rPr lang="en-US" altLang="zh-TW" sz="4000" dirty="0">
                <a:ea typeface="華康儷中黑(P)" panose="020B0500000000000000" pitchFamily="34" charset="-120"/>
              </a:rPr>
              <a:t>, and the sage is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anonymous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702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08504" cy="66693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53:10-11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上主的旨意，是要用苦難折磨他；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當他犧牲了自己的性命，作了贖罪祭時，他要看見他的後輩延年益壽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；上主的旨意，也藉他的手，得以實現。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在他受盡了痛苦之後，他要看見光明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，並因自己的經歷而滿足；我正義的僕人，要使許多人成義，因為他承擔了他們的罪過。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 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en-US" altLang="zh-TW" sz="1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27970E3-A18A-4A39-ADF2-9C19765D0357}"/>
              </a:ext>
            </a:extLst>
          </p:cNvPr>
          <p:cNvSpPr txBox="1"/>
          <p:nvPr/>
        </p:nvSpPr>
        <p:spPr>
          <a:xfrm>
            <a:off x="4427984" y="6021288"/>
            <a:ext cx="4392488" cy="584775"/>
          </a:xfrm>
          <a:prstGeom prst="rect">
            <a:avLst/>
          </a:prstGeom>
          <a:solidFill>
            <a:srgbClr val="6600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布丁體(P)" panose="040B0C00000000000000" pitchFamily="82" charset="-120"/>
                <a:ea typeface="華康布丁體(P)" panose="040B0C00000000000000" pitchFamily="82" charset="-120"/>
              </a:rPr>
              <a:t>靜默片刻</a:t>
            </a:r>
            <a:r>
              <a:rPr lang="en-US" altLang="zh-TW" sz="2400" dirty="0">
                <a:solidFill>
                  <a:schemeClr val="bg1"/>
                </a:solidFill>
                <a:latin typeface="華康布丁體(P)" panose="040B0C00000000000000" pitchFamily="82" charset="-120"/>
                <a:ea typeface="華康布丁體(P)" panose="040B0C00000000000000" pitchFamily="82" charset="-120"/>
              </a:rPr>
              <a:t> </a:t>
            </a:r>
            <a:r>
              <a:rPr lang="zh-TW" altLang="en-US" sz="2400" dirty="0">
                <a:solidFill>
                  <a:schemeClr val="bg1"/>
                </a:solidFill>
                <a:latin typeface="華康布丁體(P)" panose="040B0C00000000000000" pitchFamily="82" charset="-120"/>
                <a:ea typeface="華康布丁體(P)" panose="040B0C00000000000000" pitchFamily="82" charset="-120"/>
              </a:rPr>
              <a:t>默想天主對</a:t>
            </a:r>
            <a:r>
              <a:rPr lang="zh-TW" altLang="en-US" sz="3200" dirty="0">
                <a:solidFill>
                  <a:srgbClr val="FFFF00"/>
                </a:solidFill>
                <a:latin typeface="華康布丁體(P)" panose="040B0C00000000000000" pitchFamily="82" charset="-120"/>
                <a:ea typeface="華康布丁體(P)" panose="040B0C00000000000000" pitchFamily="82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  <a:latin typeface="華康布丁體(P)" panose="040B0C00000000000000" pitchFamily="82" charset="-120"/>
                <a:ea typeface="華康布丁體(P)" panose="040B0C00000000000000" pitchFamily="82" charset="-120"/>
              </a:rPr>
              <a:t>講的話</a:t>
            </a: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0EEEDB7-151E-4AB8-8A43-4A928EB2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至人無己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ea typeface="華康儷中黑(P)" panose="020B0500000000000000" pitchFamily="34" charset="-120"/>
              </a:rPr>
              <a:t>打破自我中心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神人無功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太上下知有之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其次親而譽之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 </a:t>
            </a:r>
            <a:endParaRPr lang="en-US" altLang="zh-TW" sz="40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The perfect person is 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selfless</a:t>
            </a:r>
            <a:r>
              <a:rPr lang="en-US" altLang="zh-TW" sz="4000" dirty="0">
                <a:ea typeface="華康儷中黑(P)" panose="020B0500000000000000" pitchFamily="34" charset="-120"/>
              </a:rPr>
              <a:t>: as he has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eradicated self-centeredness</a:t>
            </a:r>
            <a:r>
              <a:rPr lang="en-US" altLang="zh-TW" sz="4000" dirty="0">
                <a:ea typeface="華康儷中黑(P)" panose="020B0500000000000000" pitchFamily="34" charset="-12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中黑(P)" panose="020B0500000000000000" pitchFamily="34" charset="-120"/>
              </a:rPr>
              <a:t>the divine  person </a:t>
            </a:r>
            <a:r>
              <a:rPr lang="en-US" altLang="zh-TW" sz="4000" spc="-100" dirty="0">
                <a:highlight>
                  <a:srgbClr val="FFFF00"/>
                </a:highlight>
                <a:ea typeface="華康儷中黑(P)" panose="020B0500000000000000" pitchFamily="34" charset="-120"/>
              </a:rPr>
              <a:t>does not care for laurels</a:t>
            </a:r>
            <a:r>
              <a:rPr lang="en-US" altLang="zh-TW" sz="4000" spc="-100" dirty="0">
                <a:ea typeface="華康儷中黑(P)" panose="020B0500000000000000" pitchFamily="34" charset="-120"/>
              </a:rPr>
              <a:t>: a top ruler who governs so effectively and justly that the people are almost unaware of his presence; next come the one whom they love and praise </a:t>
            </a:r>
          </a:p>
        </p:txBody>
      </p:sp>
    </p:spTree>
    <p:extLst>
      <p:ext uri="{BB962C8B-B14F-4D97-AF65-F5344CB8AC3E}">
        <p14:creationId xmlns:p14="http://schemas.microsoft.com/office/powerpoint/2010/main" val="3952980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0EEEDB7-151E-4AB8-8A43-4A928EB2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聖人無名</a:t>
            </a:r>
            <a:r>
              <a:rPr lang="en-US" altLang="zh-TW" sz="4000" dirty="0"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事了拂衣去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深藏身與名</a:t>
            </a:r>
            <a:r>
              <a:rPr lang="en-US" altLang="zh-TW" sz="2000" dirty="0">
                <a:ea typeface="華康儷中黑(P)" panose="020B0500000000000000" pitchFamily="34" charset="-120"/>
              </a:rPr>
              <a:t>(</a:t>
            </a:r>
            <a:r>
              <a:rPr lang="zh-TW" altLang="en-US" sz="2000" dirty="0">
                <a:ea typeface="華康儷中黑(P)" panose="020B0500000000000000" pitchFamily="34" charset="-120"/>
              </a:rPr>
              <a:t>李白俠客行</a:t>
            </a:r>
            <a:r>
              <a:rPr lang="en-US" altLang="zh-TW" sz="2000" dirty="0">
                <a:ea typeface="華康儷中黑(P)" panose="020B0500000000000000" pitchFamily="34" charset="-120"/>
              </a:rPr>
              <a:t>)</a:t>
            </a:r>
            <a:r>
              <a:rPr lang="en-US" altLang="zh-TW" sz="4000" dirty="0">
                <a:ea typeface="華康儷中黑(P)" panose="020B0500000000000000" pitchFamily="34" charset="-120"/>
              </a:rPr>
              <a:t> </a:t>
            </a:r>
            <a:r>
              <a:rPr lang="zh-TW" altLang="en-US" sz="4000" dirty="0">
                <a:ea typeface="華康儷中黑(P)" panose="020B0500000000000000" pitchFamily="34" charset="-120"/>
              </a:rPr>
              <a:t>但</a:t>
            </a:r>
            <a:r>
              <a:rPr lang="zh-TW" altLang="en-US" sz="4000" dirty="0">
                <a:solidFill>
                  <a:srgbClr val="0000FF"/>
                </a:solidFill>
                <a:ea typeface="華康儷中黑(P)" panose="020B0500000000000000" pitchFamily="34" charset="-120"/>
              </a:rPr>
              <a:t>賢者不得志於今</a:t>
            </a:r>
            <a:r>
              <a:rPr lang="en-US" altLang="zh-TW" sz="4000" dirty="0">
                <a:solidFill>
                  <a:srgbClr val="0000FF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(P)" panose="020B0500000000000000" pitchFamily="34" charset="-120"/>
              </a:rPr>
              <a:t>必取貴於後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ea typeface="華康儷中黑(P)" panose="020B0500000000000000" pitchFamily="34" charset="-120"/>
              </a:rPr>
              <a:t>柳宗元</a:t>
            </a:r>
            <a:r>
              <a:rPr lang="en-US" altLang="zh-TW" sz="2800" dirty="0">
                <a:ea typeface="華康儷中黑(P)" panose="020B0500000000000000" pitchFamily="34" charset="-12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the sage has no name</a:t>
            </a:r>
            <a:r>
              <a:rPr lang="en-US" altLang="zh-TW" sz="4000" dirty="0">
                <a:ea typeface="華康儷中黑(P)" panose="020B0500000000000000" pitchFamily="34" charset="-120"/>
              </a:rPr>
              <a:t>: after completing a task, he leaves quietly </a:t>
            </a:r>
            <a:r>
              <a:rPr lang="en-US" altLang="zh-TW" sz="3600" dirty="0">
                <a:ea typeface="華康儷中黑(P)" panose="020B0500000000000000" pitchFamily="34" charset="-120"/>
              </a:rPr>
              <a:t>(living an incognito anonymous life)</a:t>
            </a:r>
            <a:r>
              <a:rPr lang="en-US" altLang="zh-TW" sz="4000" dirty="0">
                <a:ea typeface="華康儷中黑(P)" panose="020B0500000000000000" pitchFamily="34" charset="-120"/>
              </a:rPr>
              <a:t> hiding himself and his name </a:t>
            </a: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en-US" altLang="zh-TW" sz="2800">
                <a:ea typeface="華康儷中黑(P)" panose="020B0500000000000000" pitchFamily="34" charset="-120"/>
              </a:rPr>
              <a:t>Li Bai: </a:t>
            </a:r>
            <a:r>
              <a:rPr lang="en-US" altLang="zh-TW" sz="2800" dirty="0">
                <a:ea typeface="華康儷中黑(P)" panose="020B0500000000000000" pitchFamily="34" charset="-120"/>
              </a:rPr>
              <a:t>W</a:t>
            </a:r>
            <a:r>
              <a:rPr lang="en-US" altLang="zh-TW" sz="2800" b="0" i="0" dirty="0">
                <a:solidFill>
                  <a:srgbClr val="282523"/>
                </a:solidFill>
                <a:effectLst/>
                <a:latin typeface="Ginto"/>
              </a:rPr>
              <a:t>andering Knights</a:t>
            </a:r>
            <a:r>
              <a:rPr lang="en-US" altLang="zh-TW" sz="2800" dirty="0">
                <a:ea typeface="華康儷中黑(P)" panose="020B0500000000000000" pitchFamily="34" charset="-12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However, if the wise do not achieve their aspirations in this life,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their value will appear in the future</a:t>
            </a:r>
            <a:r>
              <a:rPr lang="en-US" altLang="zh-TW" sz="4000" dirty="0">
                <a:ea typeface="華康儷中黑(P)" panose="020B0500000000000000" pitchFamily="34" charset="-120"/>
              </a:rPr>
              <a:t>. </a:t>
            </a:r>
            <a:r>
              <a:rPr lang="en-US" altLang="zh-TW" sz="2800" dirty="0">
                <a:ea typeface="華康儷中黑(P)" panose="020B0500000000000000" pitchFamily="34" charset="-120"/>
              </a:rPr>
              <a:t>(Liu </a:t>
            </a:r>
            <a:r>
              <a:rPr lang="en-US" altLang="zh-TW" sz="2800" dirty="0" err="1">
                <a:ea typeface="華康儷中黑(P)" panose="020B0500000000000000" pitchFamily="34" charset="-120"/>
              </a:rPr>
              <a:t>Zongyuan</a:t>
            </a:r>
            <a:r>
              <a:rPr lang="en-US" altLang="zh-TW" sz="2800" dirty="0">
                <a:ea typeface="華康儷中黑(P)" panose="020B0500000000000000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54712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0EEEDB7-151E-4AB8-8A43-4A928EB2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耶穌兩者兼備</a:t>
            </a:r>
            <a:r>
              <a:rPr lang="en-US" altLang="zh-TW" sz="4400" dirty="0">
                <a:ea typeface="華康儷中黑(P)" panose="020B0500000000000000" pitchFamily="34" charset="-120"/>
              </a:rPr>
              <a:t>:</a:t>
            </a:r>
            <a:r>
              <a:rPr lang="zh-TW" altLang="en-US" sz="4400" dirty="0">
                <a:ea typeface="華康儷中黑(P)" panose="020B0500000000000000" pitchFamily="34" charset="-120"/>
              </a:rPr>
              <a:t>養天地正氣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法古今完人</a:t>
            </a:r>
            <a:r>
              <a:rPr lang="en-US" altLang="zh-TW" sz="4400" dirty="0">
                <a:ea typeface="華康儷中黑(P)" panose="020B0500000000000000" pitchFamily="34" charset="-120"/>
              </a:rPr>
              <a:t>;</a:t>
            </a:r>
            <a:r>
              <a:rPr lang="zh-TW" altLang="en-US" sz="4400" dirty="0">
                <a:ea typeface="華康儷中黑(P)" panose="020B0500000000000000" pitchFamily="34" charset="-120"/>
              </a:rPr>
              <a:t>成為人中的人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先知中的先知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Jesus embodies both aspects</a:t>
            </a:r>
            <a:r>
              <a:rPr lang="en-US" altLang="zh-TW" sz="4400" dirty="0">
                <a:ea typeface="華康儷中黑(P)" panose="020B0500000000000000" pitchFamily="34" charset="-120"/>
              </a:rPr>
              <a:t>: He is nurtured by the righteous spirit of Heaven and Earth; He exemplifies the perfect person of past and present; He is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a man among men</a:t>
            </a:r>
            <a:r>
              <a:rPr lang="en-US" altLang="zh-TW" sz="4400" dirty="0">
                <a:ea typeface="華康儷中黑(P)" panose="020B0500000000000000" pitchFamily="34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a prophet among prophets.</a:t>
            </a:r>
          </a:p>
        </p:txBody>
      </p:sp>
    </p:spTree>
    <p:extLst>
      <p:ext uri="{BB962C8B-B14F-4D97-AF65-F5344CB8AC3E}">
        <p14:creationId xmlns:p14="http://schemas.microsoft.com/office/powerpoint/2010/main" val="2405505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0EEEDB7-151E-4AB8-8A43-4A928EB2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誰若願意在你們中間成為大的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就當作你們的僕役</a:t>
            </a:r>
            <a:r>
              <a:rPr lang="en-US" altLang="zh-TW" sz="3600" dirty="0">
                <a:ea typeface="華康儷中黑(P)" panose="020B0500000000000000" pitchFamily="34" charset="-120"/>
              </a:rPr>
              <a:t>; </a:t>
            </a:r>
            <a:r>
              <a:rPr lang="zh-TW" altLang="en-US" sz="3600" dirty="0">
                <a:ea typeface="華康儷中黑(P)" panose="020B0500000000000000" pitchFamily="34" charset="-120"/>
              </a:rPr>
              <a:t>因為人子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不是來受服事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而是來服事人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並交出自己的性命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為大眾作贖價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ea typeface="華康儷中黑(P)" panose="020B0500000000000000" pitchFamily="34" charset="-120"/>
              </a:rPr>
              <a:t>谷</a:t>
            </a:r>
            <a:r>
              <a:rPr lang="en-US" altLang="zh-TW" sz="2800" dirty="0">
                <a:ea typeface="華康儷中黑(P)" panose="020B0500000000000000" pitchFamily="34" charset="-120"/>
              </a:rPr>
              <a:t>10:35-45)</a:t>
            </a:r>
            <a:r>
              <a:rPr lang="en-US" altLang="zh-TW" sz="3600" dirty="0">
                <a:ea typeface="華康儷中黑(P)" panose="020B0500000000000000" pitchFamily="34" charset="-120"/>
              </a:rPr>
              <a:t> </a:t>
            </a:r>
            <a:r>
              <a:rPr lang="zh-TW" altLang="en-US" sz="3600" dirty="0">
                <a:ea typeface="華康儷中黑(P)" panose="020B0500000000000000" pitchFamily="34" charset="-120"/>
              </a:rPr>
              <a:t>胡振中樞機簡稱為</a:t>
            </a:r>
            <a:r>
              <a:rPr lang="en-US" altLang="zh-TW" sz="3600" dirty="0">
                <a:ea typeface="華康儷中黑(P)" panose="020B0500000000000000" pitchFamily="34" charset="-120"/>
              </a:rPr>
              <a:t>: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甘為人役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Whoever wishes to become great among you must be your servant; for the Son of Man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did not come to be served, but to serve</a:t>
            </a:r>
            <a:r>
              <a:rPr lang="en-US" altLang="zh-TW" sz="3600" dirty="0">
                <a:ea typeface="華康儷中黑(P)" panose="020B0500000000000000" pitchFamily="34" charset="-120"/>
              </a:rPr>
              <a:t>, and to give His life as a ransom for many." </a:t>
            </a:r>
            <a:r>
              <a:rPr lang="en-US" altLang="zh-TW" sz="2800" dirty="0">
                <a:ea typeface="華康儷中黑(P)" panose="020B0500000000000000" pitchFamily="34" charset="-120"/>
              </a:rPr>
              <a:t>(Mark 10:35-45)</a:t>
            </a:r>
            <a:r>
              <a:rPr lang="en-US" altLang="zh-TW" sz="3600" dirty="0">
                <a:ea typeface="華康儷中黑(P)" panose="020B0500000000000000" pitchFamily="34" charset="-120"/>
              </a:rPr>
              <a:t> Cardinal J.B. Wu Cheung-</a:t>
            </a:r>
            <a:r>
              <a:rPr lang="en-US" altLang="zh-TW" sz="3600" dirty="0" err="1">
                <a:ea typeface="華康儷中黑(P)" panose="020B0500000000000000" pitchFamily="34" charset="-120"/>
              </a:rPr>
              <a:t>chung</a:t>
            </a:r>
            <a:r>
              <a:rPr lang="en-US" altLang="zh-TW" sz="3600" dirty="0">
                <a:ea typeface="華康儷中黑(P)" panose="020B0500000000000000" pitchFamily="34" charset="-120"/>
              </a:rPr>
              <a:t> described this simply as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 ‘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a willingness to serve</a:t>
            </a:r>
            <a:r>
              <a:rPr lang="en-US" altLang="zh-TW" sz="3600" dirty="0">
                <a:ea typeface="華康儷中黑(P)" panose="020B0500000000000000" pitchFamily="34" charset="-120"/>
              </a:rPr>
              <a:t>’. </a:t>
            </a:r>
          </a:p>
        </p:txBody>
      </p:sp>
    </p:spTree>
    <p:extLst>
      <p:ext uri="{BB962C8B-B14F-4D97-AF65-F5344CB8AC3E}">
        <p14:creationId xmlns:p14="http://schemas.microsoft.com/office/powerpoint/2010/main" val="94906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0EEEDB7-151E-4AB8-8A43-4A928EB2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你懂得真愛嗎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highlight>
                  <a:srgbClr val="FFFF00"/>
                </a:highlight>
                <a:latin typeface="華康少女文字W5(P)" panose="040F0500000000000000" pitchFamily="82" charset="-120"/>
                <a:ea typeface="華康少女文字W5(P)" panose="040F0500000000000000" pitchFamily="82" charset="-120"/>
              </a:rPr>
              <a:t>心酸的浪漫</a:t>
            </a:r>
            <a:r>
              <a:rPr lang="en-US" altLang="zh-TW" sz="4400" dirty="0">
                <a:latin typeface="華康少女文字W5(P)" panose="040F0500000000000000" pitchFamily="82" charset="-120"/>
                <a:ea typeface="華康少女文字W5(P)" panose="040F0500000000000000" pitchFamily="82" charset="-120"/>
              </a:rPr>
              <a:t>:</a:t>
            </a:r>
            <a:r>
              <a:rPr lang="zh-TW" altLang="en-US" sz="4400" dirty="0">
                <a:latin typeface="華康少女文字W5(P)" panose="040F0500000000000000" pitchFamily="82" charset="-120"/>
                <a:ea typeface="華康少女文字W5(P)" panose="040F0500000000000000" pitchFamily="82" charset="-120"/>
              </a:rPr>
              <a:t>說不清啊</a:t>
            </a:r>
            <a:r>
              <a:rPr lang="en-US" altLang="zh-TW" sz="4400" dirty="0">
                <a:latin typeface="華康少女文字W5(P)" panose="040F0500000000000000" pitchFamily="82" charset="-120"/>
                <a:ea typeface="華康少女文字W5(P)" panose="040F0500000000000000" pitchFamily="82" charset="-120"/>
              </a:rPr>
              <a:t>!</a:t>
            </a:r>
            <a:r>
              <a:rPr lang="zh-TW" altLang="en-US" sz="4400" dirty="0">
                <a:latin typeface="華康少女文字W5(P)" panose="040F0500000000000000" pitchFamily="82" charset="-120"/>
                <a:ea typeface="華康少女文字W5(P)" panose="040F0500000000000000" pitchFamily="82" charset="-120"/>
              </a:rPr>
              <a:t>我太傻</a:t>
            </a:r>
            <a:r>
              <a:rPr lang="en-US" altLang="zh-TW" sz="4400" dirty="0">
                <a:latin typeface="華康少女文字W5(P)" panose="040F0500000000000000" pitchFamily="82" charset="-120"/>
                <a:ea typeface="華康少女文字W5(P)" panose="040F0500000000000000" pitchFamily="82" charset="-120"/>
              </a:rPr>
              <a:t>,</a:t>
            </a:r>
            <a:r>
              <a:rPr lang="zh-TW" altLang="en-US" sz="4400" dirty="0">
                <a:latin typeface="華康少女文字W5(P)" panose="040F0500000000000000" pitchFamily="82" charset="-120"/>
                <a:ea typeface="華康少女文字W5(P)" panose="040F0500000000000000" pitchFamily="82" charset="-120"/>
              </a:rPr>
              <a:t>愛得太淒涼</a:t>
            </a:r>
            <a:r>
              <a:rPr lang="en-US" altLang="zh-TW" sz="4400" dirty="0">
                <a:latin typeface="華康少女文字W5(P)" panose="040F0500000000000000" pitchFamily="82" charset="-120"/>
                <a:ea typeface="華康少女文字W5(P)" panose="040F0500000000000000" pitchFamily="82" charset="-120"/>
              </a:rPr>
              <a:t>;</a:t>
            </a:r>
            <a:r>
              <a:rPr lang="zh-TW" altLang="en-US" sz="4400" dirty="0">
                <a:latin typeface="華康少女文字W5(P)" panose="040F0500000000000000" pitchFamily="82" charset="-120"/>
                <a:ea typeface="華康少女文字W5(P)" panose="040F0500000000000000" pitchFamily="82" charset="-120"/>
              </a:rPr>
              <a:t>讓我心酸啊</a:t>
            </a:r>
            <a:r>
              <a:rPr lang="en-US" altLang="zh-TW" sz="4400" dirty="0">
                <a:latin typeface="華康少女文字W5(P)" panose="040F0500000000000000" pitchFamily="82" charset="-120"/>
                <a:ea typeface="華康少女文字W5(P)" panose="040F0500000000000000" pitchFamily="82" charset="-120"/>
              </a:rPr>
              <a:t>! </a:t>
            </a:r>
            <a:r>
              <a:rPr lang="en-US" altLang="zh-TW" dirty="0">
                <a:ea typeface="華康儷中黑(P)" panose="020B0500000000000000" pitchFamily="34" charset="-120"/>
              </a:rPr>
              <a:t>(</a:t>
            </a:r>
            <a:r>
              <a:rPr lang="zh-TW" altLang="en-US" dirty="0">
                <a:ea typeface="華康儷中黑(P)" panose="020B0500000000000000" pitchFamily="34" charset="-120"/>
              </a:rPr>
              <a:t>流行歌</a:t>
            </a:r>
            <a:r>
              <a:rPr lang="en-US" altLang="zh-TW" dirty="0">
                <a:ea typeface="華康儷中黑(P)" panose="020B0500000000000000" pitchFamily="34" charset="-12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Do you understand true love?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The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bittersweet romance</a:t>
            </a:r>
            <a:r>
              <a:rPr lang="en-US" altLang="zh-TW" sz="4400" dirty="0">
                <a:ea typeface="華康儷中黑(P)" panose="020B0500000000000000" pitchFamily="34" charset="-120"/>
              </a:rPr>
              <a:t>: it's hard to explain! I'm so foolish, loving so sorrowfully; it makes my heart ache!" </a:t>
            </a:r>
            <a:r>
              <a:rPr lang="en-US" altLang="zh-TW" sz="2800" dirty="0">
                <a:ea typeface="華康儷中黑(P)" panose="020B0500000000000000" pitchFamily="34" charset="-120"/>
              </a:rPr>
              <a:t>(from a pop song)</a:t>
            </a:r>
          </a:p>
          <a:p>
            <a:pPr>
              <a:spcBef>
                <a:spcPts val="0"/>
              </a:spcBef>
            </a:pPr>
            <a:endParaRPr lang="zh-TW" altLang="en-US" sz="44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1639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0EEEDB7-151E-4AB8-8A43-4A928EB2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你懂得施比受更有福嗎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你施捨窮人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是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把原屬於他的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歸還給他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這是替天行道</a:t>
            </a: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ea typeface="華康儷中黑(P)" panose="020B0500000000000000" pitchFamily="34" charset="-120"/>
              </a:rPr>
              <a:t>聖盎博</a:t>
            </a:r>
            <a:r>
              <a:rPr lang="en-US" altLang="zh-TW" sz="2800" dirty="0">
                <a:ea typeface="華康儷中黑(P)" panose="020B0500000000000000" pitchFamily="34" charset="-12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Do you understand that it is more blessed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to give than to receive</a:t>
            </a:r>
            <a:r>
              <a:rPr lang="en-US" altLang="zh-TW" sz="4000" dirty="0">
                <a:ea typeface="華康儷中黑(P)" panose="020B0500000000000000" pitchFamily="34" charset="-12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When you give to the poor, you are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returning what rightfully belongs to them</a:t>
            </a:r>
            <a:r>
              <a:rPr lang="en-US" altLang="zh-TW" sz="4000" dirty="0">
                <a:ea typeface="華康儷中黑(P)" panose="020B0500000000000000" pitchFamily="34" charset="-120"/>
              </a:rPr>
              <a:t>; this is acting on behalf of Heaven. </a:t>
            </a:r>
            <a:r>
              <a:rPr lang="en-US" altLang="zh-TW" sz="2800" dirty="0">
                <a:ea typeface="華康儷中黑(P)" panose="020B0500000000000000" pitchFamily="34" charset="-120"/>
              </a:rPr>
              <a:t>(St. Ambrose)</a:t>
            </a:r>
          </a:p>
        </p:txBody>
      </p:sp>
    </p:spTree>
    <p:extLst>
      <p:ext uri="{BB962C8B-B14F-4D97-AF65-F5344CB8AC3E}">
        <p14:creationId xmlns:p14="http://schemas.microsoft.com/office/powerpoint/2010/main" val="2836027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0EEEDB7-151E-4AB8-8A43-4A928EB2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你懂得甘為人役嗎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(P)" panose="020B0500000000000000" pitchFamily="34" charset="-120"/>
              </a:rPr>
              <a:t>那是開心的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有永恆價值</a:t>
            </a:r>
            <a:r>
              <a:rPr lang="en-US" altLang="zh-TW" sz="4400" dirty="0">
                <a:ea typeface="華康儷中黑(P)" panose="020B0500000000000000" pitchFamily="34" charset="-120"/>
              </a:rPr>
              <a:t>:</a:t>
            </a:r>
            <a:r>
              <a:rPr lang="zh-TW" altLang="en-US" sz="4400" dirty="0">
                <a:ea typeface="華康儷中黑(P)" panose="020B0500000000000000" pitchFamily="34" charset="-120"/>
              </a:rPr>
              <a:t>因為所服侍的是耶穌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是天主</a:t>
            </a:r>
            <a:r>
              <a:rPr lang="en-US" altLang="zh-TW" sz="4400" dirty="0">
                <a:ea typeface="華康儷中黑(P)" panose="020B0500000000000000" pitchFamily="34" charset="-120"/>
              </a:rPr>
              <a:t>;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吃虧原來是真福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Do you understand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the joy of serving</a:t>
            </a:r>
            <a:r>
              <a:rPr lang="en-US" altLang="zh-TW" sz="4400" dirty="0">
                <a:ea typeface="華康儷中黑(P)" panose="020B0500000000000000" pitchFamily="34" charset="-120"/>
              </a:rPr>
              <a:t> others? It brings happiness and eternal value, because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the one you serve is Jesus, is God</a:t>
            </a:r>
            <a:r>
              <a:rPr lang="en-US" altLang="zh-TW" sz="4400" dirty="0">
                <a:ea typeface="華康儷中黑(P)" panose="020B0500000000000000" pitchFamily="34" charset="-120"/>
              </a:rPr>
              <a:t>; experiencing 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loss</a:t>
            </a:r>
            <a:r>
              <a:rPr lang="en-US" altLang="zh-TW" sz="4400" dirty="0">
                <a:ea typeface="華康儷中黑(P)" panose="020B0500000000000000" pitchFamily="34" charset="-120"/>
              </a:rPr>
              <a:t>, or not winning, 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is actually a true blessing</a:t>
            </a:r>
            <a:r>
              <a:rPr lang="en-US" altLang="zh-TW" sz="4400" dirty="0">
                <a:ea typeface="華康儷中黑(P)" panose="020B0500000000000000" pitchFamily="34" charset="-120"/>
              </a:rPr>
              <a:t>. 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6DAA09C-5C21-4C16-88F2-524CD0B2750C}"/>
              </a:ext>
            </a:extLst>
          </p:cNvPr>
          <p:cNvSpPr txBox="1"/>
          <p:nvPr/>
        </p:nvSpPr>
        <p:spPr>
          <a:xfrm>
            <a:off x="2843808" y="616530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7591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14835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4:14-16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我們既然有一位偉大的、進入了諸天的司祭，天主子耶穌，我們就應堅持所信奉的真道，因為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我們所有的，不是一位不能同情我們弱點的大司祭，而是一位在各方面與我們相似，受過試探的，只是沒有罪過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所以，我們要懷著依恃之心，走近恩寵的寶座，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以獲得仁慈，找到恩寵，作及時的扶助。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16632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10:35-45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那時候，載伯德的兒子：雅各伯和若望，走到耶穌面前，對耶穌說：「師父！我們請你允許我們的要求！」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耶穌對他們說：「你們願意我給你們做什麼？」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他們回答說：「賜我們在你的光榮中，一個坐在你右邊，一個坐在你左邊。」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耶穌對他們說：「你們不知道你們所求的是什麼；你們能飲我飲的爵嗎？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992640" y="6413266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6" y="116632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或者，你們能受我受的洗嗎？」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他們對耶穌說：「我們能。」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耶穌就對他們說：「我飲的爵，你們必要飲；我受的洗，你們必要受；但坐在我右邊或左邊，不是我可以給的，而是給誰預備了，就給誰。」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那十個聽了，就開始惱怒雅各伯和若望。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耶穌叫門徒過來，對他們說：「你們知道：在外邦人中，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848624" y="6413266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有尊為首領的，主宰他們，有大臣管轄他們；但你們中間，卻不可這樣：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誰若願意在你們中間成為大的，就當作你們的僕役；誰若願意在你們中間為首的，就當作眾人的奴僕，因為人子，不是來受服事，而是來服事人，並交出自己的性命，為大眾作贖價。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84862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755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</a:t>
            </a:r>
            <a:r>
              <a:rPr lang="en-US" altLang="zh-TW" sz="3600" dirty="0" err="1">
                <a:solidFill>
                  <a:srgbClr val="FFFF00"/>
                </a:solidFill>
                <a:ea typeface="華康儷中黑" panose="020B0509000000000000" pitchFamily="49" charset="-120"/>
              </a:rPr>
              <a:t>二十九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9600" spc="600" dirty="0">
                <a:solidFill>
                  <a:srgbClr val="FFFF00"/>
                </a:solidFill>
                <a:ea typeface="華康粗黑體" panose="020B0709000000000000" pitchFamily="49" charset="-120"/>
              </a:rPr>
              <a:t>甘為人役</a:t>
            </a:r>
            <a:endParaRPr lang="en-US" altLang="zh-TW" sz="9600" spc="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1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非以役人  乃役於人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0572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(P)" panose="020B0500000000000000" pitchFamily="34" charset="-120"/>
              </a:rPr>
              <a:t>當他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犧牲</a:t>
            </a:r>
            <a:r>
              <a:rPr lang="zh-TW" altLang="en-US" sz="4000" dirty="0">
                <a:ea typeface="華康儷中黑(P)" panose="020B0500000000000000" pitchFamily="34" charset="-120"/>
              </a:rPr>
              <a:t>了自己的性命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作了贖罪祭時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他要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看見</a:t>
            </a:r>
            <a:r>
              <a:rPr lang="zh-TW" altLang="en-US" sz="4000" dirty="0">
                <a:ea typeface="華康儷中黑(P)" panose="020B0500000000000000" pitchFamily="34" charset="-120"/>
              </a:rPr>
              <a:t>他的後輩延年益壽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在他受盡了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痛苦</a:t>
            </a:r>
            <a:r>
              <a:rPr lang="zh-TW" altLang="en-US" sz="4000" dirty="0">
                <a:ea typeface="華康儷中黑(P)" panose="020B0500000000000000" pitchFamily="34" charset="-120"/>
              </a:rPr>
              <a:t>之後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他要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看見</a:t>
            </a:r>
            <a:r>
              <a:rPr lang="zh-TW" altLang="en-US" sz="4000" dirty="0">
                <a:ea typeface="華康儷中黑(P)" panose="020B0500000000000000" pitchFamily="34" charset="-120"/>
              </a:rPr>
              <a:t>光明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我們所有的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不是一位不能同情我們弱點的大司祭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而是一位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在各方面與我們相似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受過試探的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只是沒有罪過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粗宋(P)" panose="02020700000000000000" pitchFamily="18" charset="-120"/>
              </a:rPr>
              <a:t>誰若願意在你們中間成為大的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就當作你們的僕役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 因為人子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不是來受服事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而是來服事人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並交出自己的性命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為大眾作贖價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endParaRPr lang="zh-TW" altLang="en-US" sz="4000" dirty="0"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31754</TotalTime>
  <Words>2204</Words>
  <Application>Microsoft Office PowerPoint</Application>
  <PresentationFormat>如螢幕大小 (4:3)</PresentationFormat>
  <Paragraphs>124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17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27</vt:i4>
      </vt:variant>
    </vt:vector>
  </HeadingPairs>
  <TitlesOfParts>
    <vt:vector size="47" baseType="lpstr">
      <vt:lpstr>Ginto</vt:lpstr>
      <vt:lpstr>華康中黑體</vt:lpstr>
      <vt:lpstr>華康中黑體(P)</vt:lpstr>
      <vt:lpstr>華康少女文字W5(P)</vt:lpstr>
      <vt:lpstr>華康古印體(P)</vt:lpstr>
      <vt:lpstr>華康布丁體(P)</vt:lpstr>
      <vt:lpstr>華康正顏楷體W7</vt:lpstr>
      <vt:lpstr>華康正顏楷體W7(P)</vt:lpstr>
      <vt:lpstr>華康粗黑體</vt:lpstr>
      <vt:lpstr>華康儷中黑</vt:lpstr>
      <vt:lpstr>華康儷中黑(P)</vt:lpstr>
      <vt:lpstr>華康儷粗宋(P)</vt:lpstr>
      <vt:lpstr>新細明體</vt:lpstr>
      <vt:lpstr>標楷體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1745</cp:revision>
  <dcterms:created xsi:type="dcterms:W3CDTF">2006-09-26T01:05:23Z</dcterms:created>
  <dcterms:modified xsi:type="dcterms:W3CDTF">2024-10-14T04:56:10Z</dcterms:modified>
</cp:coreProperties>
</file>