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719" r:id="rId2"/>
    <p:sldMasterId id="2147489972" r:id="rId3"/>
  </p:sldMasterIdLst>
  <p:notesMasterIdLst>
    <p:notesMasterId r:id="rId31"/>
  </p:notesMasterIdLst>
  <p:handoutMasterIdLst>
    <p:handoutMasterId r:id="rId32"/>
  </p:handoutMasterIdLst>
  <p:sldIdLst>
    <p:sldId id="2131" r:id="rId4"/>
    <p:sldId id="2119" r:id="rId5"/>
    <p:sldId id="2122" r:id="rId6"/>
    <p:sldId id="2123" r:id="rId7"/>
    <p:sldId id="2134" r:id="rId8"/>
    <p:sldId id="2135" r:id="rId9"/>
    <p:sldId id="2306" r:id="rId10"/>
    <p:sldId id="2307" r:id="rId11"/>
    <p:sldId id="2096" r:id="rId12"/>
    <p:sldId id="2308" r:id="rId13"/>
    <p:sldId id="2309" r:id="rId14"/>
    <p:sldId id="2310" r:id="rId15"/>
    <p:sldId id="2311" r:id="rId16"/>
    <p:sldId id="2312" r:id="rId17"/>
    <p:sldId id="2313" r:id="rId18"/>
    <p:sldId id="2314" r:id="rId19"/>
    <p:sldId id="2315" r:id="rId20"/>
    <p:sldId id="2316" r:id="rId21"/>
    <p:sldId id="2317" r:id="rId22"/>
    <p:sldId id="2318" r:id="rId23"/>
    <p:sldId id="2328" r:id="rId24"/>
    <p:sldId id="2319" r:id="rId25"/>
    <p:sldId id="2320" r:id="rId26"/>
    <p:sldId id="2321" r:id="rId27"/>
    <p:sldId id="2322" r:id="rId28"/>
    <p:sldId id="2323" r:id="rId29"/>
    <p:sldId id="2305" r:id="rId30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xujy2@gmail.com" initials="f" lastIdx="2" clrIdx="0">
    <p:extLst>
      <p:ext uri="{19B8F6BF-5375-455C-9EA6-DF929625EA0E}">
        <p15:presenceInfo xmlns:p15="http://schemas.microsoft.com/office/powerpoint/2012/main" userId="6e7ea2678dc1467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00"/>
    <a:srgbClr val="660066"/>
    <a:srgbClr val="FF99FF"/>
    <a:srgbClr val="FF00FF"/>
    <a:srgbClr val="9900CC"/>
    <a:srgbClr val="00CC00"/>
    <a:srgbClr val="FFFFFF"/>
    <a:srgbClr val="99FF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3668" autoAdjust="0"/>
    <p:restoredTop sz="93315" autoAdjust="0"/>
  </p:normalViewPr>
  <p:slideViewPr>
    <p:cSldViewPr>
      <p:cViewPr varScale="1">
        <p:scale>
          <a:sx n="59" d="100"/>
          <a:sy n="59" d="100"/>
        </p:scale>
        <p:origin x="112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viewProps" Target="view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1BA1B9-80A5-47BB-AE94-5886B4D1D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DDDF2D-A4D0-4E59-A260-C7CC2C4F6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C56D1E-4A62-4589-AE93-3790E8064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7E1B0-9EC0-4677-833D-06C393E8CB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3137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D06C7-3459-43EE-BDBF-4A89924E2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BF6B9E-0B4B-45FB-A864-4197464B7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E811F5-4019-4B4D-B706-8E4410C0B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B0E81-DFB2-4306-AE9C-4AA3B3243F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3390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9177A2-C34A-44E1-8648-881D74EB1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FB4D50-31FE-48AC-B9FD-C991E35CF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A76EF-E0B2-452E-8251-600643A077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1D597-6984-4660-AF26-EA33E11F22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7045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49B45A-79A7-423D-BABD-E54649D3D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2119C8-36DF-42FA-B727-5DF24DC69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0C2522-B0B4-4E4B-B3AF-A0D1C692C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1AEA-4D6F-4016-9F83-E47284FC26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852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6C2190-B7D8-47A4-AA3C-03D15275F7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175838-B24A-4816-A95E-A1DF8C40B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F39CCB-44A5-42AA-8734-702871C4A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9834D-F101-4939-A509-4E033B6A97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4518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97AAC2-84E6-484B-BBC1-87E116249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3DA3B7-334A-4D43-9C72-595E810187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D54346-06DF-423C-ADAA-2612E32C8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1CC6C-A0CA-4027-990A-46672CBEF5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5630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C324BE-76BA-486B-980E-81AB4E36E4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89123F3-9D6B-4447-9C28-A0AAE956E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CFF776-9683-47EB-966F-B3733C8681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9C79-ACD3-4E88-9933-C98A0DFFF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18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E53CD-C280-4967-84A6-B110BEE9E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4CDF21-E72A-45C2-A164-7EAFCF8513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16F7A-3189-4CE2-8E7B-C35F4AA91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4B45-79D1-4A7D-BDB6-BF1062B4DA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5346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3388CA-0573-45D1-A517-B20DFCB2B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69F143-C875-4288-988B-542E28453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C82513-1482-442C-BBD3-5B0B7D817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947DF-BC88-40C0-9353-24BDAEA45D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04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D8ACC6-807A-49E8-9ECF-13CBA1ACB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BBF968-5610-4FA2-B40B-EB7AB4ECFC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7973E8-C92D-48E3-821D-4C92728F0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875DF-0258-4B1E-AE58-D16AB59FAA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2469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7CE2C-C4D3-4296-86BD-3CEC53810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2A1A18-24EE-4687-84FE-BE52AC3A4A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1EB7C7-8865-4B33-B590-1AD14BA0F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70BC3-87AB-427B-8EB5-B328C34108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57241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21496E-CFB8-41B2-99FF-209219A0C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AF5126-36A8-4015-8F44-4312344D5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636E4B-755D-4F63-AACA-D6D303B1E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76579-D0D8-41F4-9A27-2FEDCB486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96637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0CDCD5-D5E2-4CE3-A3C6-170DE79472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C51A3D-E9ED-4782-AB80-6BD26AE8D8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4DEE6A-62DC-4600-B4DA-68F78EF7E6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B33-66AE-4761-AA9F-3D0EF35FB7A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321475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935400-DEE6-4E73-9D6E-6A352BD7F6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30E48A-0600-4651-822A-0E4D0DF5B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46F01D-6908-4DCB-A59C-B34B94134C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898D9-6D34-427B-A175-3F8F79533FE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8406248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8C40A9-0042-468A-9DE6-03F7A61E34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CDCFD2-752C-4B66-9D4D-B7234703E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4830C6-23FD-4551-B3E4-4DF5337C46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56AE6-53BA-4AD1-96BE-CBD8E317ED0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8636001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7CA4D6-D06E-4ABC-8D20-758F5AD204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247F37-2294-4564-A5FA-B766B8A1A7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C5F699-42FA-4199-9AD9-B62E938FA1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62906-E67E-42C7-8B51-4369FA01097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1719672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9B05F9-768D-4393-9467-5B17D4D79B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1315398-8CF6-4C64-BE9F-A1FE8764FE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CF6EF85-0F1E-494C-80D7-D262F1847E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2F170-E9EA-47C9-8509-C494A7C34CCA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236541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E3B0323-734E-434D-8F60-96E47466D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73FDC4-BF83-412F-B448-EA14B4AD46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EAF4A78-349B-4809-AAFD-2A7AA42A1B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68D50-6BC1-4D0C-B3E8-65A44DD2B5F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931577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EED0D9D-BC01-4C03-B58A-4B0908F268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30BAA7C-8985-4094-9D2E-8BEFA24D98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CBB7E63-4B51-4E52-98B6-7E8B4FA453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5ED24-D404-4716-B68D-8AAFA5115618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0717527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44E71E-EF4F-4270-B795-D022584BF1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8E5FF2-C928-4B5B-A9CB-687DDF46FF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3CB962-50E8-40B4-83E3-33DE21473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51CC9-E450-40E6-A421-720701B08DD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969403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B761CC-DB91-45A8-83DC-5DB8A89D5F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EEE00F-21D5-41F8-8AB2-81E620C196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2FE92D-4FE3-4280-B8B9-85593F6F59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418ED-E33F-4EB6-8E96-D8D275F85CE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25176667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9BEA5C-ED4E-4088-99AB-E033DEB952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999E05-DD48-4FD9-A9EC-BB64F5EF17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CEF0CB-128E-47FF-B9EA-D364BE676E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F7B72-E9B7-4954-B531-0F73789373A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19044267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5E7087-6D1F-4A21-8AC1-4190A94C34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FBD219-5288-49D2-B322-CED1BBE00B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35C8F1-7D60-4B5F-A09A-007D26337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CF33B-62FF-4DD4-9C7D-5AB8784A8D9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045940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BB812B-2E24-41A0-9A27-78890B390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C79FC5-EE04-4592-BB61-B22F2769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7F321D-9606-4D70-9405-0033F23F51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6A29E0-4F27-4F67-9CB5-8C3ED457E0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48FAB4-BBDB-45FC-B3DF-03850022C3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FF2185A-AFE7-44E6-A3AC-0E118F024A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828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20" r:id="rId1"/>
    <p:sldLayoutId id="2147489721" r:id="rId2"/>
    <p:sldLayoutId id="2147489722" r:id="rId3"/>
    <p:sldLayoutId id="2147489723" r:id="rId4"/>
    <p:sldLayoutId id="2147489724" r:id="rId5"/>
    <p:sldLayoutId id="2147489725" r:id="rId6"/>
    <p:sldLayoutId id="2147489726" r:id="rId7"/>
    <p:sldLayoutId id="2147489727" r:id="rId8"/>
    <p:sldLayoutId id="2147489728" r:id="rId9"/>
    <p:sldLayoutId id="2147489729" r:id="rId10"/>
    <p:sldLayoutId id="2147489730" r:id="rId11"/>
    <p:sldLayoutId id="21474897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CE0364B-89B6-410A-AF04-D7953F83B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96969A3-708E-4520-AA31-AF76C044BA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51620" name="Rectangle 4">
            <a:extLst>
              <a:ext uri="{FF2B5EF4-FFF2-40B4-BE49-F238E27FC236}">
                <a16:creationId xmlns:a16="http://schemas.microsoft.com/office/drawing/2014/main" id="{6106F9B8-6907-49FE-A585-93FD51A72C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1" name="Rectangle 5">
            <a:extLst>
              <a:ext uri="{FF2B5EF4-FFF2-40B4-BE49-F238E27FC236}">
                <a16:creationId xmlns:a16="http://schemas.microsoft.com/office/drawing/2014/main" id="{045953EA-AEED-4732-887C-22740B65D2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2" name="Rectangle 6">
            <a:extLst>
              <a:ext uri="{FF2B5EF4-FFF2-40B4-BE49-F238E27FC236}">
                <a16:creationId xmlns:a16="http://schemas.microsoft.com/office/drawing/2014/main" id="{9A583CFA-8946-4F77-8525-73A7DEF2EF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E9803CD0-5415-4484-B4EB-F9FFE8CF1DC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012664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973" r:id="rId1"/>
    <p:sldLayoutId id="2147489974" r:id="rId2"/>
    <p:sldLayoutId id="2147489975" r:id="rId3"/>
    <p:sldLayoutId id="2147489976" r:id="rId4"/>
    <p:sldLayoutId id="2147489977" r:id="rId5"/>
    <p:sldLayoutId id="2147489978" r:id="rId6"/>
    <p:sldLayoutId id="2147489979" r:id="rId7"/>
    <p:sldLayoutId id="2147489980" r:id="rId8"/>
    <p:sldLayoutId id="2147489981" r:id="rId9"/>
    <p:sldLayoutId id="2147489982" r:id="rId10"/>
    <p:sldLayoutId id="21474899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358657"/>
          </a:xfrm>
        </p:spPr>
        <p:txBody>
          <a:bodyPr/>
          <a:lstStyle/>
          <a:p>
            <a:pPr lvl="0" algn="ctr" eaLnBrk="1" hangingPunct="1">
              <a:spcBef>
                <a:spcPct val="0"/>
              </a:spcBef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常年期第</a:t>
            </a:r>
            <a:r>
              <a:rPr lang="en-US" altLang="zh-TW" sz="3600" dirty="0" err="1">
                <a:solidFill>
                  <a:srgbClr val="FFFF00"/>
                </a:solidFill>
                <a:ea typeface="華康儷中黑" panose="020B0509000000000000" pitchFamily="49" charset="-120"/>
              </a:rPr>
              <a:t>二十九</a:t>
            </a: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10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24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9600" spc="600" dirty="0">
                <a:solidFill>
                  <a:srgbClr val="FFFF00"/>
                </a:solidFill>
                <a:ea typeface="華康粗黑體" panose="020B0709000000000000" pitchFamily="49" charset="-120"/>
              </a:rPr>
              <a:t>甘為人役</a:t>
            </a:r>
            <a:endParaRPr lang="en-US" altLang="zh-TW" sz="9600" spc="600" dirty="0">
              <a:solidFill>
                <a:srgbClr val="FF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1100" dirty="0">
              <a:solidFill>
                <a:srgbClr val="FF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r>
              <a:rPr lang="zh-TW" altLang="en-US" sz="5400" dirty="0">
                <a:solidFill>
                  <a:schemeClr val="bg1"/>
                </a:solidFill>
                <a:ea typeface="華康粗黑體" panose="020B0709000000000000" pitchFamily="49" charset="-120"/>
              </a:rPr>
              <a:t>非以役人  乃役於人</a:t>
            </a: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endParaRPr lang="zh-TW" altLang="en-US" sz="4000" dirty="0">
              <a:solidFill>
                <a:schemeClr val="bg1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81810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691313"/>
          </a:xfrm>
        </p:spPr>
        <p:txBody>
          <a:bodyPr/>
          <a:lstStyle/>
          <a:p>
            <a:pPr lvl="0" eaLnBrk="1" hangingPunct="1">
              <a:lnSpc>
                <a:spcPts val="4300"/>
              </a:lnSpc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ea typeface="華康正顏楷體W7(P)" panose="03000700000000000000" pitchFamily="66" charset="-120"/>
              </a:rPr>
              <a:t>當他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犧牲</a:t>
            </a:r>
            <a:r>
              <a:rPr lang="zh-TW" altLang="en-US" sz="4000" dirty="0">
                <a:ea typeface="華康正顏楷體W7(P)" panose="03000700000000000000" pitchFamily="66" charset="-120"/>
              </a:rPr>
              <a:t>了自己的性命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作了贖罪祭時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他要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看見</a:t>
            </a:r>
            <a:r>
              <a:rPr lang="zh-TW" altLang="en-US" sz="4000" dirty="0">
                <a:ea typeface="華康正顏楷體W7(P)" panose="03000700000000000000" pitchFamily="66" charset="-120"/>
              </a:rPr>
              <a:t>他的後輩延年益壽</a:t>
            </a:r>
            <a:r>
              <a:rPr lang="en-US" altLang="zh-TW" sz="4000" dirty="0">
                <a:ea typeface="華康正顏楷體W7(P)" panose="03000700000000000000" pitchFamily="66" charset="-120"/>
              </a:rPr>
              <a:t>;</a:t>
            </a:r>
            <a:r>
              <a:rPr lang="zh-TW" altLang="en-US" sz="4000" dirty="0">
                <a:ea typeface="華康正顏楷體W7(P)" panose="03000700000000000000" pitchFamily="66" charset="-120"/>
              </a:rPr>
              <a:t>在他受盡了</a:t>
            </a:r>
            <a:r>
              <a:rPr lang="zh-TW" altLang="en-US" sz="4000" dirty="0">
                <a:highlight>
                  <a:srgbClr val="FFFF00"/>
                </a:highlight>
                <a:ea typeface="華康正顏楷體W7(P)" panose="03000700000000000000" pitchFamily="66" charset="-120"/>
              </a:rPr>
              <a:t>痛苦</a:t>
            </a:r>
            <a:r>
              <a:rPr lang="zh-TW" altLang="en-US" sz="4000" dirty="0">
                <a:ea typeface="華康正顏楷體W7(P)" panose="03000700000000000000" pitchFamily="66" charset="-120"/>
              </a:rPr>
              <a:t>之後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他要</a:t>
            </a:r>
            <a:r>
              <a:rPr lang="zh-TW" altLang="en-US" sz="4000" dirty="0">
                <a:highlight>
                  <a:srgbClr val="FFFF00"/>
                </a:highlight>
                <a:ea typeface="華康正顏楷體W7(P)" panose="03000700000000000000" pitchFamily="66" charset="-120"/>
              </a:rPr>
              <a:t>看見</a:t>
            </a:r>
            <a:r>
              <a:rPr lang="zh-TW" altLang="en-US" sz="4000" dirty="0">
                <a:ea typeface="華康正顏楷體W7(P)" panose="03000700000000000000" pitchFamily="66" charset="-120"/>
              </a:rPr>
              <a:t>光明</a:t>
            </a:r>
            <a:r>
              <a:rPr lang="en-US" altLang="zh-TW" sz="4000" dirty="0">
                <a:ea typeface="華康正顏楷體W7(P)" panose="03000700000000000000" pitchFamily="66" charset="-12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文章窮而後工</a:t>
            </a:r>
            <a:r>
              <a:rPr lang="en-US" altLang="zh-TW" sz="4000" dirty="0"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ea typeface="華康儷中黑" panose="020B0509000000000000" pitchFamily="49" charset="-120"/>
              </a:rPr>
              <a:t>犧牲和痛苦都是明目的眼藥水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讓人看得更清楚</a:t>
            </a:r>
            <a:r>
              <a:rPr lang="en-US" altLang="zh-TW" sz="4000" dirty="0">
                <a:ea typeface="華康儷中黑" panose="020B0509000000000000" pitchFamily="49" charset="-120"/>
              </a:rPr>
              <a:t>;</a:t>
            </a:r>
            <a:r>
              <a:rPr lang="zh-TW" altLang="en-US" sz="4000" dirty="0">
                <a:ea typeface="華康儷中黑" panose="020B0509000000000000" pitchFamily="49" charset="-120"/>
              </a:rPr>
              <a:t>看見光明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看到後輩延年益壽</a:t>
            </a:r>
            <a: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4000" dirty="0">
                <a:ea typeface="華康儷中黑" panose="020B0509000000000000" pitchFamily="49" charset="-120"/>
              </a:rPr>
              <a:t>一切犧牲都值得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由唯道集虛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到以虛集道</a:t>
            </a:r>
            <a:r>
              <a:rPr lang="en-US" altLang="zh-TW" sz="4000" dirty="0"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ea typeface="華康儷中黑" panose="020B0509000000000000" pitchFamily="49" charset="-120"/>
              </a:rPr>
              <a:t>四樞德</a:t>
            </a:r>
            <a:r>
              <a:rPr lang="zh-TW" altLang="en-US" sz="2400" dirty="0">
                <a:ea typeface="華康儷中黑" panose="020B0509000000000000" pitchFamily="49" charset="-120"/>
              </a:rPr>
              <a:t>智義勇節</a:t>
            </a:r>
            <a:r>
              <a:rPr lang="zh-TW" altLang="en-US" sz="4000" dirty="0">
                <a:ea typeface="華康儷中黑" panose="020B0509000000000000" pitchFamily="49" charset="-120"/>
              </a:rPr>
              <a:t>的</a:t>
            </a:r>
            <a:r>
              <a:rPr lang="zh-TW" altLang="en-US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節德</a:t>
            </a:r>
            <a:r>
              <a:rPr lang="en-US" altLang="zh-TW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是快樂的泉源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dirty="0">
                <a:ea typeface="華康儷中黑" panose="020B0509000000000000" pitchFamily="49" charset="-120"/>
              </a:rPr>
              <a:t>所以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窮養兒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千金難買少年窮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生於憂患死於安樂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79076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691313"/>
          </a:xfrm>
        </p:spPr>
        <p:txBody>
          <a:bodyPr/>
          <a:lstStyle/>
          <a:p>
            <a:pPr lvl="0" eaLnBrk="1" hangingPunct="1">
              <a:lnSpc>
                <a:spcPts val="43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ea typeface="華康正顏楷體W7(P)" panose="03000700000000000000" pitchFamily="66" charset="-120"/>
              </a:rPr>
              <a:t>我們所有的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不是一位不能同情我們弱點的大司祭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而是一位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在各方面與我們相似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受過試探的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只是沒有罪過</a:t>
            </a:r>
            <a:r>
              <a:rPr lang="en-US" altLang="zh-TW" sz="4000" dirty="0">
                <a:ea typeface="華康正顏楷體W7(P)" panose="03000700000000000000" pitchFamily="66" charset="-12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ea typeface="華康儷中黑" panose="020B0509000000000000" pitchFamily="49" charset="-120"/>
              </a:rPr>
              <a:t>至人</a:t>
            </a:r>
            <a:r>
              <a:rPr lang="en-US" altLang="zh-TW" sz="4000" dirty="0">
                <a:ea typeface="華康儷中黑" panose="020B0509000000000000" pitchFamily="49" charset="-120"/>
              </a:rPr>
              <a:t>=100%</a:t>
            </a:r>
            <a:r>
              <a:rPr lang="zh-TW" altLang="en-US" sz="4000" dirty="0">
                <a:ea typeface="華康儷中黑" panose="020B0509000000000000" pitchFamily="49" charset="-120"/>
              </a:rPr>
              <a:t>人</a:t>
            </a:r>
            <a:r>
              <a:rPr lang="en-US" altLang="zh-TW" sz="4000" dirty="0">
                <a:ea typeface="華康儷中黑" panose="020B0509000000000000" pitchFamily="49" charset="-120"/>
              </a:rPr>
              <a:t>=</a:t>
            </a:r>
            <a:r>
              <a:rPr lang="zh-TW" altLang="en-US" sz="4000" dirty="0">
                <a:ea typeface="華康儷中黑" panose="020B0509000000000000" pitchFamily="49" charset="-120"/>
              </a:rPr>
              <a:t>聖人</a:t>
            </a:r>
            <a:r>
              <a:rPr lang="en-US" altLang="zh-TW" sz="4000" dirty="0">
                <a:ea typeface="華康儷中黑" panose="020B0509000000000000" pitchFamily="49" charset="-120"/>
              </a:rPr>
              <a:t>+</a:t>
            </a:r>
            <a:r>
              <a:rPr lang="zh-TW" altLang="en-US" sz="4000" dirty="0">
                <a:ea typeface="華康儷中黑" panose="020B0509000000000000" pitchFamily="49" charset="-120"/>
              </a:rPr>
              <a:t>賢人</a:t>
            </a:r>
            <a:r>
              <a:rPr lang="en-US" altLang="zh-TW" sz="4000" dirty="0">
                <a:ea typeface="華康儷中黑" panose="020B0509000000000000" pitchFamily="49" charset="-120"/>
              </a:rPr>
              <a:t>+</a:t>
            </a:r>
            <a:r>
              <a:rPr lang="zh-TW" altLang="en-US" sz="4000" dirty="0">
                <a:ea typeface="華康儷中黑" panose="020B0509000000000000" pitchFamily="49" charset="-120"/>
              </a:rPr>
              <a:t>能人</a:t>
            </a:r>
            <a:r>
              <a:rPr lang="zh-TW" altLang="en-US" sz="2800" dirty="0">
                <a:ea typeface="華康儷中黑" panose="020B0509000000000000" pitchFamily="49" charset="-120"/>
              </a:rPr>
              <a:t>選</a:t>
            </a:r>
            <a:r>
              <a:rPr lang="zh-TW" altLang="en-US" sz="2800" dirty="0">
                <a:solidFill>
                  <a:srgbClr val="FF0000"/>
                </a:solidFill>
                <a:ea typeface="華康儷中黑" panose="020B0509000000000000" pitchFamily="49" charset="-120"/>
              </a:rPr>
              <a:t>賢</a:t>
            </a:r>
            <a:r>
              <a:rPr lang="zh-TW" altLang="en-US" sz="2800" dirty="0">
                <a:ea typeface="華康儷中黑" panose="020B0509000000000000" pitchFamily="49" charset="-120"/>
              </a:rPr>
              <a:t>與</a:t>
            </a:r>
            <a:r>
              <a:rPr lang="zh-TW" altLang="en-US" sz="2800" dirty="0">
                <a:solidFill>
                  <a:srgbClr val="FF0000"/>
                </a:solidFill>
                <a:ea typeface="華康儷中黑" panose="020B0509000000000000" pitchFamily="49" charset="-120"/>
              </a:rPr>
              <a:t>能</a:t>
            </a:r>
            <a:br>
              <a:rPr lang="en-US" altLang="zh-TW" sz="4000" dirty="0">
                <a:ea typeface="華康儷中黑" panose="020B0509000000000000" pitchFamily="49" charset="-120"/>
              </a:rPr>
            </a:br>
            <a: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有能力接受和救贖不完美的人</a:t>
            </a:r>
            <a:endParaRPr lang="en-US" altLang="zh-TW" sz="4000" dirty="0">
              <a:ea typeface="華康儷中黑" panose="020B0509000000000000" pitchFamily="49" charset="-120"/>
            </a:endParaRP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ea typeface="華康儷中黑" panose="020B0509000000000000" pitchFamily="49" charset="-120"/>
              </a:rPr>
              <a:t>儒家追求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三不朽</a:t>
            </a:r>
            <a:r>
              <a:rPr lang="en-US" altLang="zh-TW" sz="4000" dirty="0"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ea typeface="華康儷中黑" panose="020B0509000000000000" pitchFamily="49" charset="-120"/>
              </a:rPr>
              <a:t>立德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立功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立言</a:t>
            </a:r>
            <a:endParaRPr lang="en-US" altLang="zh-TW" sz="4000" dirty="0">
              <a:ea typeface="華康儷中黑" panose="020B0509000000000000" pitchFamily="49" charset="-120"/>
            </a:endParaRPr>
          </a:p>
          <a:p>
            <a:pPr lvl="0" eaLnBrk="1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zh-TW" altLang="en-US" sz="4000" dirty="0">
                <a:ea typeface="華康儷中黑" panose="020B0509000000000000" pitchFamily="49" charset="-120"/>
              </a:rPr>
              <a:t>莊子追求三無的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逍遙</a:t>
            </a:r>
            <a:r>
              <a:rPr lang="en-US" altLang="zh-TW" sz="4000" dirty="0">
                <a:ea typeface="華康儷中黑" panose="020B0509000000000000" pitchFamily="49" charset="-120"/>
              </a:rPr>
              <a:t>:</a:t>
            </a:r>
            <a:r>
              <a:rPr lang="zh-CN" altLang="en-US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至人</a:t>
            </a:r>
            <a:r>
              <a:rPr lang="zh-TW" altLang="en-US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無</a:t>
            </a:r>
            <a:r>
              <a:rPr lang="zh-CN" altLang="en-US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己</a:t>
            </a:r>
            <a:r>
              <a:rPr lang="zh-TW" altLang="en-US" sz="2400" dirty="0">
                <a:ea typeface="華康儷中黑" panose="020B0509000000000000" pitchFamily="49" charset="-120"/>
              </a:rPr>
              <a:t>打破自我中心</a:t>
            </a:r>
            <a:r>
              <a:rPr lang="en-US" altLang="zh-CN" sz="4000" dirty="0">
                <a:ea typeface="華康儷中黑" panose="020B0509000000000000" pitchFamily="49" charset="-120"/>
              </a:rPr>
              <a:t>,</a:t>
            </a:r>
            <a:r>
              <a:rPr lang="zh-CN" altLang="en-US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神人</a:t>
            </a:r>
            <a:r>
              <a:rPr lang="zh-TW" altLang="en-US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無</a:t>
            </a:r>
            <a:r>
              <a:rPr lang="zh-CN" altLang="en-US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功</a:t>
            </a:r>
            <a:r>
              <a:rPr lang="zh-TW" altLang="en-US" sz="2400" dirty="0">
                <a:ea typeface="華康儷中黑" panose="020B0509000000000000" pitchFamily="49" charset="-120"/>
              </a:rPr>
              <a:t>太上下知有之</a:t>
            </a:r>
            <a:r>
              <a:rPr lang="en-US" altLang="zh-CN" sz="4000" dirty="0">
                <a:ea typeface="華康儷中黑" panose="020B0509000000000000" pitchFamily="49" charset="-120"/>
              </a:rPr>
              <a:t>,</a:t>
            </a:r>
            <a:r>
              <a:rPr lang="zh-TW" altLang="en-US" sz="2400" dirty="0">
                <a:ea typeface="華康儷中黑" panose="020B0509000000000000" pitchFamily="49" charset="-120"/>
              </a:rPr>
              <a:t>其次親而譽之</a:t>
            </a:r>
            <a:r>
              <a:rPr lang="zh-TW" altLang="en-US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聖</a:t>
            </a:r>
            <a:r>
              <a:rPr lang="zh-CN" altLang="en-US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人</a:t>
            </a:r>
            <a:r>
              <a:rPr lang="zh-TW" altLang="en-US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無</a:t>
            </a:r>
            <a:r>
              <a:rPr lang="zh-CN" altLang="en-US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名</a:t>
            </a:r>
            <a:endParaRPr lang="en-US" altLang="zh-CN" sz="4000" dirty="0">
              <a:ea typeface="華康儷中黑" panose="020B0509000000000000" pitchFamily="49" charset="-120"/>
            </a:endParaRPr>
          </a:p>
          <a:p>
            <a:pPr lvl="0" eaLnBrk="1" hangingPunct="1">
              <a:lnSpc>
                <a:spcPts val="3500"/>
              </a:lnSpc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2400" dirty="0">
                <a:ea typeface="華康儷中黑" panose="020B0509000000000000" pitchFamily="49" charset="-120"/>
              </a:rPr>
              <a:t>                                                                 事了拂衣去</a:t>
            </a:r>
            <a:r>
              <a:rPr lang="en-US" altLang="zh-TW" sz="2400" dirty="0">
                <a:ea typeface="華康儷中黑" panose="020B0509000000000000" pitchFamily="49" charset="-120"/>
              </a:rPr>
              <a:t>,</a:t>
            </a:r>
            <a:r>
              <a:rPr lang="zh-TW" altLang="en-US" sz="2400" dirty="0">
                <a:ea typeface="華康儷中黑" panose="020B0509000000000000" pitchFamily="49" charset="-120"/>
              </a:rPr>
              <a:t>深藏身與名</a:t>
            </a:r>
            <a:r>
              <a:rPr lang="en-US" altLang="zh-CN" sz="4000" dirty="0">
                <a:ea typeface="華康儷中黑" panose="020B0509000000000000" pitchFamily="49" charset="-12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耶穌</a:t>
            </a:r>
            <a:r>
              <a:rPr lang="zh-TW" altLang="en-US" sz="4000" dirty="0">
                <a:ea typeface="華康儷中黑" panose="020B0509000000000000" pitchFamily="49" charset="-120"/>
              </a:rPr>
              <a:t>兩者兼備</a:t>
            </a:r>
            <a:r>
              <a:rPr lang="en-US" altLang="zh-TW" sz="4000" dirty="0"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養天地正氣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法古今完人</a:t>
            </a:r>
            <a:endParaRPr lang="zh-TW" altLang="en-US" sz="4000" dirty="0"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74579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691313"/>
          </a:xfrm>
        </p:spPr>
        <p:txBody>
          <a:bodyPr/>
          <a:lstStyle/>
          <a:p>
            <a:pPr lvl="0" eaLnBrk="1" hangingPunct="1">
              <a:lnSpc>
                <a:spcPts val="43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ea typeface="華康正顏楷體W7(P)" panose="03000700000000000000" pitchFamily="66" charset="-120"/>
              </a:rPr>
              <a:t>誰若願意在你們中間成為大的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就當作你們的僕役</a:t>
            </a:r>
            <a:r>
              <a:rPr lang="en-US" altLang="zh-TW" sz="4000" dirty="0">
                <a:ea typeface="華康正顏楷體W7(P)" panose="03000700000000000000" pitchFamily="66" charset="-120"/>
              </a:rPr>
              <a:t>;</a:t>
            </a:r>
            <a:r>
              <a:rPr lang="zh-TW" altLang="en-US" sz="4000" dirty="0">
                <a:ea typeface="華康正顏楷體W7(P)" panose="03000700000000000000" pitchFamily="66" charset="-120"/>
              </a:rPr>
              <a:t> 因為人子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不是來受服事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而是來服事人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並交出自己的性命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為大眾作贖價</a:t>
            </a:r>
            <a:r>
              <a:rPr lang="en-US" altLang="zh-TW" sz="4000" dirty="0">
                <a:ea typeface="華康正顏楷體W7(P)" panose="03000700000000000000" pitchFamily="66" charset="-120"/>
              </a:rPr>
              <a:t>.  </a:t>
            </a:r>
            <a:r>
              <a:rPr lang="en-US" altLang="zh-TW" sz="3600" dirty="0">
                <a:highlight>
                  <a:srgbClr val="FFFF00"/>
                </a:highlight>
                <a:ea typeface="華康正顏楷體W7(P)" panose="03000700000000000000" pitchFamily="66" charset="-120"/>
                <a:sym typeface="Wingdings" panose="05000000000000000000" pitchFamily="2" charset="2"/>
              </a:rPr>
              <a:t></a:t>
            </a:r>
            <a:r>
              <a:rPr lang="zh-TW" altLang="en-US" sz="3600" dirty="0">
                <a:highlight>
                  <a:srgbClr val="FFFF00"/>
                </a:highlight>
                <a:latin typeface="華康古印體(P)" panose="03000500000000000000" pitchFamily="66" charset="-120"/>
                <a:ea typeface="華康古印體(P)" panose="03000500000000000000" pitchFamily="66" charset="-120"/>
              </a:rPr>
              <a:t>胡振中樞機</a:t>
            </a:r>
            <a:r>
              <a:rPr lang="en-US" altLang="zh-TW" sz="3600" dirty="0">
                <a:highlight>
                  <a:srgbClr val="FFFF00"/>
                </a:highlight>
                <a:latin typeface="華康古印體(P)" panose="03000500000000000000" pitchFamily="66" charset="-120"/>
                <a:ea typeface="華康古印體(P)" panose="03000500000000000000" pitchFamily="66" charset="-120"/>
              </a:rPr>
              <a:t>: 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latin typeface="華康古印體(P)" panose="03000500000000000000" pitchFamily="66" charset="-120"/>
                <a:ea typeface="華康古印體(P)" panose="03000500000000000000" pitchFamily="66" charset="-120"/>
              </a:rPr>
              <a:t>甘為人役</a:t>
            </a:r>
            <a:endParaRPr lang="en-US" altLang="zh-TW" sz="3600" dirty="0">
              <a:solidFill>
                <a:srgbClr val="FF0000"/>
              </a:solidFill>
              <a:highlight>
                <a:srgbClr val="FFFF00"/>
              </a:highlight>
              <a:latin typeface="華康古印體(P)" panose="03000500000000000000" pitchFamily="66" charset="-120"/>
              <a:ea typeface="華康古印體(P)" panose="03000500000000000000" pitchFamily="66" charset="-120"/>
            </a:endParaRP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ea typeface="華康儷中黑" panose="020B0509000000000000" pitchFamily="49" charset="-120"/>
              </a:rPr>
              <a:t>你懂得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真愛</a:t>
            </a:r>
            <a:r>
              <a:rPr lang="zh-TW" altLang="en-US" sz="4000" dirty="0">
                <a:ea typeface="華康儷中黑" panose="020B0509000000000000" pitchFamily="49" charset="-120"/>
              </a:rPr>
              <a:t>嗎</a:t>
            </a:r>
            <a:r>
              <a:rPr lang="en-US" altLang="zh-TW" sz="4000" dirty="0">
                <a:ea typeface="華康儷中黑" panose="020B0509000000000000" pitchFamily="49" charset="-120"/>
              </a:rPr>
              <a:t>?</a:t>
            </a:r>
            <a:r>
              <a:rPr lang="zh-TW" altLang="en-US" sz="4000" dirty="0">
                <a:ea typeface="華康少女文字W5(P)" panose="040F0500000000000000" pitchFamily="82" charset="-120"/>
              </a:rPr>
              <a:t>心酸的浪漫</a:t>
            </a:r>
            <a:r>
              <a:rPr lang="en-US" altLang="zh-TW" sz="4000" dirty="0">
                <a:ea typeface="華康少女文字W5(P)" panose="040F0500000000000000" pitchFamily="82" charset="-120"/>
              </a:rPr>
              <a:t>:</a:t>
            </a:r>
            <a:r>
              <a:rPr lang="zh-TW" altLang="en-US" sz="4000" dirty="0">
                <a:ea typeface="華康少女文字W5(P)" panose="040F0500000000000000" pitchFamily="82" charset="-120"/>
              </a:rPr>
              <a:t>說不清啊</a:t>
            </a:r>
            <a:r>
              <a:rPr lang="en-US" altLang="zh-TW" sz="4000" dirty="0">
                <a:ea typeface="華康少女文字W5(P)" panose="040F0500000000000000" pitchFamily="82" charset="-120"/>
              </a:rPr>
              <a:t>!</a:t>
            </a:r>
            <a:r>
              <a:rPr lang="zh-TW" altLang="en-US" sz="4000" dirty="0">
                <a:ea typeface="華康少女文字W5(P)" panose="040F0500000000000000" pitchFamily="82" charset="-120"/>
              </a:rPr>
              <a:t>我太傻</a:t>
            </a:r>
            <a:r>
              <a:rPr lang="en-US" altLang="zh-TW" sz="4000" dirty="0">
                <a:ea typeface="華康少女文字W5(P)" panose="040F0500000000000000" pitchFamily="82" charset="-120"/>
              </a:rPr>
              <a:t>,</a:t>
            </a:r>
            <a:r>
              <a:rPr lang="zh-TW" altLang="en-US" sz="4000" dirty="0">
                <a:ea typeface="華康少女文字W5(P)" panose="040F0500000000000000" pitchFamily="82" charset="-120"/>
              </a:rPr>
              <a:t>愛得太淒涼</a:t>
            </a:r>
            <a:r>
              <a:rPr lang="en-US" altLang="zh-TW" sz="4000" dirty="0">
                <a:ea typeface="華康少女文字W5(P)" panose="040F0500000000000000" pitchFamily="82" charset="-120"/>
              </a:rPr>
              <a:t>;</a:t>
            </a:r>
            <a:r>
              <a:rPr lang="zh-TW" altLang="en-US" sz="4000" dirty="0">
                <a:ea typeface="華康少女文字W5(P)" panose="040F0500000000000000" pitchFamily="82" charset="-120"/>
              </a:rPr>
              <a:t>讓我心酸啊</a:t>
            </a:r>
            <a:r>
              <a:rPr lang="en-US" altLang="zh-TW" sz="4000" dirty="0">
                <a:ea typeface="標楷體" panose="03000509000000000000" pitchFamily="65" charset="-120"/>
              </a:rPr>
              <a:t>! </a:t>
            </a:r>
            <a:r>
              <a:rPr lang="en-US" altLang="zh-TW" sz="2400" dirty="0">
                <a:ea typeface="華康儷中黑" panose="020B0509000000000000" pitchFamily="49" charset="-120"/>
              </a:rPr>
              <a:t>(</a:t>
            </a:r>
            <a:r>
              <a:rPr lang="zh-TW" altLang="en-US" sz="2400" dirty="0">
                <a:ea typeface="華康儷中黑" panose="020B0509000000000000" pitchFamily="49" charset="-120"/>
              </a:rPr>
              <a:t>流行歌</a:t>
            </a:r>
            <a:r>
              <a:rPr lang="en-US" altLang="zh-TW" sz="2400" dirty="0">
                <a:ea typeface="華康儷中黑" panose="020B0509000000000000" pitchFamily="49" charset="-120"/>
              </a:rPr>
              <a:t>)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ea typeface="華康儷中黑" panose="020B0509000000000000" pitchFamily="49" charset="-120"/>
              </a:rPr>
              <a:t>你懂得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施比受更有福</a:t>
            </a:r>
            <a:r>
              <a:rPr lang="zh-TW" altLang="en-US" sz="4000" dirty="0">
                <a:ea typeface="華康儷中黑" panose="020B0509000000000000" pitchFamily="49" charset="-120"/>
              </a:rPr>
              <a:t>嗎</a:t>
            </a:r>
            <a:r>
              <a:rPr lang="en-US" altLang="zh-TW" sz="4000" dirty="0">
                <a:ea typeface="華康儷中黑" panose="020B0509000000000000" pitchFamily="49" charset="-120"/>
              </a:rPr>
              <a:t>?</a:t>
            </a:r>
            <a:r>
              <a:rPr lang="zh-TW" altLang="en-US" sz="4000" dirty="0">
                <a:ea typeface="華康儷中黑" panose="020B0509000000000000" pitchFamily="49" charset="-120"/>
              </a:rPr>
              <a:t>你施捨窮人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是把原屬於他的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還給他</a:t>
            </a:r>
            <a:r>
              <a:rPr lang="en-US" altLang="zh-TW" sz="4000" dirty="0">
                <a:ea typeface="華康儷中黑" panose="020B0509000000000000" pitchFamily="49" charset="-120"/>
              </a:rPr>
              <a:t>;</a:t>
            </a:r>
            <a:r>
              <a:rPr lang="zh-TW" altLang="en-US" sz="2400" dirty="0">
                <a:ea typeface="華康儷中黑" panose="020B0509000000000000" pitchFamily="49" charset="-120"/>
              </a:rPr>
              <a:t>真的</a:t>
            </a:r>
            <a:r>
              <a:rPr lang="zh-TW" altLang="en-US" sz="4000" dirty="0">
                <a:ea typeface="華康儷中黑" panose="020B0509000000000000" pitchFamily="49" charset="-120"/>
              </a:rPr>
              <a:t>替天行道</a:t>
            </a:r>
            <a:r>
              <a:rPr lang="en-US" altLang="zh-TW" sz="2400" dirty="0">
                <a:ea typeface="華康儷中黑" panose="020B0509000000000000" pitchFamily="49" charset="-120"/>
              </a:rPr>
              <a:t>(</a:t>
            </a:r>
            <a:r>
              <a:rPr lang="zh-TW" altLang="en-US" sz="2400" dirty="0">
                <a:ea typeface="華康儷中黑" panose="020B0509000000000000" pitchFamily="49" charset="-120"/>
              </a:rPr>
              <a:t>聖盎博</a:t>
            </a:r>
            <a:r>
              <a:rPr lang="en-US" altLang="zh-TW" sz="2400" dirty="0">
                <a:ea typeface="華康儷中黑" panose="020B0509000000000000" pitchFamily="49" charset="-120"/>
              </a:rPr>
              <a:t>)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ea typeface="華康儷中黑" panose="020B0509000000000000" pitchFamily="49" charset="-120"/>
              </a:rPr>
              <a:t>你懂得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甘為人役</a:t>
            </a:r>
            <a:r>
              <a:rPr lang="zh-TW" altLang="en-US" sz="4000" dirty="0">
                <a:ea typeface="華康儷中黑" panose="020B0509000000000000" pitchFamily="49" charset="-120"/>
              </a:rPr>
              <a:t>嗎</a:t>
            </a:r>
            <a:r>
              <a:rPr lang="en-US" altLang="zh-TW" sz="4000" dirty="0">
                <a:ea typeface="華康儷中黑" panose="020B0509000000000000" pitchFamily="49" charset="-120"/>
              </a:rPr>
              <a:t>?</a:t>
            </a:r>
            <a:r>
              <a:rPr lang="zh-TW" altLang="en-US" sz="4000" dirty="0">
                <a:ea typeface="華康儷中黑" panose="020B0509000000000000" pitchFamily="49" charset="-120"/>
              </a:rPr>
              <a:t>是開心的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有永恆價值</a:t>
            </a:r>
            <a:r>
              <a:rPr lang="en-US" altLang="zh-TW" sz="4000" dirty="0"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ea typeface="華康儷中黑" panose="020B0509000000000000" pitchFamily="49" charset="-120"/>
              </a:rPr>
              <a:t>因為所服侍的是耶穌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是天主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  <a:r>
              <a:rPr lang="zh-TW" altLang="en-US" sz="2800" dirty="0">
                <a:highlight>
                  <a:srgbClr val="FFFF00"/>
                </a:highlight>
                <a:ea typeface="華康儷中黑" panose="020B0509000000000000" pitchFamily="49" charset="-120"/>
              </a:rPr>
              <a:t>吃虧是福</a:t>
            </a:r>
            <a:endParaRPr lang="zh-TW" altLang="en-US" sz="2800" dirty="0">
              <a:highlight>
                <a:srgbClr val="FFFF00"/>
              </a:highlight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4404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0EEEDB7-151E-4AB8-8A43-4A928EB231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200" dirty="0">
                <a:ea typeface="華康儷中黑(P)" panose="020B0500000000000000" pitchFamily="34" charset="-120"/>
              </a:rPr>
              <a:t>當他犧牲了自己的性命</a:t>
            </a:r>
            <a:r>
              <a:rPr lang="en-US" altLang="zh-TW" sz="4200" dirty="0">
                <a:ea typeface="華康儷中黑(P)" panose="020B0500000000000000" pitchFamily="34" charset="-120"/>
              </a:rPr>
              <a:t>,</a:t>
            </a:r>
            <a:r>
              <a:rPr lang="zh-TW" altLang="en-US" sz="4200" dirty="0">
                <a:ea typeface="華康儷中黑(P)" panose="020B0500000000000000" pitchFamily="34" charset="-120"/>
              </a:rPr>
              <a:t>作了贖罪祭時</a:t>
            </a:r>
            <a:r>
              <a:rPr lang="en-US" altLang="zh-TW" sz="4200" dirty="0">
                <a:ea typeface="華康儷中黑(P)" panose="020B0500000000000000" pitchFamily="34" charset="-120"/>
              </a:rPr>
              <a:t>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200" dirty="0">
                <a:ea typeface="華康儷中黑(P)" panose="020B0500000000000000" pitchFamily="34" charset="-120"/>
              </a:rPr>
              <a:t>他要看見他的後輩延年益壽</a:t>
            </a:r>
            <a:r>
              <a:rPr lang="en-US" altLang="zh-TW" sz="4200" dirty="0">
                <a:ea typeface="華康儷中黑(P)" panose="020B0500000000000000" pitchFamily="34" charset="-120"/>
              </a:rPr>
              <a:t>;</a:t>
            </a:r>
            <a:r>
              <a:rPr lang="zh-TW" altLang="en-US" sz="4200" dirty="0">
                <a:ea typeface="華康儷中黑(P)" panose="020B0500000000000000" pitchFamily="34" charset="-120"/>
              </a:rPr>
              <a:t>在他受盡了痛苦之後</a:t>
            </a:r>
            <a:r>
              <a:rPr lang="en-US" altLang="zh-TW" sz="4200" dirty="0">
                <a:ea typeface="華康儷中黑(P)" panose="020B0500000000000000" pitchFamily="34" charset="-120"/>
              </a:rPr>
              <a:t>,</a:t>
            </a:r>
            <a:r>
              <a:rPr lang="zh-TW" altLang="en-US" sz="4200" dirty="0">
                <a:solidFill>
                  <a:srgbClr val="FF0000"/>
                </a:solidFill>
                <a:ea typeface="華康儷中黑(P)" panose="020B0500000000000000" pitchFamily="34" charset="-120"/>
              </a:rPr>
              <a:t>他要看見光明</a:t>
            </a:r>
            <a:r>
              <a:rPr lang="en-US" altLang="zh-TW" sz="4200" dirty="0">
                <a:ea typeface="華康儷中黑(P)" panose="020B0500000000000000" pitchFamily="34" charset="-120"/>
              </a:rPr>
              <a:t>.</a:t>
            </a:r>
            <a:r>
              <a:rPr lang="en-US" altLang="zh-TW" sz="2800" dirty="0">
                <a:ea typeface="華康儷中黑(P)" panose="020B0500000000000000" pitchFamily="34" charset="-120"/>
              </a:rPr>
              <a:t>(</a:t>
            </a:r>
            <a:r>
              <a:rPr lang="zh-TW" altLang="en-US" sz="2800" dirty="0">
                <a:ea typeface="華康儷中黑(P)" panose="020B0500000000000000" pitchFamily="34" charset="-120"/>
              </a:rPr>
              <a:t>依</a:t>
            </a:r>
            <a:r>
              <a:rPr lang="en-US" altLang="zh-TW" sz="2800" dirty="0">
                <a:ea typeface="華康儷中黑(P)" panose="020B0500000000000000" pitchFamily="34" charset="-120"/>
              </a:rPr>
              <a:t>53:10-11)</a:t>
            </a:r>
          </a:p>
          <a:p>
            <a:pPr>
              <a:spcBef>
                <a:spcPts val="0"/>
              </a:spcBef>
            </a:pPr>
            <a:r>
              <a:rPr lang="en-US" altLang="zh-TW" sz="4200" dirty="0">
                <a:ea typeface="華康儷中黑(P)" panose="020B0500000000000000" pitchFamily="34" charset="-120"/>
              </a:rPr>
              <a:t>If he gives His life as an </a:t>
            </a:r>
          </a:p>
          <a:p>
            <a:pPr>
              <a:spcBef>
                <a:spcPts val="0"/>
              </a:spcBef>
            </a:pPr>
            <a:r>
              <a:rPr lang="en-US" altLang="zh-TW" sz="4200" dirty="0">
                <a:ea typeface="華康儷中黑(P)" panose="020B0500000000000000" pitchFamily="34" charset="-120"/>
              </a:rPr>
              <a:t>offering for sin, He shall see His descendants in a long life,</a:t>
            </a:r>
          </a:p>
          <a:p>
            <a:pPr>
              <a:spcBef>
                <a:spcPts val="0"/>
              </a:spcBef>
            </a:pPr>
            <a:r>
              <a:rPr lang="en-US" altLang="zh-TW" sz="4200" dirty="0">
                <a:ea typeface="華康儷中黑(P)" panose="020B0500000000000000" pitchFamily="34" charset="-120"/>
              </a:rPr>
              <a:t>Because of his affliction </a:t>
            </a:r>
            <a:r>
              <a:rPr lang="en-US" altLang="zh-TW" sz="4200" dirty="0">
                <a:solidFill>
                  <a:srgbClr val="FF0000"/>
                </a:solidFill>
                <a:ea typeface="華康儷中黑(P)" panose="020B0500000000000000" pitchFamily="34" charset="-120"/>
              </a:rPr>
              <a:t>he shall see the light</a:t>
            </a:r>
            <a:r>
              <a:rPr lang="en-US" altLang="zh-TW" sz="4200" dirty="0">
                <a:ea typeface="華康儷中黑(P)" panose="020B0500000000000000" pitchFamily="34" charset="-120"/>
              </a:rPr>
              <a:t> in fullness of days.</a:t>
            </a:r>
            <a:r>
              <a:rPr lang="en-US" altLang="zh-TW" sz="2800" spc="-150" dirty="0">
                <a:ea typeface="華康儷中黑(P)" panose="020B0500000000000000" pitchFamily="34" charset="-120"/>
              </a:rPr>
              <a:t> (Isaiah 53:10-11).</a:t>
            </a:r>
            <a:endParaRPr lang="zh-TW" altLang="en-US" sz="2800" spc="-150" dirty="0">
              <a:ea typeface="華康儷中黑(P)" panose="020B05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210783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0EEEDB7-151E-4AB8-8A43-4A928EB231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文章窮而後工</a:t>
            </a:r>
            <a:r>
              <a:rPr lang="en-US" altLang="zh-TW" sz="4000" dirty="0">
                <a:ea typeface="華康儷中黑(P)" panose="020B0500000000000000" pitchFamily="34" charset="-120"/>
              </a:rPr>
              <a:t>:</a:t>
            </a:r>
            <a:r>
              <a:rPr lang="zh-TW" altLang="en-US" sz="4000" dirty="0">
                <a:ea typeface="華康儷中黑(P)" panose="020B0500000000000000" pitchFamily="34" charset="-120"/>
              </a:rPr>
              <a:t>犧牲和痛苦都是明目的眼藥水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讓人看得更清楚</a:t>
            </a:r>
            <a:r>
              <a:rPr lang="en-US" altLang="zh-TW" sz="4000" dirty="0">
                <a:ea typeface="華康儷中黑(P)" panose="020B0500000000000000" pitchFamily="34" charset="-120"/>
              </a:rPr>
              <a:t>;</a:t>
            </a:r>
            <a:r>
              <a:rPr lang="zh-TW" altLang="en-US" sz="4000" dirty="0">
                <a:ea typeface="華康儷中黑(P)" panose="020B0500000000000000" pitchFamily="34" charset="-120"/>
              </a:rPr>
              <a:t>看見光明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ea typeface="華康儷中黑(P)" panose="020B0500000000000000" pitchFamily="34" charset="-120"/>
              </a:rPr>
              <a:t>看到後輩延年益壽</a:t>
            </a:r>
            <a:r>
              <a:rPr lang="en-US" altLang="zh-TW" sz="4000" dirty="0">
                <a:ea typeface="華康儷中黑(P)" panose="020B0500000000000000" pitchFamily="34" charset="-120"/>
              </a:rPr>
              <a:t>;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一切犧牲都值得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Hardship prepares us for our finest work</a:t>
            </a:r>
            <a:r>
              <a:rPr lang="en-US" altLang="zh-TW" sz="4000" dirty="0">
                <a:ea typeface="華康儷中黑(P)" panose="020B0500000000000000" pitchFamily="34" charset="-120"/>
              </a:rPr>
              <a:t>. Sacrifice and suffering are like eye drops, the antidote to clear one's vision, allowing clarity and lucidity. When one has a vision of the future and the progeny living a long healthy life, 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all sacrifice becomes worthwhile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234956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0EEEDB7-151E-4AB8-8A43-4A928EB231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800" dirty="0">
                <a:ea typeface="華康儷中黑(P)" panose="020B0500000000000000" pitchFamily="34" charset="-120"/>
              </a:rPr>
              <a:t>我們相信唯道集虛</a:t>
            </a:r>
            <a:r>
              <a:rPr lang="en-US" altLang="zh-TW" sz="3800" dirty="0">
                <a:ea typeface="華康儷中黑(P)" panose="020B0500000000000000" pitchFamily="34" charset="-120"/>
              </a:rPr>
              <a:t>,</a:t>
            </a:r>
            <a:r>
              <a:rPr lang="zh-TW" altLang="en-US" sz="3800" dirty="0">
                <a:ea typeface="華康儷中黑(P)" panose="020B0500000000000000" pitchFamily="34" charset="-120"/>
              </a:rPr>
              <a:t>所以「</a:t>
            </a:r>
            <a:r>
              <a:rPr lang="zh-TW" altLang="en-US" sz="38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以虛集道</a:t>
            </a:r>
            <a:r>
              <a:rPr lang="zh-TW" altLang="en-US" sz="3800" dirty="0">
                <a:ea typeface="華康儷中黑(P)" panose="020B0500000000000000" pitchFamily="34" charset="-120"/>
              </a:rPr>
              <a:t>」</a:t>
            </a:r>
            <a:r>
              <a:rPr lang="en-US" altLang="zh-TW" sz="3800" dirty="0">
                <a:ea typeface="華康儷中黑(P)" panose="020B0500000000000000" pitchFamily="34" charset="-12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zh-TW" altLang="en-US" sz="3800" dirty="0">
                <a:ea typeface="華康儷中黑(P)" panose="020B0500000000000000" pitchFamily="34" charset="-120"/>
              </a:rPr>
              <a:t>其中</a:t>
            </a:r>
            <a:r>
              <a:rPr lang="en-US" altLang="zh-TW" sz="3800" dirty="0">
                <a:ea typeface="華康儷中黑(P)" panose="020B0500000000000000" pitchFamily="34" charset="-12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ea typeface="華康儷中黑(P)" panose="020B0500000000000000" pitchFamily="34" charset="-120"/>
              </a:rPr>
              <a:t>四樞德</a:t>
            </a:r>
            <a:r>
              <a:rPr lang="zh-TW" altLang="en-US" sz="3800" dirty="0">
                <a:ea typeface="華康儷中黑(P)" panose="020B0500000000000000" pitchFamily="34" charset="-120"/>
              </a:rPr>
              <a:t>智義勇節的節德</a:t>
            </a:r>
            <a:r>
              <a:rPr lang="en-US" altLang="zh-TW" sz="3800" dirty="0">
                <a:ea typeface="華康儷中黑(P)" panose="020B0500000000000000" pitchFamily="34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3800" dirty="0">
                <a:ea typeface="華康儷中黑(P)" panose="020B0500000000000000" pitchFamily="34" charset="-120"/>
              </a:rPr>
              <a:t>是快樂的泉源</a:t>
            </a:r>
            <a:r>
              <a:rPr lang="en-US" altLang="zh-TW" sz="3800" dirty="0">
                <a:ea typeface="華康儷中黑(P)" panose="020B0500000000000000" pitchFamily="34" charset="-120"/>
              </a:rPr>
              <a:t>. </a:t>
            </a:r>
            <a:r>
              <a:rPr lang="zh-TW" altLang="en-US" sz="3800" dirty="0">
                <a:solidFill>
                  <a:srgbClr val="FF0000"/>
                </a:solidFill>
                <a:ea typeface="華康儷中黑(P)" panose="020B0500000000000000" pitchFamily="34" charset="-120"/>
              </a:rPr>
              <a:t>節德就是虛</a:t>
            </a:r>
            <a:r>
              <a:rPr lang="en-US" altLang="zh-TW" sz="3800" dirty="0"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3800" spc="-100" dirty="0">
                <a:ea typeface="華康儷中黑(P)" panose="020B0500000000000000" pitchFamily="34" charset="-120"/>
              </a:rPr>
              <a:t>We believe emptying the soul makes room for the Dao </a:t>
            </a:r>
            <a:r>
              <a:rPr lang="en-US" altLang="zh-TW" sz="2800" spc="-100" dirty="0">
                <a:ea typeface="華康儷中黑(P)" panose="020B0500000000000000" pitchFamily="34" charset="-120"/>
              </a:rPr>
              <a:t>(Way)</a:t>
            </a:r>
            <a:r>
              <a:rPr lang="en-US" altLang="zh-TW" sz="3800" spc="-100" dirty="0">
                <a:ea typeface="華康儷中黑(P)" panose="020B0500000000000000" pitchFamily="34" charset="-120"/>
              </a:rPr>
              <a:t>. Hence we </a:t>
            </a:r>
            <a:r>
              <a:rPr lang="en-US" altLang="zh-TW" sz="3800" spc="-100" dirty="0">
                <a:solidFill>
                  <a:srgbClr val="FF0000"/>
                </a:solidFill>
                <a:ea typeface="華康儷中黑(P)" panose="020B0500000000000000" pitchFamily="34" charset="-120"/>
              </a:rPr>
              <a:t>void the self</a:t>
            </a:r>
            <a:r>
              <a:rPr lang="en-US" altLang="zh-TW" sz="3800" spc="-100" dirty="0">
                <a:ea typeface="華康儷中黑(P)" panose="020B0500000000000000" pitchFamily="34" charset="-120"/>
              </a:rPr>
              <a:t>, rid the desire to possess, to welcome and walk the Way; happiness comes from </a:t>
            </a:r>
            <a:r>
              <a:rPr lang="en-US" altLang="zh-TW" sz="3800" spc="-100" dirty="0">
                <a:highlight>
                  <a:srgbClr val="FFFF00"/>
                </a:highlight>
                <a:ea typeface="華康儷中黑(P)" panose="020B0500000000000000" pitchFamily="34" charset="-120"/>
              </a:rPr>
              <a:t>four cardinal virtues</a:t>
            </a:r>
            <a:r>
              <a:rPr lang="en-US" altLang="zh-TW" sz="3800" spc="-100" dirty="0">
                <a:ea typeface="華康儷中黑(P)" panose="020B0500000000000000" pitchFamily="34" charset="-120"/>
              </a:rPr>
              <a:t>: wisdom, righteousness, courage and temperance; take note that </a:t>
            </a:r>
            <a:r>
              <a:rPr lang="en-US" altLang="zh-TW" sz="3800" spc="-100" dirty="0">
                <a:solidFill>
                  <a:srgbClr val="FF0000"/>
                </a:solidFill>
                <a:ea typeface="華康儷中黑(P)" panose="020B0500000000000000" pitchFamily="34" charset="-120"/>
              </a:rPr>
              <a:t>temperance is self-emptiness.</a:t>
            </a:r>
          </a:p>
          <a:p>
            <a:pPr>
              <a:spcBef>
                <a:spcPts val="0"/>
              </a:spcBef>
            </a:pPr>
            <a:endParaRPr lang="zh-TW" altLang="en-US" sz="3600" dirty="0">
              <a:ea typeface="華康儷中黑(P)" panose="020B05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920449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0EEEDB7-151E-4AB8-8A43-4A928EB231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(P)" panose="020B0500000000000000" pitchFamily="34" charset="-120"/>
              </a:rPr>
              <a:t>所以有錢人家也要學會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窮養兒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相信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千金難買少年窮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明白生於憂患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死於安樂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中黑(P)" panose="020B0500000000000000" pitchFamily="34" charset="-120"/>
              </a:rPr>
              <a:t>Therefore, wealthy families must also learn to raise their children 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as if they were a poor family</a:t>
            </a:r>
            <a:r>
              <a:rPr lang="en-US" altLang="zh-TW" sz="4000" dirty="0">
                <a:ea typeface="華康儷中黑(P)" panose="020B0500000000000000" pitchFamily="34" charset="-120"/>
              </a:rPr>
              <a:t>, understand that the struggle of hardship is character formation that cannot be bought with wealth, and to realize that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adversity births success,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complacency  breeds failure</a:t>
            </a:r>
            <a:r>
              <a:rPr lang="en-US" altLang="zh-TW" sz="4000" dirty="0">
                <a:ea typeface="華康儷中黑(P)" panose="020B0500000000000000" pitchFamily="34" charset="-12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664393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0EEEDB7-151E-4AB8-8A43-4A928EB231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200" dirty="0">
                <a:ea typeface="華康儷中黑(P)" panose="020B0500000000000000" pitchFamily="34" charset="-120"/>
              </a:rPr>
              <a:t>我們所有的</a:t>
            </a:r>
            <a:r>
              <a:rPr lang="en-US" altLang="zh-TW" sz="4200" dirty="0">
                <a:ea typeface="華康儷中黑(P)" panose="020B0500000000000000" pitchFamily="34" charset="-120"/>
              </a:rPr>
              <a:t>,</a:t>
            </a:r>
            <a:r>
              <a:rPr lang="zh-TW" altLang="en-US" sz="4200" dirty="0">
                <a:ea typeface="華康儷中黑(P)" panose="020B0500000000000000" pitchFamily="34" charset="-120"/>
              </a:rPr>
              <a:t>不是一位不能同情我們弱點的大司祭</a:t>
            </a:r>
            <a:r>
              <a:rPr lang="en-US" altLang="zh-TW" sz="4200" dirty="0">
                <a:ea typeface="華康儷中黑(P)" panose="020B0500000000000000" pitchFamily="34" charset="-120"/>
              </a:rPr>
              <a:t>,</a:t>
            </a:r>
            <a:r>
              <a:rPr lang="zh-TW" altLang="en-US" sz="4200" dirty="0">
                <a:ea typeface="華康儷中黑(P)" panose="020B0500000000000000" pitchFamily="34" charset="-120"/>
              </a:rPr>
              <a:t>而是一位</a:t>
            </a:r>
            <a:r>
              <a:rPr lang="zh-TW" altLang="en-US" sz="4200" dirty="0">
                <a:solidFill>
                  <a:srgbClr val="FF0000"/>
                </a:solidFill>
                <a:ea typeface="華康儷中黑(P)" panose="020B0500000000000000" pitchFamily="34" charset="-120"/>
              </a:rPr>
              <a:t>在各方面與我們相似</a:t>
            </a:r>
            <a:r>
              <a:rPr lang="en-US" altLang="zh-TW" sz="4200" dirty="0">
                <a:ea typeface="華康儷中黑(P)" panose="020B0500000000000000" pitchFamily="34" charset="-120"/>
              </a:rPr>
              <a:t>,</a:t>
            </a:r>
            <a:r>
              <a:rPr lang="zh-TW" altLang="en-US" sz="4200" dirty="0">
                <a:ea typeface="華康儷中黑(P)" panose="020B0500000000000000" pitchFamily="34" charset="-120"/>
              </a:rPr>
              <a:t>受過試探的</a:t>
            </a:r>
            <a:r>
              <a:rPr lang="en-US" altLang="zh-TW" sz="4200" dirty="0">
                <a:ea typeface="華康儷中黑(P)" panose="020B0500000000000000" pitchFamily="34" charset="-120"/>
              </a:rPr>
              <a:t>,</a:t>
            </a:r>
            <a:r>
              <a:rPr lang="zh-TW" altLang="en-US" sz="4200" dirty="0">
                <a:ea typeface="華康儷中黑(P)" panose="020B0500000000000000" pitchFamily="34" charset="-120"/>
              </a:rPr>
              <a:t>只是沒有罪過</a:t>
            </a:r>
            <a:r>
              <a:rPr lang="en-US" altLang="zh-TW" sz="2400" dirty="0">
                <a:ea typeface="華康儷中黑(P)" panose="020B0500000000000000" pitchFamily="34" charset="-120"/>
              </a:rPr>
              <a:t>.(</a:t>
            </a:r>
            <a:r>
              <a:rPr lang="zh-TW" altLang="en-US" sz="2400" dirty="0">
                <a:ea typeface="華康儷中黑(P)" panose="020B0500000000000000" pitchFamily="34" charset="-120"/>
              </a:rPr>
              <a:t>希</a:t>
            </a:r>
            <a:r>
              <a:rPr lang="en-US" altLang="zh-TW" sz="2400" dirty="0">
                <a:ea typeface="華康儷中黑(P)" panose="020B0500000000000000" pitchFamily="34" charset="-120"/>
              </a:rPr>
              <a:t>4:14-16)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中黑(P)" panose="020B0500000000000000" pitchFamily="34" charset="-120"/>
              </a:rPr>
              <a:t>We do not have a high priest who is unable to sympathize with our weaknesses, but one who has been </a:t>
            </a:r>
            <a:r>
              <a:rPr lang="en-US" altLang="zh-TW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tempted in every way, just as we are</a:t>
            </a:r>
            <a:r>
              <a:rPr lang="en-US" altLang="zh-TW" sz="4400" dirty="0">
                <a:ea typeface="華康儷中黑(P)" panose="020B0500000000000000" pitchFamily="34" charset="-120"/>
              </a:rPr>
              <a:t>—yet he did not sin. </a:t>
            </a:r>
            <a:r>
              <a:rPr lang="en-US" altLang="zh-TW" sz="2800" dirty="0">
                <a:ea typeface="華康儷中黑(P)" panose="020B0500000000000000" pitchFamily="34" charset="-120"/>
              </a:rPr>
              <a:t>(Hebrews 4:14-16)</a:t>
            </a:r>
          </a:p>
          <a:p>
            <a:pPr>
              <a:spcBef>
                <a:spcPts val="0"/>
              </a:spcBef>
            </a:pPr>
            <a:endParaRPr lang="zh-TW" altLang="en-US" sz="4400" dirty="0">
              <a:ea typeface="華康儷中黑(P)" panose="020B05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138948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0EEEDB7-151E-4AB8-8A43-4A928EB231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800" dirty="0">
                <a:ea typeface="華康儷中黑(P)" panose="020B0500000000000000" pitchFamily="34" charset="-120"/>
              </a:rPr>
              <a:t>耶穌是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至人</a:t>
            </a:r>
            <a:r>
              <a:rPr lang="en-US" altLang="zh-TW" sz="4800" dirty="0">
                <a:ea typeface="華康儷中黑(P)" panose="020B0500000000000000" pitchFamily="34" charset="-120"/>
              </a:rPr>
              <a:t>=100%</a:t>
            </a:r>
            <a:r>
              <a:rPr lang="zh-TW" altLang="en-US" sz="4800" dirty="0">
                <a:ea typeface="華康儷中黑(P)" panose="020B0500000000000000" pitchFamily="34" charset="-120"/>
              </a:rPr>
              <a:t>人</a:t>
            </a:r>
            <a:r>
              <a:rPr lang="en-US" altLang="zh-TW" sz="4800" dirty="0">
                <a:ea typeface="華康儷中黑(P)" panose="020B0500000000000000" pitchFamily="34" charset="-120"/>
              </a:rPr>
              <a:t>=</a:t>
            </a:r>
            <a:r>
              <a:rPr lang="zh-TW" altLang="en-US" sz="4800" dirty="0">
                <a:ea typeface="華康儷中黑(P)" panose="020B0500000000000000" pitchFamily="34" charset="-120"/>
              </a:rPr>
              <a:t>聖人</a:t>
            </a:r>
            <a:r>
              <a:rPr lang="en-US" altLang="zh-TW" sz="4800" dirty="0">
                <a:ea typeface="華康儷中黑(P)" panose="020B0500000000000000" pitchFamily="34" charset="-120"/>
              </a:rPr>
              <a:t>+</a:t>
            </a:r>
            <a:r>
              <a:rPr lang="zh-TW" altLang="en-US" sz="4800" dirty="0">
                <a:ea typeface="華康儷中黑(P)" panose="020B0500000000000000" pitchFamily="34" charset="-120"/>
              </a:rPr>
              <a:t>賢人</a:t>
            </a:r>
            <a:r>
              <a:rPr lang="en-US" altLang="zh-TW" sz="4800" dirty="0">
                <a:ea typeface="華康儷中黑(P)" panose="020B0500000000000000" pitchFamily="34" charset="-120"/>
              </a:rPr>
              <a:t>+</a:t>
            </a:r>
            <a:r>
              <a:rPr lang="zh-TW" altLang="en-US" sz="4800" dirty="0">
                <a:ea typeface="華康儷中黑(P)" panose="020B0500000000000000" pitchFamily="34" charset="-120"/>
              </a:rPr>
              <a:t>能人</a:t>
            </a:r>
            <a:r>
              <a:rPr lang="en-US" altLang="zh-TW" sz="4800" dirty="0">
                <a:ea typeface="華康儷中黑(P)" panose="020B0500000000000000" pitchFamily="34" charset="-120"/>
              </a:rPr>
              <a:t>.</a:t>
            </a:r>
            <a:r>
              <a:rPr lang="zh-TW" altLang="en-US" sz="4800" dirty="0">
                <a:ea typeface="華康儷中黑(P)" panose="020B0500000000000000" pitchFamily="34" charset="-120"/>
              </a:rPr>
              <a:t>這讓他有能力接受和</a:t>
            </a:r>
            <a:endParaRPr lang="en-US" altLang="zh-TW" sz="4800" dirty="0"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800" dirty="0">
                <a:ea typeface="華康儷中黑(P)" panose="020B0500000000000000" pitchFamily="34" charset="-120"/>
              </a:rPr>
              <a:t>救贖不完美的人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ea typeface="華康儷中黑(P)" panose="020B0500000000000000" pitchFamily="34" charset="-120"/>
              </a:rPr>
              <a:t>Jesus is </a:t>
            </a:r>
            <a:r>
              <a:rPr lang="en-US" altLang="zh-TW" sz="48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the Perfect Person </a:t>
            </a:r>
            <a:r>
              <a:rPr lang="en-US" altLang="zh-TW" sz="4800" dirty="0">
                <a:ea typeface="華康儷中黑(P)" panose="020B0500000000000000" pitchFamily="34" charset="-120"/>
              </a:rPr>
              <a:t>= 100% human = a saint + a wise person + a capable person.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ea typeface="華康儷中黑(P)" panose="020B0500000000000000" pitchFamily="34" charset="-120"/>
              </a:rPr>
              <a:t>This enables Him to accept and </a:t>
            </a:r>
            <a:r>
              <a:rPr lang="en-US" altLang="zh-TW" sz="4800" dirty="0">
                <a:solidFill>
                  <a:srgbClr val="FF0000"/>
                </a:solidFill>
                <a:ea typeface="華康儷中黑(P)" panose="020B0500000000000000" pitchFamily="34" charset="-120"/>
              </a:rPr>
              <a:t>redeem imperfect individuals</a:t>
            </a:r>
            <a:r>
              <a:rPr lang="en-US" altLang="zh-TW" sz="4800" dirty="0">
                <a:ea typeface="華康儷中黑(P)" panose="020B0500000000000000" pitchFamily="34" charset="-120"/>
              </a:rPr>
              <a:t>.</a:t>
            </a:r>
            <a:endParaRPr lang="zh-TW" altLang="en-US" sz="4800" dirty="0">
              <a:ea typeface="華康儷中黑(P)" panose="020B05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722486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0EEEDB7-151E-4AB8-8A43-4A928EB231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(P)" panose="020B0500000000000000" pitchFamily="34" charset="-120"/>
              </a:rPr>
              <a:t>儒家追求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三不朽</a:t>
            </a:r>
            <a:r>
              <a:rPr lang="en-US" altLang="zh-TW" sz="4000" dirty="0">
                <a:ea typeface="華康儷中黑(P)" panose="020B0500000000000000" pitchFamily="34" charset="-120"/>
              </a:rPr>
              <a:t>:</a:t>
            </a:r>
            <a:r>
              <a:rPr lang="zh-TW" altLang="en-US" sz="4000" dirty="0">
                <a:ea typeface="華康儷中黑(P)" panose="020B0500000000000000" pitchFamily="34" charset="-120"/>
              </a:rPr>
              <a:t>立德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立功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立言</a:t>
            </a:r>
            <a:r>
              <a:rPr lang="en-US" altLang="zh-TW" sz="4000" dirty="0">
                <a:ea typeface="華康儷中黑(P)" panose="020B0500000000000000" pitchFamily="34" charset="-12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(P)" panose="020B0500000000000000" pitchFamily="34" charset="-120"/>
              </a:rPr>
              <a:t>莊子追求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三無</a:t>
            </a:r>
            <a:r>
              <a:rPr lang="zh-TW" altLang="en-US" sz="4000" dirty="0">
                <a:ea typeface="華康儷中黑(P)" panose="020B0500000000000000" pitchFamily="34" charset="-120"/>
              </a:rPr>
              <a:t>的逍遙</a:t>
            </a:r>
            <a:r>
              <a:rPr lang="en-US" altLang="zh-TW" sz="4000" dirty="0">
                <a:ea typeface="華康儷中黑(P)" panose="020B0500000000000000" pitchFamily="34" charset="-120"/>
              </a:rPr>
              <a:t>: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至人</a:t>
            </a:r>
            <a:r>
              <a:rPr lang="zh-TW" altLang="en-US" sz="4000" dirty="0">
                <a:ea typeface="華康儷中黑(P)" panose="020B0500000000000000" pitchFamily="34" charset="-120"/>
              </a:rPr>
              <a:t>無己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神人</a:t>
            </a:r>
            <a:r>
              <a:rPr lang="zh-TW" altLang="en-US" sz="4000" dirty="0">
                <a:ea typeface="華康儷中黑(P)" panose="020B0500000000000000" pitchFamily="34" charset="-120"/>
              </a:rPr>
              <a:t>無功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聖人</a:t>
            </a:r>
            <a:r>
              <a:rPr lang="zh-TW" altLang="en-US" sz="4000" dirty="0">
                <a:ea typeface="華康儷中黑(P)" panose="020B0500000000000000" pitchFamily="34" charset="-120"/>
              </a:rPr>
              <a:t>無名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中黑(P)" panose="020B0500000000000000" pitchFamily="34" charset="-120"/>
              </a:rPr>
              <a:t> Confucianism pursues the "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Three Immortals</a:t>
            </a:r>
            <a:r>
              <a:rPr lang="en-US" altLang="zh-TW" sz="4000" dirty="0">
                <a:ea typeface="華康儷中黑(P)" panose="020B0500000000000000" pitchFamily="34" charset="-120"/>
              </a:rPr>
              <a:t>": to be virtuous, meritorious, and honorable; while Zhuangzi seeks the freedom of "</a:t>
            </a:r>
            <a:r>
              <a:rPr lang="en-US" altLang="zh-TW" sz="4000" dirty="0">
                <a:highlight>
                  <a:srgbClr val="FFFF00"/>
                </a:highlight>
                <a:ea typeface="華康儷中黑(P)" panose="020B0500000000000000" pitchFamily="34" charset="-120"/>
              </a:rPr>
              <a:t>Three Nothings</a:t>
            </a:r>
            <a:r>
              <a:rPr lang="en-US" altLang="zh-TW" sz="4000" dirty="0">
                <a:ea typeface="華康儷中黑(P)" panose="020B0500000000000000" pitchFamily="34" charset="-120"/>
              </a:rPr>
              <a:t>":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中黑(P)" panose="020B0500000000000000" pitchFamily="34" charset="-120"/>
              </a:rPr>
              <a:t>the perfect person is 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selfless</a:t>
            </a:r>
            <a:r>
              <a:rPr lang="en-US" altLang="zh-TW" sz="4000" dirty="0">
                <a:ea typeface="華康儷中黑(P)" panose="020B0500000000000000" pitchFamily="34" charset="-120"/>
              </a:rPr>
              <a:t>,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中黑(P)" panose="020B0500000000000000" pitchFamily="34" charset="-120"/>
              </a:rPr>
              <a:t>the divine person chases 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no laurels</a:t>
            </a:r>
            <a:r>
              <a:rPr lang="en-US" altLang="zh-TW" sz="4000" dirty="0">
                <a:ea typeface="華康儷中黑(P)" panose="020B0500000000000000" pitchFamily="34" charset="-120"/>
              </a:rPr>
              <a:t>, and the sage is 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anonymous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07027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8640"/>
            <a:ext cx="9108504" cy="6669360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恭讀依撒意亞先知書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53:10-11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上主的旨意，是要用苦難折磨他；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當他犧牲了自己的性命，作了贖罪祭時，他要看見他的後輩延年益壽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；上主的旨意，也藉他的手，得以實現。</a:t>
            </a: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在他受盡了痛苦之後，他要看見光明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，並因自己的經歷而滿足；我正義的僕人，要使許多人成義，因為他承擔了他們的罪過。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 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en-US" altLang="zh-TW" sz="1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327970E3-A18A-4A39-ADF2-9C19765D0357}"/>
              </a:ext>
            </a:extLst>
          </p:cNvPr>
          <p:cNvSpPr txBox="1"/>
          <p:nvPr/>
        </p:nvSpPr>
        <p:spPr>
          <a:xfrm>
            <a:off x="4427984" y="6021288"/>
            <a:ext cx="4392488" cy="584775"/>
          </a:xfrm>
          <a:prstGeom prst="rect">
            <a:avLst/>
          </a:prstGeom>
          <a:solidFill>
            <a:srgbClr val="6600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>
                <a:solidFill>
                  <a:schemeClr val="bg1"/>
                </a:solidFill>
                <a:latin typeface="華康布丁體(P)" panose="040B0C00000000000000" pitchFamily="82" charset="-120"/>
                <a:ea typeface="華康布丁體(P)" panose="040B0C00000000000000" pitchFamily="82" charset="-120"/>
              </a:rPr>
              <a:t>靜默片刻</a:t>
            </a:r>
            <a:r>
              <a:rPr lang="en-US" altLang="zh-TW" sz="2400" dirty="0">
                <a:solidFill>
                  <a:schemeClr val="bg1"/>
                </a:solidFill>
                <a:latin typeface="華康布丁體(P)" panose="040B0C00000000000000" pitchFamily="82" charset="-120"/>
                <a:ea typeface="華康布丁體(P)" panose="040B0C00000000000000" pitchFamily="82" charset="-120"/>
              </a:rPr>
              <a:t> </a:t>
            </a:r>
            <a:r>
              <a:rPr lang="zh-TW" altLang="en-US" sz="2400" dirty="0">
                <a:solidFill>
                  <a:schemeClr val="bg1"/>
                </a:solidFill>
                <a:latin typeface="華康布丁體(P)" panose="040B0C00000000000000" pitchFamily="82" charset="-120"/>
                <a:ea typeface="華康布丁體(P)" panose="040B0C00000000000000" pitchFamily="82" charset="-120"/>
              </a:rPr>
              <a:t>默想天主對</a:t>
            </a:r>
            <a:r>
              <a:rPr lang="zh-TW" altLang="en-US" sz="3200" dirty="0">
                <a:solidFill>
                  <a:srgbClr val="FFFF00"/>
                </a:solidFill>
                <a:latin typeface="華康布丁體(P)" panose="040B0C00000000000000" pitchFamily="82" charset="-120"/>
                <a:ea typeface="華康布丁體(P)" panose="040B0C00000000000000" pitchFamily="82" charset="-120"/>
              </a:rPr>
              <a:t>我</a:t>
            </a:r>
            <a:r>
              <a:rPr lang="zh-TW" altLang="en-US" sz="2400" dirty="0">
                <a:solidFill>
                  <a:schemeClr val="bg1"/>
                </a:solidFill>
                <a:latin typeface="華康布丁體(P)" panose="040B0C00000000000000" pitchFamily="82" charset="-120"/>
                <a:ea typeface="華康布丁體(P)" panose="040B0C00000000000000" pitchFamily="82" charset="-120"/>
              </a:rPr>
              <a:t>講的話</a:t>
            </a:r>
          </a:p>
        </p:txBody>
      </p:sp>
    </p:spTree>
    <p:extLst>
      <p:ext uri="{BB962C8B-B14F-4D97-AF65-F5344CB8AC3E}">
        <p14:creationId xmlns:p14="http://schemas.microsoft.com/office/powerpoint/2010/main" val="4046293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0EEEDB7-151E-4AB8-8A43-4A928EB231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至人無己</a:t>
            </a:r>
            <a:r>
              <a:rPr lang="en-US" altLang="zh-TW" sz="4000" dirty="0">
                <a:ea typeface="華康儷中黑(P)" panose="020B0500000000000000" pitchFamily="34" charset="-120"/>
              </a:rPr>
              <a:t>:</a:t>
            </a:r>
            <a:r>
              <a:rPr lang="zh-TW" altLang="en-US" sz="4000" dirty="0">
                <a:ea typeface="華康儷中黑(P)" panose="020B0500000000000000" pitchFamily="34" charset="-120"/>
              </a:rPr>
              <a:t>打破自我中心</a:t>
            </a:r>
            <a:r>
              <a:rPr lang="en-US" altLang="zh-TW" sz="4000" dirty="0">
                <a:ea typeface="華康儷中黑(P)" panose="020B0500000000000000" pitchFamily="34" charset="-120"/>
              </a:rPr>
              <a:t>;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神人無功</a:t>
            </a:r>
            <a:r>
              <a:rPr lang="en-US" altLang="zh-TW" sz="4000" dirty="0">
                <a:ea typeface="華康儷中黑(P)" panose="020B0500000000000000" pitchFamily="34" charset="-120"/>
              </a:rPr>
              <a:t>: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ea typeface="華康儷中黑(P)" panose="020B0500000000000000" pitchFamily="34" charset="-120"/>
              </a:rPr>
              <a:t>太上下知有之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其次親而譽之</a:t>
            </a:r>
            <a:r>
              <a:rPr lang="en-US" altLang="zh-TW" sz="4000" dirty="0">
                <a:ea typeface="華康儷中黑(P)" panose="020B0500000000000000" pitchFamily="34" charset="-120"/>
              </a:rPr>
              <a:t>;</a:t>
            </a:r>
            <a:r>
              <a:rPr lang="zh-TW" altLang="en-US" sz="4000" dirty="0">
                <a:ea typeface="華康儷中黑(P)" panose="020B0500000000000000" pitchFamily="34" charset="-120"/>
              </a:rPr>
              <a:t> </a:t>
            </a:r>
            <a:endParaRPr lang="en-US" altLang="zh-TW" sz="4000" dirty="0"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中黑(P)" panose="020B0500000000000000" pitchFamily="34" charset="-120"/>
              </a:rPr>
              <a:t>The perfect person is </a:t>
            </a:r>
            <a:r>
              <a:rPr lang="en-US" altLang="zh-TW" sz="4000" dirty="0">
                <a:highlight>
                  <a:srgbClr val="FFFF00"/>
                </a:highlight>
                <a:ea typeface="華康儷中黑(P)" panose="020B0500000000000000" pitchFamily="34" charset="-120"/>
              </a:rPr>
              <a:t>selfless</a:t>
            </a:r>
            <a:r>
              <a:rPr lang="en-US" altLang="zh-TW" sz="4000" dirty="0">
                <a:ea typeface="華康儷中黑(P)" panose="020B0500000000000000" pitchFamily="34" charset="-120"/>
              </a:rPr>
              <a:t>: as he has 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eradicated self-centeredness</a:t>
            </a:r>
            <a:r>
              <a:rPr lang="en-US" altLang="zh-TW" sz="4000" dirty="0">
                <a:ea typeface="華康儷中黑(P)" panose="020B0500000000000000" pitchFamily="34" charset="-120"/>
              </a:rPr>
              <a:t>; </a:t>
            </a:r>
          </a:p>
          <a:p>
            <a:pPr>
              <a:spcBef>
                <a:spcPts val="0"/>
              </a:spcBef>
            </a:pPr>
            <a:r>
              <a:rPr lang="en-US" altLang="zh-TW" sz="4000" spc="-100" dirty="0">
                <a:ea typeface="華康儷中黑(P)" panose="020B0500000000000000" pitchFamily="34" charset="-120"/>
              </a:rPr>
              <a:t>the divine  person </a:t>
            </a:r>
            <a:r>
              <a:rPr lang="en-US" altLang="zh-TW" sz="4000" spc="-100" dirty="0">
                <a:highlight>
                  <a:srgbClr val="FFFF00"/>
                </a:highlight>
                <a:ea typeface="華康儷中黑(P)" panose="020B0500000000000000" pitchFamily="34" charset="-120"/>
              </a:rPr>
              <a:t>does not care for laurels</a:t>
            </a:r>
            <a:r>
              <a:rPr lang="en-US" altLang="zh-TW" sz="4000" spc="-100" dirty="0">
                <a:ea typeface="華康儷中黑(P)" panose="020B0500000000000000" pitchFamily="34" charset="-120"/>
              </a:rPr>
              <a:t>: a top ruler who governs so effectively and justly that the people are almost unaware of his presence; next come the one whom they love and praise </a:t>
            </a:r>
          </a:p>
        </p:txBody>
      </p:sp>
    </p:spTree>
    <p:extLst>
      <p:ext uri="{BB962C8B-B14F-4D97-AF65-F5344CB8AC3E}">
        <p14:creationId xmlns:p14="http://schemas.microsoft.com/office/powerpoint/2010/main" val="39529806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0EEEDB7-151E-4AB8-8A43-4A928EB231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聖人無名</a:t>
            </a:r>
            <a:r>
              <a:rPr lang="en-US" altLang="zh-TW" sz="4000" dirty="0">
                <a:ea typeface="華康儷中黑(P)" panose="020B0500000000000000" pitchFamily="34" charset="-120"/>
              </a:rPr>
              <a:t>: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事了拂衣去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深藏身與名</a:t>
            </a:r>
            <a:r>
              <a:rPr lang="en-US" altLang="zh-TW" sz="2000" dirty="0">
                <a:ea typeface="華康儷中黑(P)" panose="020B0500000000000000" pitchFamily="34" charset="-120"/>
              </a:rPr>
              <a:t>(</a:t>
            </a:r>
            <a:r>
              <a:rPr lang="zh-TW" altLang="en-US" sz="2000" dirty="0">
                <a:ea typeface="華康儷中黑(P)" panose="020B0500000000000000" pitchFamily="34" charset="-120"/>
              </a:rPr>
              <a:t>李白俠客行</a:t>
            </a:r>
            <a:r>
              <a:rPr lang="en-US" altLang="zh-TW" sz="2000" dirty="0">
                <a:ea typeface="華康儷中黑(P)" panose="020B0500000000000000" pitchFamily="34" charset="-120"/>
              </a:rPr>
              <a:t>)</a:t>
            </a:r>
            <a:r>
              <a:rPr lang="en-US" altLang="zh-TW" sz="4000" dirty="0">
                <a:ea typeface="華康儷中黑(P)" panose="020B0500000000000000" pitchFamily="34" charset="-120"/>
              </a:rPr>
              <a:t> </a:t>
            </a:r>
            <a:r>
              <a:rPr lang="zh-TW" altLang="en-US" sz="4000" dirty="0">
                <a:ea typeface="華康儷中黑(P)" panose="020B0500000000000000" pitchFamily="34" charset="-120"/>
              </a:rPr>
              <a:t>但</a:t>
            </a:r>
            <a:r>
              <a:rPr lang="zh-TW" altLang="en-US" sz="4000" dirty="0">
                <a:solidFill>
                  <a:srgbClr val="0000FF"/>
                </a:solidFill>
                <a:ea typeface="華康儷中黑(P)" panose="020B0500000000000000" pitchFamily="34" charset="-120"/>
              </a:rPr>
              <a:t>賢者不得志於今</a:t>
            </a:r>
            <a:r>
              <a:rPr lang="en-US" altLang="zh-TW" sz="4000" dirty="0">
                <a:solidFill>
                  <a:srgbClr val="0000FF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rgbClr val="0000FF"/>
                </a:solidFill>
                <a:ea typeface="華康儷中黑(P)" panose="020B0500000000000000" pitchFamily="34" charset="-120"/>
              </a:rPr>
              <a:t>必取貴於後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  <a:r>
              <a:rPr lang="en-US" altLang="zh-TW" sz="2800" dirty="0">
                <a:ea typeface="華康儷中黑(P)" panose="020B0500000000000000" pitchFamily="34" charset="-120"/>
              </a:rPr>
              <a:t>(</a:t>
            </a:r>
            <a:r>
              <a:rPr lang="zh-TW" altLang="en-US" sz="2800" dirty="0">
                <a:ea typeface="華康儷中黑(P)" panose="020B0500000000000000" pitchFamily="34" charset="-120"/>
              </a:rPr>
              <a:t>柳宗元</a:t>
            </a:r>
            <a:r>
              <a:rPr lang="en-US" altLang="zh-TW" sz="2800" dirty="0">
                <a:ea typeface="華康儷中黑(P)" panose="020B0500000000000000" pitchFamily="34" charset="-120"/>
              </a:rPr>
              <a:t>)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highlight>
                  <a:srgbClr val="FFFF00"/>
                </a:highlight>
                <a:ea typeface="華康儷中黑(P)" panose="020B0500000000000000" pitchFamily="34" charset="-120"/>
              </a:rPr>
              <a:t>the sage has no name</a:t>
            </a:r>
            <a:r>
              <a:rPr lang="en-US" altLang="zh-TW" sz="4000" dirty="0">
                <a:ea typeface="華康儷中黑(P)" panose="020B0500000000000000" pitchFamily="34" charset="-120"/>
              </a:rPr>
              <a:t>: after completing a task, he leaves quietly </a:t>
            </a:r>
            <a:r>
              <a:rPr lang="en-US" altLang="zh-TW" sz="3600" dirty="0">
                <a:ea typeface="華康儷中黑(P)" panose="020B0500000000000000" pitchFamily="34" charset="-120"/>
              </a:rPr>
              <a:t>(living an incognito anonymous life)</a:t>
            </a:r>
            <a:r>
              <a:rPr lang="en-US" altLang="zh-TW" sz="4000" dirty="0">
                <a:ea typeface="華康儷中黑(P)" panose="020B0500000000000000" pitchFamily="34" charset="-120"/>
              </a:rPr>
              <a:t> hiding himself and his name </a:t>
            </a:r>
            <a:r>
              <a:rPr lang="en-US" altLang="zh-TW" sz="2800" dirty="0">
                <a:ea typeface="華康儷中黑(P)" panose="020B0500000000000000" pitchFamily="34" charset="-120"/>
              </a:rPr>
              <a:t>(</a:t>
            </a:r>
            <a:r>
              <a:rPr lang="en-US" altLang="zh-TW" sz="2800">
                <a:ea typeface="華康儷中黑(P)" panose="020B0500000000000000" pitchFamily="34" charset="-120"/>
              </a:rPr>
              <a:t>Li Bai: </a:t>
            </a:r>
            <a:r>
              <a:rPr lang="en-US" altLang="zh-TW" sz="2800" dirty="0">
                <a:ea typeface="華康儷中黑(P)" panose="020B0500000000000000" pitchFamily="34" charset="-120"/>
              </a:rPr>
              <a:t>W</a:t>
            </a:r>
            <a:r>
              <a:rPr lang="en-US" altLang="zh-TW" sz="2800" b="0" i="0" dirty="0">
                <a:solidFill>
                  <a:srgbClr val="282523"/>
                </a:solidFill>
                <a:effectLst/>
                <a:latin typeface="Ginto"/>
              </a:rPr>
              <a:t>andering Knights</a:t>
            </a:r>
            <a:r>
              <a:rPr lang="en-US" altLang="zh-TW" sz="2800" dirty="0">
                <a:ea typeface="華康儷中黑(P)" panose="020B0500000000000000" pitchFamily="34" charset="-120"/>
              </a:rPr>
              <a:t>)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中黑(P)" panose="020B0500000000000000" pitchFamily="34" charset="-120"/>
              </a:rPr>
              <a:t>However, if the wise do not achieve their aspirations in this life, 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their value will appear in the future</a:t>
            </a:r>
            <a:r>
              <a:rPr lang="en-US" altLang="zh-TW" sz="4000" dirty="0">
                <a:ea typeface="華康儷中黑(P)" panose="020B0500000000000000" pitchFamily="34" charset="-120"/>
              </a:rPr>
              <a:t>. </a:t>
            </a:r>
            <a:r>
              <a:rPr lang="en-US" altLang="zh-TW" sz="2800" dirty="0">
                <a:ea typeface="華康儷中黑(P)" panose="020B0500000000000000" pitchFamily="34" charset="-120"/>
              </a:rPr>
              <a:t>(Liu </a:t>
            </a:r>
            <a:r>
              <a:rPr lang="en-US" altLang="zh-TW" sz="2800" dirty="0" err="1">
                <a:ea typeface="華康儷中黑(P)" panose="020B0500000000000000" pitchFamily="34" charset="-120"/>
              </a:rPr>
              <a:t>Zongyuan</a:t>
            </a:r>
            <a:r>
              <a:rPr lang="en-US" altLang="zh-TW" sz="2800" dirty="0">
                <a:ea typeface="華康儷中黑(P)" panose="020B0500000000000000" pitchFamily="34" charset="-12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547122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0EEEDB7-151E-4AB8-8A43-4A928EB231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耶穌兩者兼備</a:t>
            </a:r>
            <a:r>
              <a:rPr lang="en-US" altLang="zh-TW" sz="4400" dirty="0">
                <a:ea typeface="華康儷中黑(P)" panose="020B0500000000000000" pitchFamily="34" charset="-120"/>
              </a:rPr>
              <a:t>:</a:t>
            </a:r>
            <a:r>
              <a:rPr lang="zh-TW" altLang="en-US" sz="4400" dirty="0">
                <a:ea typeface="華康儷中黑(P)" panose="020B0500000000000000" pitchFamily="34" charset="-120"/>
              </a:rPr>
              <a:t>養天地正氣</a:t>
            </a:r>
            <a:r>
              <a:rPr lang="en-US" altLang="zh-TW" sz="4400" dirty="0"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ea typeface="華康儷中黑(P)" panose="020B0500000000000000" pitchFamily="34" charset="-120"/>
              </a:rPr>
              <a:t>法古今完人</a:t>
            </a:r>
            <a:r>
              <a:rPr lang="en-US" altLang="zh-TW" sz="4400" dirty="0">
                <a:ea typeface="華康儷中黑(P)" panose="020B0500000000000000" pitchFamily="34" charset="-120"/>
              </a:rPr>
              <a:t>;</a:t>
            </a:r>
            <a:r>
              <a:rPr lang="zh-TW" altLang="en-US" sz="4400" dirty="0">
                <a:ea typeface="華康儷中黑(P)" panose="020B0500000000000000" pitchFamily="34" charset="-120"/>
              </a:rPr>
              <a:t>成為人中的人</a:t>
            </a:r>
            <a:r>
              <a:rPr lang="en-US" altLang="zh-TW" sz="4400" dirty="0"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ea typeface="華康儷中黑(P)" panose="020B0500000000000000" pitchFamily="34" charset="-120"/>
              </a:rPr>
              <a:t>先知中的先知</a:t>
            </a:r>
            <a:r>
              <a:rPr lang="en-US" altLang="zh-TW" sz="4400" dirty="0"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Jesus embodies both aspects</a:t>
            </a:r>
            <a:r>
              <a:rPr lang="en-US" altLang="zh-TW" sz="4400" dirty="0">
                <a:ea typeface="華康儷中黑(P)" panose="020B0500000000000000" pitchFamily="34" charset="-120"/>
              </a:rPr>
              <a:t>: He is nurtured by the righteous spirit of Heaven and Earth; He exemplifies the perfect person of past and present; He is </a:t>
            </a:r>
            <a:r>
              <a:rPr lang="en-US" altLang="zh-TW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a man among men</a:t>
            </a:r>
            <a:r>
              <a:rPr lang="en-US" altLang="zh-TW" sz="4400" dirty="0">
                <a:ea typeface="華康儷中黑(P)" panose="020B0500000000000000" pitchFamily="34" charset="-120"/>
              </a:rPr>
              <a:t>, 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中黑(P)" panose="020B0500000000000000" pitchFamily="34" charset="-120"/>
              </a:rPr>
              <a:t>a prophet among prophets.</a:t>
            </a:r>
          </a:p>
        </p:txBody>
      </p:sp>
    </p:spTree>
    <p:extLst>
      <p:ext uri="{BB962C8B-B14F-4D97-AF65-F5344CB8AC3E}">
        <p14:creationId xmlns:p14="http://schemas.microsoft.com/office/powerpoint/2010/main" val="24055055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0EEEDB7-151E-4AB8-8A43-4A928EB231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600" dirty="0">
                <a:ea typeface="華康儷中黑(P)" panose="020B0500000000000000" pitchFamily="34" charset="-120"/>
              </a:rPr>
              <a:t>誰若願意在你們中間成為大的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就當作你們的僕役</a:t>
            </a:r>
            <a:r>
              <a:rPr lang="en-US" altLang="zh-TW" sz="3600" dirty="0">
                <a:ea typeface="華康儷中黑(P)" panose="020B0500000000000000" pitchFamily="34" charset="-120"/>
              </a:rPr>
              <a:t>; </a:t>
            </a:r>
            <a:r>
              <a:rPr lang="zh-TW" altLang="en-US" sz="3600" dirty="0">
                <a:ea typeface="華康儷中黑(P)" panose="020B0500000000000000" pitchFamily="34" charset="-120"/>
              </a:rPr>
              <a:t>因為人子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不是來受服事</a:t>
            </a:r>
            <a:r>
              <a:rPr lang="en-US" altLang="zh-TW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而是來服事人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並交出自己的性命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為大眾作贖價</a:t>
            </a:r>
            <a:r>
              <a:rPr lang="en-US" altLang="zh-TW" sz="3600" dirty="0">
                <a:ea typeface="華康儷中黑(P)" panose="020B0500000000000000" pitchFamily="34" charset="-120"/>
              </a:rPr>
              <a:t>.</a:t>
            </a:r>
            <a:r>
              <a:rPr lang="en-US" altLang="zh-TW" sz="2800" dirty="0">
                <a:ea typeface="華康儷中黑(P)" panose="020B0500000000000000" pitchFamily="34" charset="-120"/>
              </a:rPr>
              <a:t>(</a:t>
            </a:r>
            <a:r>
              <a:rPr lang="zh-TW" altLang="en-US" sz="2800" dirty="0">
                <a:ea typeface="華康儷中黑(P)" panose="020B0500000000000000" pitchFamily="34" charset="-120"/>
              </a:rPr>
              <a:t>谷</a:t>
            </a:r>
            <a:r>
              <a:rPr lang="en-US" altLang="zh-TW" sz="2800" dirty="0">
                <a:ea typeface="華康儷中黑(P)" panose="020B0500000000000000" pitchFamily="34" charset="-120"/>
              </a:rPr>
              <a:t>10:35-45)</a:t>
            </a:r>
            <a:r>
              <a:rPr lang="en-US" altLang="zh-TW" sz="3600" dirty="0">
                <a:ea typeface="華康儷中黑(P)" panose="020B0500000000000000" pitchFamily="34" charset="-120"/>
              </a:rPr>
              <a:t> </a:t>
            </a:r>
            <a:r>
              <a:rPr lang="zh-TW" altLang="en-US" sz="3600" dirty="0">
                <a:ea typeface="華康儷中黑(P)" panose="020B0500000000000000" pitchFamily="34" charset="-120"/>
              </a:rPr>
              <a:t>胡振中樞機簡稱為</a:t>
            </a:r>
            <a:r>
              <a:rPr lang="en-US" altLang="zh-TW" sz="3600" dirty="0">
                <a:ea typeface="華康儷中黑(P)" panose="020B0500000000000000" pitchFamily="34" charset="-120"/>
              </a:rPr>
              <a:t>: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甘為人役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ea typeface="華康儷中黑(P)" panose="020B0500000000000000" pitchFamily="34" charset="-120"/>
              </a:rPr>
              <a:t>Whoever wishes to become great among you must be your servant; for the Son of Man </a:t>
            </a:r>
            <a:r>
              <a:rPr lang="en-US" altLang="zh-TW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did not come to be served, but to serve</a:t>
            </a:r>
            <a:r>
              <a:rPr lang="en-US" altLang="zh-TW" sz="3600" dirty="0">
                <a:ea typeface="華康儷中黑(P)" panose="020B0500000000000000" pitchFamily="34" charset="-120"/>
              </a:rPr>
              <a:t>, and to give His life as a ransom for many." </a:t>
            </a:r>
            <a:r>
              <a:rPr lang="en-US" altLang="zh-TW" sz="2800" dirty="0">
                <a:ea typeface="華康儷中黑(P)" panose="020B0500000000000000" pitchFamily="34" charset="-120"/>
              </a:rPr>
              <a:t>(Mark 10:35-45)</a:t>
            </a:r>
            <a:r>
              <a:rPr lang="en-US" altLang="zh-TW" sz="3600" dirty="0">
                <a:ea typeface="華康儷中黑(P)" panose="020B0500000000000000" pitchFamily="34" charset="-120"/>
              </a:rPr>
              <a:t> Cardinal J.B. Wu Cheung-</a:t>
            </a:r>
            <a:r>
              <a:rPr lang="en-US" altLang="zh-TW" sz="3600" dirty="0" err="1">
                <a:ea typeface="華康儷中黑(P)" panose="020B0500000000000000" pitchFamily="34" charset="-120"/>
              </a:rPr>
              <a:t>chung</a:t>
            </a:r>
            <a:r>
              <a:rPr lang="en-US" altLang="zh-TW" sz="3600" dirty="0">
                <a:ea typeface="華康儷中黑(P)" panose="020B0500000000000000" pitchFamily="34" charset="-120"/>
              </a:rPr>
              <a:t> described this simply as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ea typeface="華康儷中黑(P)" panose="020B0500000000000000" pitchFamily="34" charset="-120"/>
              </a:rPr>
              <a:t> ‘</a:t>
            </a:r>
            <a:r>
              <a:rPr lang="en-US" altLang="zh-TW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a willingness to serve</a:t>
            </a:r>
            <a:r>
              <a:rPr lang="en-US" altLang="zh-TW" sz="3600" dirty="0">
                <a:ea typeface="華康儷中黑(P)" panose="020B0500000000000000" pitchFamily="34" charset="-120"/>
              </a:rPr>
              <a:t>’. </a:t>
            </a:r>
          </a:p>
        </p:txBody>
      </p:sp>
    </p:spTree>
    <p:extLst>
      <p:ext uri="{BB962C8B-B14F-4D97-AF65-F5344CB8AC3E}">
        <p14:creationId xmlns:p14="http://schemas.microsoft.com/office/powerpoint/2010/main" val="949064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0EEEDB7-151E-4AB8-8A43-4A928EB231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你懂得真愛嗎</a:t>
            </a:r>
            <a:r>
              <a:rPr lang="en-US" altLang="zh-TW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?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400" dirty="0">
                <a:highlight>
                  <a:srgbClr val="FFFF00"/>
                </a:highlight>
                <a:latin typeface="華康少女文字W5(P)" panose="040F0500000000000000" pitchFamily="82" charset="-120"/>
                <a:ea typeface="華康少女文字W5(P)" panose="040F0500000000000000" pitchFamily="82" charset="-120"/>
              </a:rPr>
              <a:t>心酸的浪漫</a:t>
            </a:r>
            <a:r>
              <a:rPr lang="en-US" altLang="zh-TW" sz="4400" dirty="0">
                <a:latin typeface="華康少女文字W5(P)" panose="040F0500000000000000" pitchFamily="82" charset="-120"/>
                <a:ea typeface="華康少女文字W5(P)" panose="040F0500000000000000" pitchFamily="82" charset="-120"/>
              </a:rPr>
              <a:t>:</a:t>
            </a:r>
            <a:r>
              <a:rPr lang="zh-TW" altLang="en-US" sz="4400" dirty="0">
                <a:latin typeface="華康少女文字W5(P)" panose="040F0500000000000000" pitchFamily="82" charset="-120"/>
                <a:ea typeface="華康少女文字W5(P)" panose="040F0500000000000000" pitchFamily="82" charset="-120"/>
              </a:rPr>
              <a:t>說不清啊</a:t>
            </a:r>
            <a:r>
              <a:rPr lang="en-US" altLang="zh-TW" sz="4400" dirty="0">
                <a:latin typeface="華康少女文字W5(P)" panose="040F0500000000000000" pitchFamily="82" charset="-120"/>
                <a:ea typeface="華康少女文字W5(P)" panose="040F0500000000000000" pitchFamily="82" charset="-120"/>
              </a:rPr>
              <a:t>!</a:t>
            </a:r>
            <a:r>
              <a:rPr lang="zh-TW" altLang="en-US" sz="4400" dirty="0">
                <a:latin typeface="華康少女文字W5(P)" panose="040F0500000000000000" pitchFamily="82" charset="-120"/>
                <a:ea typeface="華康少女文字W5(P)" panose="040F0500000000000000" pitchFamily="82" charset="-120"/>
              </a:rPr>
              <a:t>我太傻</a:t>
            </a:r>
            <a:r>
              <a:rPr lang="en-US" altLang="zh-TW" sz="4400" dirty="0">
                <a:latin typeface="華康少女文字W5(P)" panose="040F0500000000000000" pitchFamily="82" charset="-120"/>
                <a:ea typeface="華康少女文字W5(P)" panose="040F0500000000000000" pitchFamily="82" charset="-120"/>
              </a:rPr>
              <a:t>,</a:t>
            </a:r>
            <a:r>
              <a:rPr lang="zh-TW" altLang="en-US" sz="4400" dirty="0">
                <a:latin typeface="華康少女文字W5(P)" panose="040F0500000000000000" pitchFamily="82" charset="-120"/>
                <a:ea typeface="華康少女文字W5(P)" panose="040F0500000000000000" pitchFamily="82" charset="-120"/>
              </a:rPr>
              <a:t>愛得太淒涼</a:t>
            </a:r>
            <a:r>
              <a:rPr lang="en-US" altLang="zh-TW" sz="4400" dirty="0">
                <a:latin typeface="華康少女文字W5(P)" panose="040F0500000000000000" pitchFamily="82" charset="-120"/>
                <a:ea typeface="華康少女文字W5(P)" panose="040F0500000000000000" pitchFamily="82" charset="-120"/>
              </a:rPr>
              <a:t>;</a:t>
            </a:r>
            <a:r>
              <a:rPr lang="zh-TW" altLang="en-US" sz="4400" dirty="0">
                <a:latin typeface="華康少女文字W5(P)" panose="040F0500000000000000" pitchFamily="82" charset="-120"/>
                <a:ea typeface="華康少女文字W5(P)" panose="040F0500000000000000" pitchFamily="82" charset="-120"/>
              </a:rPr>
              <a:t>讓我心酸啊</a:t>
            </a:r>
            <a:r>
              <a:rPr lang="en-US" altLang="zh-TW" sz="4400" dirty="0">
                <a:latin typeface="華康少女文字W5(P)" panose="040F0500000000000000" pitchFamily="82" charset="-120"/>
                <a:ea typeface="華康少女文字W5(P)" panose="040F0500000000000000" pitchFamily="82" charset="-120"/>
              </a:rPr>
              <a:t>! </a:t>
            </a:r>
            <a:r>
              <a:rPr lang="en-US" altLang="zh-TW" dirty="0">
                <a:ea typeface="華康儷中黑(P)" panose="020B0500000000000000" pitchFamily="34" charset="-120"/>
              </a:rPr>
              <a:t>(</a:t>
            </a:r>
            <a:r>
              <a:rPr lang="zh-TW" altLang="en-US" dirty="0">
                <a:ea typeface="華康儷中黑(P)" panose="020B0500000000000000" pitchFamily="34" charset="-120"/>
              </a:rPr>
              <a:t>流行歌</a:t>
            </a:r>
            <a:r>
              <a:rPr lang="en-US" altLang="zh-TW" dirty="0">
                <a:ea typeface="華康儷中黑(P)" panose="020B0500000000000000" pitchFamily="34" charset="-120"/>
              </a:rPr>
              <a:t>)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中黑(P)" panose="020B0500000000000000" pitchFamily="34" charset="-120"/>
              </a:rPr>
              <a:t>Do you understand true love? 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中黑(P)" panose="020B0500000000000000" pitchFamily="34" charset="-120"/>
              </a:rPr>
              <a:t>The </a:t>
            </a:r>
            <a:r>
              <a:rPr lang="en-US" altLang="zh-TW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bittersweet romance</a:t>
            </a:r>
            <a:r>
              <a:rPr lang="en-US" altLang="zh-TW" sz="4400" dirty="0">
                <a:ea typeface="華康儷中黑(P)" panose="020B0500000000000000" pitchFamily="34" charset="-120"/>
              </a:rPr>
              <a:t>: it's hard to explain! I'm so foolish, loving so sorrowfully; it makes my heart ache!" </a:t>
            </a:r>
            <a:r>
              <a:rPr lang="en-US" altLang="zh-TW" sz="2800" dirty="0">
                <a:ea typeface="華康儷中黑(P)" panose="020B0500000000000000" pitchFamily="34" charset="-120"/>
              </a:rPr>
              <a:t>(from a pop song)</a:t>
            </a:r>
          </a:p>
          <a:p>
            <a:pPr>
              <a:spcBef>
                <a:spcPts val="0"/>
              </a:spcBef>
            </a:pPr>
            <a:endParaRPr lang="zh-TW" altLang="en-US" sz="4400" dirty="0">
              <a:ea typeface="華康儷中黑(P)" panose="020B05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516394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0EEEDB7-151E-4AB8-8A43-4A928EB231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你懂得施比受更有福嗎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?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ea typeface="華康儷中黑(P)" panose="020B0500000000000000" pitchFamily="34" charset="-120"/>
              </a:rPr>
              <a:t>你施捨窮人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是</a:t>
            </a:r>
            <a:r>
              <a:rPr lang="zh-TW" altLang="en-US" sz="4000" dirty="0">
                <a:highlight>
                  <a:srgbClr val="FFFF00"/>
                </a:highlight>
                <a:ea typeface="華康儷中黑(P)" panose="020B0500000000000000" pitchFamily="34" charset="-120"/>
              </a:rPr>
              <a:t>把原屬於他的</a:t>
            </a:r>
            <a:r>
              <a:rPr lang="en-US" altLang="zh-TW" sz="4000" dirty="0">
                <a:highlight>
                  <a:srgbClr val="FFFF00"/>
                </a:highlight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highlight>
                  <a:srgbClr val="FFFF00"/>
                </a:highlight>
                <a:ea typeface="華康儷中黑(P)" panose="020B0500000000000000" pitchFamily="34" charset="-120"/>
              </a:rPr>
              <a:t>歸還給他</a:t>
            </a:r>
            <a:r>
              <a:rPr lang="en-US" altLang="zh-TW" sz="4000" dirty="0">
                <a:ea typeface="華康儷中黑(P)" panose="020B0500000000000000" pitchFamily="34" charset="-120"/>
              </a:rPr>
              <a:t>;</a:t>
            </a:r>
            <a:r>
              <a:rPr lang="zh-TW" altLang="en-US" sz="4000" dirty="0">
                <a:ea typeface="華康儷中黑(P)" panose="020B0500000000000000" pitchFamily="34" charset="-120"/>
              </a:rPr>
              <a:t>這是替天行道</a:t>
            </a:r>
            <a:r>
              <a:rPr lang="en-US" altLang="zh-TW" sz="2800" dirty="0">
                <a:ea typeface="華康儷中黑(P)" panose="020B0500000000000000" pitchFamily="34" charset="-120"/>
              </a:rPr>
              <a:t>(</a:t>
            </a:r>
            <a:r>
              <a:rPr lang="zh-TW" altLang="en-US" sz="2800" dirty="0">
                <a:ea typeface="華康儷中黑(P)" panose="020B0500000000000000" pitchFamily="34" charset="-120"/>
              </a:rPr>
              <a:t>聖盎博</a:t>
            </a:r>
            <a:r>
              <a:rPr lang="en-US" altLang="zh-TW" sz="2800" dirty="0">
                <a:ea typeface="華康儷中黑(P)" panose="020B0500000000000000" pitchFamily="34" charset="-120"/>
              </a:rPr>
              <a:t>)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中黑(P)" panose="020B0500000000000000" pitchFamily="34" charset="-120"/>
              </a:rPr>
              <a:t>Do you understand that it is more blessed 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to give than to receive</a:t>
            </a:r>
            <a:r>
              <a:rPr lang="en-US" altLang="zh-TW" sz="4000" dirty="0">
                <a:ea typeface="華康儷中黑(P)" panose="020B0500000000000000" pitchFamily="34" charset="-120"/>
              </a:rPr>
              <a:t>?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中黑(P)" panose="020B0500000000000000" pitchFamily="34" charset="-120"/>
              </a:rPr>
              <a:t>When you give to the poor, you are 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returning what rightfully belongs to them</a:t>
            </a:r>
            <a:r>
              <a:rPr lang="en-US" altLang="zh-TW" sz="4000" dirty="0">
                <a:ea typeface="華康儷中黑(P)" panose="020B0500000000000000" pitchFamily="34" charset="-120"/>
              </a:rPr>
              <a:t>; this is acting on behalf of Heaven. </a:t>
            </a:r>
            <a:r>
              <a:rPr lang="en-US" altLang="zh-TW" sz="2800" dirty="0">
                <a:ea typeface="華康儷中黑(P)" panose="020B0500000000000000" pitchFamily="34" charset="-120"/>
              </a:rPr>
              <a:t>(St. Ambrose)</a:t>
            </a:r>
          </a:p>
        </p:txBody>
      </p:sp>
    </p:spTree>
    <p:extLst>
      <p:ext uri="{BB962C8B-B14F-4D97-AF65-F5344CB8AC3E}">
        <p14:creationId xmlns:p14="http://schemas.microsoft.com/office/powerpoint/2010/main" val="28360278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0EEEDB7-151E-4AB8-8A43-4A928EB231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你懂得甘為人役嗎</a:t>
            </a:r>
            <a:r>
              <a:rPr lang="en-US" altLang="zh-TW" sz="44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?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400" dirty="0">
                <a:ea typeface="華康儷中黑(P)" panose="020B0500000000000000" pitchFamily="34" charset="-120"/>
              </a:rPr>
              <a:t>那是開心的</a:t>
            </a:r>
            <a:r>
              <a:rPr lang="en-US" altLang="zh-TW" sz="4400" dirty="0"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ea typeface="華康儷中黑(P)" panose="020B0500000000000000" pitchFamily="34" charset="-120"/>
              </a:rPr>
              <a:t>有永恆價值</a:t>
            </a:r>
            <a:r>
              <a:rPr lang="en-US" altLang="zh-TW" sz="4400" dirty="0">
                <a:ea typeface="華康儷中黑(P)" panose="020B0500000000000000" pitchFamily="34" charset="-120"/>
              </a:rPr>
              <a:t>:</a:t>
            </a:r>
            <a:r>
              <a:rPr lang="zh-TW" altLang="en-US" sz="4400" dirty="0">
                <a:ea typeface="華康儷中黑(P)" panose="020B0500000000000000" pitchFamily="34" charset="-120"/>
              </a:rPr>
              <a:t>因為所服侍的是耶穌</a:t>
            </a:r>
            <a:r>
              <a:rPr lang="en-US" altLang="zh-TW" sz="4400" dirty="0"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ea typeface="華康儷中黑(P)" panose="020B0500000000000000" pitchFamily="34" charset="-120"/>
              </a:rPr>
              <a:t>是天主</a:t>
            </a:r>
            <a:r>
              <a:rPr lang="en-US" altLang="zh-TW" sz="4400" dirty="0">
                <a:ea typeface="華康儷中黑(P)" panose="020B0500000000000000" pitchFamily="34" charset="-120"/>
              </a:rPr>
              <a:t>;</a:t>
            </a:r>
            <a:r>
              <a:rPr lang="zh-TW" altLang="en-US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吃虧原來是真福</a:t>
            </a:r>
            <a:r>
              <a:rPr lang="en-US" altLang="zh-TW" sz="4400" dirty="0">
                <a:ea typeface="華康儷中黑(P)" panose="020B0500000000000000" pitchFamily="34" charset="-120"/>
              </a:rPr>
              <a:t>.</a:t>
            </a:r>
          </a:p>
          <a:p>
            <a:pPr>
              <a:lnSpc>
                <a:spcPts val="4800"/>
              </a:lnSpc>
              <a:spcBef>
                <a:spcPts val="0"/>
              </a:spcBef>
            </a:pPr>
            <a:r>
              <a:rPr lang="en-US" altLang="zh-TW" sz="4400" dirty="0">
                <a:ea typeface="華康儷中黑(P)" panose="020B0500000000000000" pitchFamily="34" charset="-120"/>
              </a:rPr>
              <a:t>Do you understand </a:t>
            </a:r>
            <a:r>
              <a:rPr lang="en-US" altLang="zh-TW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the joy of serving</a:t>
            </a:r>
            <a:r>
              <a:rPr lang="en-US" altLang="zh-TW" sz="4400" dirty="0">
                <a:ea typeface="華康儷中黑(P)" panose="020B0500000000000000" pitchFamily="34" charset="-120"/>
              </a:rPr>
              <a:t> others? It brings happiness and eternal value, because </a:t>
            </a:r>
            <a:r>
              <a:rPr lang="en-US" altLang="zh-TW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the one you serve is Jesus, is God</a:t>
            </a:r>
            <a:r>
              <a:rPr lang="en-US" altLang="zh-TW" sz="4400" dirty="0">
                <a:ea typeface="華康儷中黑(P)" panose="020B0500000000000000" pitchFamily="34" charset="-120"/>
              </a:rPr>
              <a:t>; experiencing </a:t>
            </a:r>
            <a:r>
              <a:rPr lang="en-US" altLang="zh-TW" sz="4400" dirty="0">
                <a:highlight>
                  <a:srgbClr val="FFFF00"/>
                </a:highlight>
                <a:ea typeface="華康儷中黑(P)" panose="020B0500000000000000" pitchFamily="34" charset="-120"/>
              </a:rPr>
              <a:t>loss</a:t>
            </a:r>
            <a:r>
              <a:rPr lang="en-US" altLang="zh-TW" sz="4400" dirty="0">
                <a:ea typeface="華康儷中黑(P)" panose="020B0500000000000000" pitchFamily="34" charset="-120"/>
              </a:rPr>
              <a:t>, or not winning, </a:t>
            </a:r>
          </a:p>
          <a:p>
            <a:pPr>
              <a:lnSpc>
                <a:spcPts val="4800"/>
              </a:lnSpc>
              <a:spcBef>
                <a:spcPts val="0"/>
              </a:spcBef>
            </a:pPr>
            <a:r>
              <a:rPr lang="en-US" altLang="zh-TW" sz="4400" dirty="0">
                <a:highlight>
                  <a:srgbClr val="FFFF00"/>
                </a:highlight>
                <a:ea typeface="華康儷中黑(P)" panose="020B0500000000000000" pitchFamily="34" charset="-120"/>
              </a:rPr>
              <a:t>is actually a true blessing</a:t>
            </a:r>
            <a:r>
              <a:rPr lang="en-US" altLang="zh-TW" sz="4400" dirty="0">
                <a:ea typeface="華康儷中黑(P)" panose="020B0500000000000000" pitchFamily="34" charset="-120"/>
              </a:rPr>
              <a:t>. 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C6DAA09C-5C21-4C16-88F2-524CD0B2750C}"/>
              </a:ext>
            </a:extLst>
          </p:cNvPr>
          <p:cNvSpPr txBox="1"/>
          <p:nvPr/>
        </p:nvSpPr>
        <p:spPr>
          <a:xfrm>
            <a:off x="2843808" y="6165304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(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為福傳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請上網點讚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留言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轉發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)</a:t>
            </a:r>
            <a:endParaRPr kumimoji="1" lang="en-US" altLang="zh-HK" sz="2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7591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2" y="44921"/>
            <a:ext cx="9144000" cy="6048375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上 主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和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48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幫助你戰勝新舊疫情和一切困難</a:t>
            </a:r>
            <a:endParaRPr lang="en-US" altLang="zh-TW" sz="48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</a:t>
            </a:r>
            <a:r>
              <a:rPr lang="zh-TW" altLang="en-US" sz="36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主佑</a:t>
            </a:r>
            <a:r>
              <a:rPr lang="zh-TW" altLang="en-US" sz="4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98926"/>
            <a:ext cx="9108504" cy="6148358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恭讀致希伯來人書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4:14-16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弟兄姊妹們：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我們既然有一位偉大的、進入了諸天的司祭，天主子耶穌，我們就應堅持所信奉的真道，因為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我們所有的，不是一位不能同情我們弱點的大司祭，而是一位在各方面與我們相似，受過試探的，只是沒有罪過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661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所以，我們要懷著依恃之心，走近恩寵的寶座，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以獲得仁慈，找到恩寵，作及時的扶助。</a:t>
            </a:r>
            <a:r>
              <a:rPr lang="en-US" altLang="zh-TW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 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 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784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512" y="116632"/>
            <a:ext cx="9107488" cy="65973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恭讀聖馬爾谷福音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10:35-45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那時候，載伯德的兒子：雅各伯和若望，走到耶穌面前，對耶穌說：「師父！我們請你允許我們的要求！」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耶穌對他們說：「你們願意我給你們做什麼？」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他們回答說：「賜我們在你的光榮中，一個坐在你右邊，一個坐在你左邊。」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耶穌對他們說：「你們不知道你們所求的是什麼；你們能飲我飲的爵嗎？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3600" dirty="0">
              <a:solidFill>
                <a:schemeClr val="bg1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08B5FAF6-F73B-4168-8793-533569BE801F}"/>
              </a:ext>
            </a:extLst>
          </p:cNvPr>
          <p:cNvSpPr txBox="1"/>
          <p:nvPr/>
        </p:nvSpPr>
        <p:spPr>
          <a:xfrm>
            <a:off x="7992640" y="6413266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062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16" y="116632"/>
            <a:ext cx="9107488" cy="6402660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或者，你們能受我受的洗嗎？」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他們對耶穌說：「我們能。」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耶穌就對他們說：「我飲的爵，你們必要飲；我受的洗，你們必要受；但坐在我右邊或左邊，不是我可以給的，而是給誰預備了，就給誰。」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那十個聽了，就開始惱怒雅各伯和若望。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耶穌叫門徒過來，對他們說：「你們知道：在外邦人中，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848624" y="6413266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868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25167" y="188640"/>
            <a:ext cx="9107488" cy="6402660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有尊為首領的，主宰他們，有大臣管轄他們；但你們中間，卻不可這樣：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誰若願意在你們中間成為大的，就當作你們的僕役；誰若願意在你們中間為首的，就當作眾人的奴僕，因為人子，不是來受服事，而是來服事人，並交出自己的性命，為大眾作贖價。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  <a:r>
              <a:rPr lang="en-US" altLang="zh-HK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HK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 </a:t>
            </a:r>
            <a:endParaRPr lang="en-US" altLang="zh-HK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84862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3/3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755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358657"/>
          </a:xfrm>
        </p:spPr>
        <p:txBody>
          <a:bodyPr/>
          <a:lstStyle/>
          <a:p>
            <a:pPr lvl="0" algn="ctr" eaLnBrk="1" hangingPunct="1">
              <a:spcBef>
                <a:spcPct val="0"/>
              </a:spcBef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常年期第</a:t>
            </a:r>
            <a:r>
              <a:rPr lang="en-US" altLang="zh-TW" sz="3600" dirty="0" err="1">
                <a:solidFill>
                  <a:srgbClr val="FFFF00"/>
                </a:solidFill>
                <a:ea typeface="華康儷中黑" panose="020B0509000000000000" pitchFamily="49" charset="-120"/>
              </a:rPr>
              <a:t>二十九</a:t>
            </a: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10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24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9600" spc="600" dirty="0">
                <a:solidFill>
                  <a:srgbClr val="FFFF00"/>
                </a:solidFill>
                <a:ea typeface="華康粗黑體" panose="020B0709000000000000" pitchFamily="49" charset="-120"/>
              </a:rPr>
              <a:t>甘為人役</a:t>
            </a:r>
            <a:endParaRPr lang="en-US" altLang="zh-TW" sz="9600" spc="600" dirty="0">
              <a:solidFill>
                <a:srgbClr val="FF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1100" dirty="0">
              <a:solidFill>
                <a:srgbClr val="FF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r>
              <a:rPr lang="zh-TW" altLang="en-US" sz="5400" dirty="0">
                <a:solidFill>
                  <a:schemeClr val="bg1"/>
                </a:solidFill>
                <a:ea typeface="華康粗黑體" panose="020B0709000000000000" pitchFamily="49" charset="-120"/>
              </a:rPr>
              <a:t>非以役人  乃役於人</a:t>
            </a: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endParaRPr lang="zh-TW" altLang="en-US" sz="4000" dirty="0">
              <a:solidFill>
                <a:schemeClr val="bg1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70572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691313"/>
          </a:xfrm>
        </p:spPr>
        <p:txBody>
          <a:bodyPr/>
          <a:lstStyle/>
          <a:p>
            <a:pPr lvl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ea typeface="華康儷中黑(P)" panose="020B0500000000000000" pitchFamily="34" charset="-120"/>
              </a:rPr>
              <a:t>當他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犧牲</a:t>
            </a:r>
            <a:r>
              <a:rPr lang="zh-TW" altLang="en-US" sz="4000" dirty="0">
                <a:ea typeface="華康儷中黑(P)" panose="020B0500000000000000" pitchFamily="34" charset="-120"/>
              </a:rPr>
              <a:t>了自己的性命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作了贖罪祭時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他要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看見</a:t>
            </a:r>
            <a:r>
              <a:rPr lang="zh-TW" altLang="en-US" sz="4000" dirty="0">
                <a:ea typeface="華康儷中黑(P)" panose="020B0500000000000000" pitchFamily="34" charset="-120"/>
              </a:rPr>
              <a:t>他的後輩延年益壽</a:t>
            </a:r>
            <a:r>
              <a:rPr lang="en-US" altLang="zh-TW" sz="4000" dirty="0">
                <a:ea typeface="華康儷中黑(P)" panose="020B0500000000000000" pitchFamily="34" charset="-120"/>
              </a:rPr>
              <a:t>;</a:t>
            </a:r>
            <a:r>
              <a:rPr lang="zh-TW" altLang="en-US" sz="4000" dirty="0">
                <a:ea typeface="華康儷中黑(P)" panose="020B0500000000000000" pitchFamily="34" charset="-120"/>
              </a:rPr>
              <a:t>在他受盡了</a:t>
            </a:r>
            <a:r>
              <a:rPr lang="zh-TW" altLang="en-US" sz="4000" dirty="0">
                <a:highlight>
                  <a:srgbClr val="FFFF00"/>
                </a:highlight>
                <a:ea typeface="華康儷中黑(P)" panose="020B0500000000000000" pitchFamily="34" charset="-120"/>
              </a:rPr>
              <a:t>痛苦</a:t>
            </a:r>
            <a:r>
              <a:rPr lang="zh-TW" altLang="en-US" sz="4000" dirty="0">
                <a:ea typeface="華康儷中黑(P)" panose="020B0500000000000000" pitchFamily="34" charset="-120"/>
              </a:rPr>
              <a:t>之後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他要</a:t>
            </a:r>
            <a:r>
              <a:rPr lang="zh-TW" altLang="en-US" sz="4000" dirty="0">
                <a:highlight>
                  <a:srgbClr val="FFFF00"/>
                </a:highlight>
                <a:ea typeface="華康儷中黑(P)" panose="020B0500000000000000" pitchFamily="34" charset="-120"/>
              </a:rPr>
              <a:t>看見</a:t>
            </a:r>
            <a:r>
              <a:rPr lang="zh-TW" altLang="en-US" sz="4000" dirty="0">
                <a:ea typeface="華康儷中黑(P)" panose="020B0500000000000000" pitchFamily="34" charset="-120"/>
              </a:rPr>
              <a:t>光明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ea typeface="華康正顏楷體W7(P)" panose="03000700000000000000" pitchFamily="66" charset="-120"/>
              </a:rPr>
              <a:t>我們所有的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不是一位不能同情我們弱點的大司祭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而是一位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在各方面與我們相似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受過試探的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只是沒有罪過</a:t>
            </a:r>
            <a:r>
              <a:rPr lang="en-US" altLang="zh-TW" sz="4000" dirty="0">
                <a:ea typeface="華康正顏楷體W7(P)" panose="03000700000000000000" pitchFamily="66" charset="-12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ea typeface="華康儷粗宋(P)" panose="02020700000000000000" pitchFamily="18" charset="-120"/>
              </a:rPr>
              <a:t>誰若願意在你們中間成為大的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就當作你們的僕役</a:t>
            </a:r>
            <a:r>
              <a:rPr lang="en-US" altLang="zh-TW" sz="4000" dirty="0">
                <a:ea typeface="華康儷粗宋(P)" panose="02020700000000000000" pitchFamily="18" charset="-120"/>
              </a:rPr>
              <a:t>;</a:t>
            </a:r>
            <a:r>
              <a:rPr lang="zh-TW" altLang="en-US" sz="4000" dirty="0">
                <a:ea typeface="華康儷粗宋(P)" panose="02020700000000000000" pitchFamily="18" charset="-120"/>
              </a:rPr>
              <a:t> 因為人子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不是來受服事</a:t>
            </a:r>
            <a:r>
              <a:rPr lang="en-US" altLang="zh-TW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而是來服事人</a:t>
            </a:r>
            <a:r>
              <a:rPr lang="en-US" altLang="zh-TW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並交出自己的性命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為大眾作贖價</a:t>
            </a:r>
            <a:r>
              <a:rPr lang="en-US" altLang="zh-TW" sz="4000" dirty="0">
                <a:ea typeface="華康儷粗宋(P)" panose="02020700000000000000" pitchFamily="18" charset="-120"/>
              </a:rPr>
              <a:t>.</a:t>
            </a:r>
            <a:endParaRPr lang="zh-TW" altLang="en-US" sz="4000" dirty="0">
              <a:ea typeface="華康儷粗宋(P)" panose="020207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96287254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5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31754</TotalTime>
  <Words>2204</Words>
  <Application>Microsoft Office PowerPoint</Application>
  <PresentationFormat>如螢幕大小 (4:3)</PresentationFormat>
  <Paragraphs>124</Paragraphs>
  <Slides>27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17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27</vt:i4>
      </vt:variant>
    </vt:vector>
  </HeadingPairs>
  <TitlesOfParts>
    <vt:vector size="47" baseType="lpstr">
      <vt:lpstr>Ginto</vt:lpstr>
      <vt:lpstr>華康中黑體</vt:lpstr>
      <vt:lpstr>華康中黑體(P)</vt:lpstr>
      <vt:lpstr>華康少女文字W5(P)</vt:lpstr>
      <vt:lpstr>華康古印體(P)</vt:lpstr>
      <vt:lpstr>華康布丁體(P)</vt:lpstr>
      <vt:lpstr>華康正顏楷體W7</vt:lpstr>
      <vt:lpstr>華康正顏楷體W7(P)</vt:lpstr>
      <vt:lpstr>華康粗黑體</vt:lpstr>
      <vt:lpstr>華康儷中黑</vt:lpstr>
      <vt:lpstr>華康儷中黑(P)</vt:lpstr>
      <vt:lpstr>華康儷粗宋(P)</vt:lpstr>
      <vt:lpstr>新細明體</vt:lpstr>
      <vt:lpstr>標楷體</vt:lpstr>
      <vt:lpstr>Arial</vt:lpstr>
      <vt:lpstr>Calibri</vt:lpstr>
      <vt:lpstr>Wingdings</vt:lpstr>
      <vt:lpstr>預設簡報設計</vt:lpstr>
      <vt:lpstr>3_預設簡報設計</vt:lpstr>
      <vt:lpstr>15_預設簡報設計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1745</cp:revision>
  <dcterms:created xsi:type="dcterms:W3CDTF">2006-09-26T01:05:23Z</dcterms:created>
  <dcterms:modified xsi:type="dcterms:W3CDTF">2024-10-14T04:56:10Z</dcterms:modified>
</cp:coreProperties>
</file>