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9719" r:id="rId2"/>
    <p:sldMasterId id="2147489960" r:id="rId3"/>
  </p:sldMasterIdLst>
  <p:notesMasterIdLst>
    <p:notesMasterId r:id="rId24"/>
  </p:notesMasterIdLst>
  <p:handoutMasterIdLst>
    <p:handoutMasterId r:id="rId25"/>
  </p:handoutMasterIdLst>
  <p:sldIdLst>
    <p:sldId id="2128" r:id="rId4"/>
    <p:sldId id="2167" r:id="rId5"/>
    <p:sldId id="2168" r:id="rId6"/>
    <p:sldId id="2170" r:id="rId7"/>
    <p:sldId id="2171" r:id="rId8"/>
    <p:sldId id="2174" r:id="rId9"/>
    <p:sldId id="2175" r:id="rId10"/>
    <p:sldId id="2444" r:id="rId11"/>
    <p:sldId id="2166" r:id="rId12"/>
    <p:sldId id="2138" r:id="rId13"/>
    <p:sldId id="2140" r:id="rId14"/>
    <p:sldId id="2143" r:id="rId15"/>
    <p:sldId id="2145" r:id="rId16"/>
    <p:sldId id="2146" r:id="rId17"/>
    <p:sldId id="2155" r:id="rId18"/>
    <p:sldId id="2158" r:id="rId19"/>
    <p:sldId id="2160" r:id="rId20"/>
    <p:sldId id="2161" r:id="rId21"/>
    <p:sldId id="2162" r:id="rId22"/>
    <p:sldId id="1892" r:id="rId23"/>
  </p:sldIdLst>
  <p:sldSz cx="9144000" cy="6858000" type="screen4x3"/>
  <p:notesSz cx="9926638" cy="6797675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3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xujy2@gmail.com" initials="f" lastIdx="2" clrIdx="0">
    <p:extLst>
      <p:ext uri="{19B8F6BF-5375-455C-9EA6-DF929625EA0E}">
        <p15:presenceInfo xmlns:p15="http://schemas.microsoft.com/office/powerpoint/2012/main" userId="6e7ea2678dc146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FF"/>
    <a:srgbClr val="FF99FF"/>
    <a:srgbClr val="FF00FF"/>
    <a:srgbClr val="660066"/>
    <a:srgbClr val="9900CC"/>
    <a:srgbClr val="00CC00"/>
    <a:srgbClr val="FFFFFF"/>
    <a:srgbClr val="99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743" autoAdjust="0"/>
    <p:restoredTop sz="93315" autoAdjust="0"/>
  </p:normalViewPr>
  <p:slideViewPr>
    <p:cSldViewPr>
      <p:cViewPr varScale="1">
        <p:scale>
          <a:sx n="59" d="100"/>
          <a:sy n="59" d="100"/>
        </p:scale>
        <p:origin x="964" y="52"/>
      </p:cViewPr>
      <p:guideLst>
        <p:guide orient="horz" pos="2160"/>
        <p:guide pos="28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0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3FFC0476-8166-439A-8EF9-D64A12A374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76F4FBBB-5A4B-48FE-A3BB-ADDECD35A2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6" name="Rectangle 4">
            <a:extLst>
              <a:ext uri="{FF2B5EF4-FFF2-40B4-BE49-F238E27FC236}">
                <a16:creationId xmlns:a16="http://schemas.microsoft.com/office/drawing/2014/main" id="{207F6BB9-765B-49E5-9CC8-53ADF49392A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7" name="Rectangle 5">
            <a:extLst>
              <a:ext uri="{FF2B5EF4-FFF2-40B4-BE49-F238E27FC236}">
                <a16:creationId xmlns:a16="http://schemas.microsoft.com/office/drawing/2014/main" id="{F0E672FE-A1AF-4D9F-BB46-E1FC2414C8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085D1A6-9C3F-452C-9D0F-C9E74897528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>
            <a:extLst>
              <a:ext uri="{FF2B5EF4-FFF2-40B4-BE49-F238E27FC236}">
                <a16:creationId xmlns:a16="http://schemas.microsoft.com/office/drawing/2014/main" id="{C5918788-DB56-4D35-9655-2F39F2A5CE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1" name="Rectangle 3">
            <a:extLst>
              <a:ext uri="{FF2B5EF4-FFF2-40B4-BE49-F238E27FC236}">
                <a16:creationId xmlns:a16="http://schemas.microsoft.com/office/drawing/2014/main" id="{B66602A1-486D-466C-9B6C-6B32F2BCAB6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390F7CF1-E4D4-49ED-8108-AC876600419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4053" name="Rectangle 5">
            <a:extLst>
              <a:ext uri="{FF2B5EF4-FFF2-40B4-BE49-F238E27FC236}">
                <a16:creationId xmlns:a16="http://schemas.microsoft.com/office/drawing/2014/main" id="{2A0DFE17-75EB-4C1C-874D-97744AE3FF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4" y="3228896"/>
            <a:ext cx="794131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14054" name="Rectangle 6">
            <a:extLst>
              <a:ext uri="{FF2B5EF4-FFF2-40B4-BE49-F238E27FC236}">
                <a16:creationId xmlns:a16="http://schemas.microsoft.com/office/drawing/2014/main" id="{579692E3-514D-41AD-9EA6-A1FBBF73CFF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5" name="Rectangle 7">
            <a:extLst>
              <a:ext uri="{FF2B5EF4-FFF2-40B4-BE49-F238E27FC236}">
                <a16:creationId xmlns:a16="http://schemas.microsoft.com/office/drawing/2014/main" id="{9156C933-88AA-4872-BB0F-1730B21C9F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FBD419D-64CE-4550-BAA2-0242050FC71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3388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CB4F53-88CB-4C33-AB79-DD0F3B09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448C0C-11EC-4F14-87EE-6E1BFC090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5212E5-D105-40CA-98B0-0FE6ED125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B1DE2-F14C-4215-862D-7892FFAF1AA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27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E7A2BA-EB09-413F-8D13-A2CABB084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1E3401-E0DA-4C7C-A41A-CEAB4B05D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8BF680-25AB-43B7-A87A-AAF2426CEA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909520-5D08-4EEA-B917-6A59948C37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9469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409627-6BD5-4314-9E1E-D18584C2B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1EF38-E3B7-46A4-B80C-2F1222D14F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9F67AB-5564-442C-A050-1915E1C72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73C09F-C630-4253-95B7-64CE41D1C28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5728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43C6E-646C-4A56-A568-DCEF1898F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097579-A445-404A-9C2E-D3F5667ADF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836CB-2679-4F3B-A10E-B0A7D34EE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0D97C0-9900-4766-844D-99AF0F7A59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28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3DEFBF4-078F-4966-BE1D-265E1F15DB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014BE9B-110F-4633-935E-56B8EC345B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020874-BFA7-4F79-9EEA-71D17C1427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F69A0-4600-4BEB-83B2-301BEF62461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107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D9B7BFF-007E-484A-BBCA-CF9102304E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F2C31F-F6D7-452E-AF76-6441258C45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A9315B6-8018-4AC2-9084-FEAB60990D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260FEF-D8F4-425E-809D-72E9AD6BBDF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8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D4EAB4A-C4DB-45B9-A12C-4E783868C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17D0FD3-4A4E-40DE-BADF-521FE3767B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C76135-7344-43D1-A5F5-349344A703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1E05D-CA04-496B-A340-054554C63C5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368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1EDF9E-D669-4425-ADD5-6E3BD3A638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6950CD-26F8-41D5-A899-E222F7A6EA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77EA79-5160-426B-8863-A1B97CF632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7E31DD-301C-4C39-B2D6-AF24263E474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018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1485E0-93B6-49F3-A808-098C7D4D57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A962A8-7460-4961-8096-D5E371A7F6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021C9-4693-4AE8-8C57-CDC7040405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BA19C-AFAE-4D59-8A63-A0B75D14633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12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940FA1-01BC-48A7-B4B5-CB6D00B8F9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C251F2-60E3-4296-BFCE-EB8C0E3FF1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BFBC5B-5423-4FD1-BCE6-8FC7BF67A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4375D-8CD9-46AF-8C41-09E335183E6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106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62272B-A9A6-478C-B476-EF425841A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5A9ED6-29CA-4D33-9F13-90A2E5A12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AAE814-BD3E-41DF-B881-23B6928BE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A957E7-43B0-4056-AFF1-BC1FCBEFCE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526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BD0CB7-2083-43C6-A1FE-F6AFE1FBBA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1FA05-F693-4AEA-99C4-CB234BDDE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90880E-4D09-411D-A86E-FF877E9723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EAD3B-D202-412A-96D1-6259709983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5839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1BA1B9-80A5-47BB-AE94-5886B4D1D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DDDF2D-A4D0-4E59-A260-C7CC2C4F63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C56D1E-4A62-4589-AE93-3790E8064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7E1B0-9EC0-4677-833D-06C393E8CBD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3137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9D06C7-3459-43EE-BDBF-4A89924E2D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BF6B9E-0B4B-45FB-A864-4197464B7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E811F5-4019-4B4D-B706-8E4410C0B1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B0E81-DFB2-4306-AE9C-4AA3B3243F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3390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9177A2-C34A-44E1-8648-881D74EB1A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FB4D50-31FE-48AC-B9FD-C991E35CF8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6A76EF-E0B2-452E-8251-600643A077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1D597-6984-4660-AF26-EA33E11F22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1704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9B45A-79A7-423D-BABD-E54649D3D9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2119C8-36DF-42FA-B727-5DF24DC698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0C2522-B0B4-4E4B-B3AF-A0D1C692CE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A1AEA-4D6F-4016-9F83-E47284FC26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7852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6C2190-B7D8-47A4-AA3C-03D15275F7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175838-B24A-4816-A95E-A1DF8C40B7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5F39CCB-44A5-42AA-8734-702871C4AC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9834D-F101-4939-A509-4E033B6A97B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4518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E97AAC2-84E6-484B-BBC1-87E116249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3DA3B7-334A-4D43-9C72-595E810187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D54346-06DF-423C-ADAA-2612E32C8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1CC6C-A0CA-4027-990A-46672CBEF5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5630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C324BE-76BA-486B-980E-81AB4E36E4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9123F3-9D6B-4447-9C28-A0AAE956E2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CFF776-9683-47EB-966F-B3733C8681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9C79-ACD3-4E88-9933-C98A0DFFF5F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88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0E53CD-C280-4967-84A6-B110BEE9EC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CDF21-E72A-45C2-A164-7EAFCF851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16F7A-3189-4CE2-8E7B-C35F4AA91C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D4B45-79D1-4A7D-BDB6-BF1062B4DA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5346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388CA-0573-45D1-A517-B20DFCB2B7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69F143-C875-4288-988B-542E28453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82513-1482-442C-BBD3-5B0B7D817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947DF-BC88-40C0-9353-24BDAEA45D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704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D8ACC6-807A-49E8-9ECF-13CBA1ACB6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BBF968-5610-4FA2-B40B-EB7AB4ECF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7973E8-C92D-48E3-821D-4C92728F0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875DF-0258-4B1E-AE58-D16AB59FAA1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0246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B7CE2C-C4D3-4296-86BD-3CEC538103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2A1A18-24EE-4687-84FE-BE52AC3A4A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1EB7C7-8865-4B33-B590-1AD14BA0F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70BC3-87AB-427B-8EB5-B328C341088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5724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21496E-CFB8-41B2-99FF-209219A0C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AF5126-36A8-4015-8F44-4312344D54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636E4B-755D-4F63-AACA-D6D303B1E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76579-D0D8-41F4-9A27-2FEDCB4867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9663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140579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707307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20519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162783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656638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424517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062110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176438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728417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967221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51577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937D063-4201-4DDD-8C98-721122B13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BAA56B9-EA47-4D66-A68C-8FD5ED558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CB0533-E29F-4BFF-B4A9-638CB21BEB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4BBB641-C9C2-44E6-943C-13EBBEF637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74B1C0B-7A95-411D-B128-E9F2DC7CC5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10F248A-87A1-427F-B78A-0DC1C167CFC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610" r:id="rId1"/>
    <p:sldLayoutId id="2147489611" r:id="rId2"/>
    <p:sldLayoutId id="2147489612" r:id="rId3"/>
    <p:sldLayoutId id="2147489613" r:id="rId4"/>
    <p:sldLayoutId id="2147489614" r:id="rId5"/>
    <p:sldLayoutId id="2147489615" r:id="rId6"/>
    <p:sldLayoutId id="2147489616" r:id="rId7"/>
    <p:sldLayoutId id="2147489617" r:id="rId8"/>
    <p:sldLayoutId id="2147489618" r:id="rId9"/>
    <p:sldLayoutId id="2147489619" r:id="rId10"/>
    <p:sldLayoutId id="2147489620" r:id="rId11"/>
    <p:sldLayoutId id="21474896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BB812B-2E24-41A0-9A27-78890B390E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9C79FC5-EE04-4592-BB61-B22F27696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7F321D-9606-4D70-9405-0033F23F511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6A29E0-4F27-4F67-9CB5-8C3ED457E0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548FAB4-BBDB-45FC-B3DF-03850022C3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FF2185A-AFE7-44E6-A3AC-0E118F024A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828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720" r:id="rId1"/>
    <p:sldLayoutId id="2147489721" r:id="rId2"/>
    <p:sldLayoutId id="2147489722" r:id="rId3"/>
    <p:sldLayoutId id="2147489723" r:id="rId4"/>
    <p:sldLayoutId id="2147489724" r:id="rId5"/>
    <p:sldLayoutId id="2147489725" r:id="rId6"/>
    <p:sldLayoutId id="2147489726" r:id="rId7"/>
    <p:sldLayoutId id="2147489727" r:id="rId8"/>
    <p:sldLayoutId id="2147489728" r:id="rId9"/>
    <p:sldLayoutId id="2147489729" r:id="rId10"/>
    <p:sldLayoutId id="2147489730" r:id="rId11"/>
    <p:sldLayoutId id="214748973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6FAC3-E849-4CF9-A42A-E098B4C536A8}" type="datetimeFigureOut">
              <a:rPr lang="zh-HK" altLang="en-US" smtClean="0"/>
              <a:t>24/8/2026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0F907-F184-44C1-8B1B-BFA7952C1A6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6043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61" r:id="rId1"/>
    <p:sldLayoutId id="2147489962" r:id="rId2"/>
    <p:sldLayoutId id="2147489963" r:id="rId3"/>
    <p:sldLayoutId id="2147489964" r:id="rId4"/>
    <p:sldLayoutId id="2147489965" r:id="rId5"/>
    <p:sldLayoutId id="2147489966" r:id="rId6"/>
    <p:sldLayoutId id="2147489967" r:id="rId7"/>
    <p:sldLayoutId id="2147489968" r:id="rId8"/>
    <p:sldLayoutId id="2147489969" r:id="rId9"/>
    <p:sldLayoutId id="2147489970" r:id="rId10"/>
    <p:sldLayoutId id="2147489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238695"/>
            <a:ext cx="9107488" cy="6358657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常年期第二十九主日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10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18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zh-TW" altLang="en-US" sz="10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spcBef>
                <a:spcPts val="1200"/>
              </a:spcBef>
              <a:spcAft>
                <a:spcPts val="1200"/>
              </a:spcAft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凱撒歸凱撒</a:t>
            </a:r>
            <a:r>
              <a:rPr lang="en-US" altLang="zh-TW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 </a:t>
            </a:r>
            <a:r>
              <a:rPr lang="zh-TW" altLang="en-US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天主歸天主</a:t>
            </a:r>
          </a:p>
        </p:txBody>
      </p:sp>
    </p:spTree>
    <p:extLst>
      <p:ext uri="{BB962C8B-B14F-4D97-AF65-F5344CB8AC3E}">
        <p14:creationId xmlns:p14="http://schemas.microsoft.com/office/powerpoint/2010/main" val="3008054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739" y="122684"/>
            <a:ext cx="8982521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恭讀依撒意亞先知書 </a:t>
            </a:r>
            <a:r>
              <a:rPr lang="en-US" altLang="zh-TW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45:1,4-6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上主牽著他的受傅者居魯士的右手，使他征服他面前的列國，解除列王的腰帶，並在他面前開啟城門，使門戶不再關閉；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上主對他這樣說：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「為了我的僕人雅各伯，及我所揀選的以色列的原故，我指名召叫了你，給你起了這個稱號，縱然你還不認識我。 「我是上主，再沒有另一位；除我以外，沒有別的神；</a:t>
            </a:r>
            <a:endParaRPr lang="en-US" altLang="zh-TW" sz="40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3600" dirty="0">
              <a:solidFill>
                <a:srgbClr val="FFFFFF"/>
              </a:solidFill>
              <a:latin typeface="華康中黑體" panose="020B0509000000000000" pitchFamily="49" charset="-120"/>
              <a:ea typeface="華康中黑體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0F870F-6736-AD4C-456D-93A97B3A8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6238162"/>
            <a:ext cx="1109568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6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18033" y="116632"/>
            <a:ext cx="9162033" cy="6658024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雖然你還不認識我，我卻武裝了你，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為叫從東到西的人，都知道：除我之外，再沒有另一位。我是上主，再沒有另一位。」</a:t>
            </a:r>
            <a:r>
              <a:rPr lang="en-US" altLang="zh-HK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HK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</a:t>
            </a:r>
            <a:endParaRPr lang="en-US" altLang="zh-TW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感謝天主。</a:t>
            </a:r>
            <a:endParaRPr lang="zh-TW" altLang="en-US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3600" dirty="0">
              <a:solidFill>
                <a:srgbClr val="FFFFFF"/>
              </a:solidFill>
              <a:latin typeface="華康中黑體" panose="020B0509000000000000" pitchFamily="49" charset="-120"/>
              <a:ea typeface="華康中黑體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4D578E-441F-210E-CC61-CF2BB151B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888" y="6238162"/>
            <a:ext cx="1109568" cy="536494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6D6400FD-DDBE-4383-944A-54063B957EE1}"/>
              </a:ext>
            </a:extLst>
          </p:cNvPr>
          <p:cNvSpPr txBox="1"/>
          <p:nvPr/>
        </p:nvSpPr>
        <p:spPr>
          <a:xfrm>
            <a:off x="2411760" y="3934797"/>
            <a:ext cx="489654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</a:rPr>
              <a:t>靜默片刻 默想上主啟示的</a:t>
            </a:r>
            <a:r>
              <a:rPr lang="zh-TW" altLang="en-US" sz="3600" dirty="0">
                <a:solidFill>
                  <a:srgbClr val="FFFF00"/>
                </a:solidFill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772996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474668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恭讀聖保祿宗徒致得撒洛尼人前書　</a:t>
            </a:r>
            <a:r>
              <a:rPr lang="en-US" altLang="zh-TW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1:1-5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弟兄姊妹們：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保祿和息耳瓦諾及弟茂德，致書給在天主父及主耶穌基督內的得撒洛尼人的教會。願恩寵與平安與你們同在！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我們常為你們眾人感謝天主，在祈禱中時常記念你們；在天主和我們的父前，不斷記念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你們因信德所做的工作、因愛德所受的勞苦、因盼望我們的主耶穌基督所有的堅忍。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rgbClr val="FFFFFF"/>
              </a:solidFill>
              <a:latin typeface="華康中黑體" panose="020B0509000000000000" pitchFamily="49" charset="-120"/>
              <a:ea typeface="華康中黑體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文字方塊 4">
            <a:extLst>
              <a:ext uri="{FF2B5EF4-FFF2-40B4-BE49-F238E27FC236}">
                <a16:creationId xmlns:a16="http://schemas.microsoft.com/office/drawing/2014/main" id="{61340372-B4FE-EE10-773C-8DB7D512C0A5}"/>
              </a:ext>
            </a:extLst>
          </p:cNvPr>
          <p:cNvSpPr txBox="1"/>
          <p:nvPr/>
        </p:nvSpPr>
        <p:spPr>
          <a:xfrm>
            <a:off x="7668344" y="6269250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HK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1/2</a:t>
            </a:r>
            <a:endParaRPr kumimoji="1" lang="zh-HK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9144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88640"/>
            <a:ext cx="9108504" cy="4752528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天主所愛的弟兄，我們知道你們是蒙召選的，因為我們把福音傳到你們那裡，不僅用言語，而且也藉德能和聖神，以及堅固的信心。</a:t>
            </a:r>
            <a:r>
              <a:rPr lang="en-US" altLang="zh-TW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 </a:t>
            </a:r>
            <a:endParaRPr lang="en-US" altLang="zh-TW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rgbClr val="FFFFFF"/>
              </a:solidFill>
              <a:latin typeface="華康中黑體" panose="020B0509000000000000" pitchFamily="49" charset="-120"/>
              <a:ea typeface="華康中黑體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文字方塊 4">
            <a:extLst>
              <a:ext uri="{FF2B5EF4-FFF2-40B4-BE49-F238E27FC236}">
                <a16:creationId xmlns:a16="http://schemas.microsoft.com/office/drawing/2014/main" id="{0217EDA0-F7B9-BF7B-4056-F45F073F4EF6}"/>
              </a:ext>
            </a:extLst>
          </p:cNvPr>
          <p:cNvSpPr txBox="1"/>
          <p:nvPr/>
        </p:nvSpPr>
        <p:spPr>
          <a:xfrm>
            <a:off x="7668344" y="6269250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HK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2/2</a:t>
            </a:r>
            <a:endParaRPr kumimoji="1" lang="zh-HK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573CD87-B957-416F-92E0-C1A028C6AD12}"/>
              </a:ext>
            </a:extLst>
          </p:cNvPr>
          <p:cNvSpPr txBox="1"/>
          <p:nvPr/>
        </p:nvSpPr>
        <p:spPr>
          <a:xfrm>
            <a:off x="2411760" y="3934797"/>
            <a:ext cx="489654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</a:rPr>
              <a:t>靜默片刻 默想上主啟示的</a:t>
            </a:r>
            <a:r>
              <a:rPr lang="zh-TW" altLang="en-US" sz="3600" dirty="0">
                <a:solidFill>
                  <a:srgbClr val="FFFF00"/>
                </a:solidFill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3153623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53181" y="116632"/>
            <a:ext cx="9107488" cy="65973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恭讀聖瑪竇福音　</a:t>
            </a:r>
            <a:r>
              <a:rPr lang="en-US" altLang="zh-TW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22:15-21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那時候，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法利塞人商討，怎樣在言談上，叫耶穌落入圈套。</a:t>
            </a:r>
          </a:p>
          <a:p>
            <a:pPr marL="0" indent="0" algn="just" eaLnBrk="1"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於是，法利塞人派自己的門徒和黑落德黨人，到耶穌面前，說：「師父，我們知道你是真誠的，按真理教授天主的道路，不顧忌任何人，因為你不看人的情面。現在，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請你告訴我們：你以為如何？納稅給凱撒，可以不可以？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」耶穌看破他們的惡意，就說：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3600" dirty="0">
              <a:solidFill>
                <a:schemeClr val="bg1"/>
              </a:solidFill>
              <a:latin typeface="華康中黑體" panose="020B0509000000000000" pitchFamily="49" charset="-120"/>
              <a:ea typeface="華康中黑體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8B5FAF6-F73B-4168-8793-533569BE801F}"/>
              </a:ext>
            </a:extLst>
          </p:cNvPr>
          <p:cNvSpPr txBox="1"/>
          <p:nvPr/>
        </p:nvSpPr>
        <p:spPr>
          <a:xfrm>
            <a:off x="7668344" y="6237312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HK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1/2</a:t>
            </a:r>
            <a:endParaRPr kumimoji="1" lang="zh-HK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731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116632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「假善人，你們為什麼要試探我？拿一個稅幣，給我看看！」他們便遞給他一塊「德納」。耶穌對他們說：「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這肖像和名號是誰的？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」</a:t>
            </a:r>
          </a:p>
          <a:p>
            <a:pPr marL="0" indent="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他們對耶穌說：「凱撒的。」</a:t>
            </a:r>
          </a:p>
          <a:p>
            <a:pPr marL="0" lvl="0" indent="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耶穌對他們說：「那麼，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凱撒的，就應歸還凱撒；天主的，就應歸還主。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」</a:t>
            </a:r>
            <a:b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</a:br>
            <a:r>
              <a:rPr lang="en-US" altLang="zh-HK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HK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基督的福音。 </a:t>
            </a:r>
            <a:endParaRPr lang="en-US" altLang="zh-HK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lvl="0" indent="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眾：基督，我們讚美你！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8460432" y="6197242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HK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2/2</a:t>
            </a:r>
            <a:endParaRPr kumimoji="1" lang="zh-HK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CAEC57A-08EE-42C5-936C-9D5431FD0DE8}"/>
              </a:ext>
            </a:extLst>
          </p:cNvPr>
          <p:cNvSpPr txBox="1"/>
          <p:nvPr/>
        </p:nvSpPr>
        <p:spPr>
          <a:xfrm>
            <a:off x="5724128" y="5013176"/>
            <a:ext cx="2664296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</a:rPr>
              <a:t>靜默片刻 默想上主啟示的</a:t>
            </a:r>
            <a:r>
              <a:rPr lang="zh-TW" altLang="en-US" sz="3600" b="1" dirty="0">
                <a:solidFill>
                  <a:srgbClr val="FFFF00"/>
                </a:solidFill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1423932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238695"/>
            <a:ext cx="9107488" cy="6358657"/>
          </a:xfrm>
        </p:spPr>
        <p:txBody>
          <a:bodyPr/>
          <a:lstStyle/>
          <a:p>
            <a:pPr lvl="0" algn="ctr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常年期第二十九主日</a:t>
            </a: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10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18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日</a:t>
            </a:r>
            <a:endParaRPr lang="zh-TW" altLang="en-US" sz="10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spcBef>
                <a:spcPts val="1200"/>
              </a:spcBef>
              <a:spcAft>
                <a:spcPts val="1200"/>
              </a:spcAft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凱撒歸凱撒</a:t>
            </a:r>
            <a:r>
              <a:rPr lang="en-US" altLang="zh-TW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 </a:t>
            </a:r>
            <a:r>
              <a:rPr lang="zh-TW" altLang="en-US" sz="6600" dirty="0">
                <a:solidFill>
                  <a:srgbClr val="FFFF00"/>
                </a:solidFill>
                <a:ea typeface="華康粗黑體" panose="020B0709000000000000" pitchFamily="49" charset="-120"/>
              </a:rPr>
              <a:t>天主歸天主</a:t>
            </a:r>
          </a:p>
        </p:txBody>
      </p:sp>
    </p:spTree>
    <p:extLst>
      <p:ext uri="{BB962C8B-B14F-4D97-AF65-F5344CB8AC3E}">
        <p14:creationId xmlns:p14="http://schemas.microsoft.com/office/powerpoint/2010/main" val="2864461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lvl="0" eaLnBrk="1" hangingPunct="1">
              <a:spcBef>
                <a:spcPct val="0"/>
              </a:spcBef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上主牽著他的</a:t>
            </a:r>
            <a:r>
              <a:rPr lang="zh-TW" altLang="en-US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受傅者</a:t>
            </a:r>
            <a:r>
              <a:rPr lang="zh-TW" altLang="en-US" sz="4000" dirty="0">
                <a:solidFill>
                  <a:srgbClr val="00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居魯士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的右手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使他征服他面前的列國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並在他面前開啟城門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使門戶不再關閉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雖然你還不認識我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我卻武裝了你</a:t>
            </a:r>
            <a:r>
              <a:rPr lang="en-US" altLang="zh-TW" sz="40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lvl="0" eaLnBrk="1" hangingPunct="1">
              <a:spcBef>
                <a:spcPct val="0"/>
              </a:spcBef>
              <a:buNone/>
            </a:pP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</a:rPr>
              <a:t>居魯士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天主透過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</a:rPr>
              <a:t>非選民</a:t>
            </a:r>
            <a:r>
              <a:rPr lang="en-US" altLang="zh-TW" sz="4000" dirty="0">
                <a:solidFill>
                  <a:srgbClr val="FFFF00"/>
                </a:solidFill>
                <a:ea typeface="華康儷中黑" panose="020B0509000000000000" pitchFamily="49" charset="-120"/>
              </a:rPr>
              <a:t>/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</a:rPr>
              <a:t>非信徒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做大事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?</a:t>
            </a:r>
          </a:p>
          <a:p>
            <a:pPr lvl="0" eaLnBrk="1" hangingPunct="1">
              <a:spcBef>
                <a:spcPct val="0"/>
              </a:spcBef>
              <a:buNone/>
            </a:pP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不認識天主的人是</a:t>
            </a: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</a:rPr>
              <a:t>用生命去活出信仰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;</a:t>
            </a:r>
            <a:b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</a:b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反之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不是凡說主啊的人能入天國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……</a:t>
            </a:r>
          </a:p>
          <a:p>
            <a:pPr lvl="0" eaLnBrk="1" hangingPunct="1">
              <a:spcBef>
                <a:spcPct val="0"/>
              </a:spcBef>
              <a:buNone/>
            </a:pP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</a:rPr>
              <a:t>其他的「居魯士」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是誰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?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甘地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?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孔子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(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天不生仲尼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萬古長如夜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)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?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習近平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?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一帶一路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;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窮國受惠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;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中國環保</a:t>
            </a:r>
            <a:r>
              <a:rPr lang="zh-TW" altLang="en-US" sz="2400" i="1" dirty="0">
                <a:solidFill>
                  <a:schemeClr val="bg1"/>
                </a:solidFill>
                <a:ea typeface="華康儷中黑" panose="020B0509000000000000" pitchFamily="49" charset="-120"/>
              </a:rPr>
              <a:t>綠能源</a:t>
            </a:r>
            <a:r>
              <a:rPr lang="en-US" altLang="zh-TW" sz="2400" i="1" dirty="0">
                <a:solidFill>
                  <a:schemeClr val="bg1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2400" i="1" dirty="0">
                <a:solidFill>
                  <a:schemeClr val="bg1"/>
                </a:solidFill>
                <a:ea typeface="華康儷中黑" panose="020B0509000000000000" pitchFamily="49" charset="-120"/>
              </a:rPr>
              <a:t>電</a:t>
            </a:r>
            <a:r>
              <a:rPr lang="en-US" altLang="zh-TW" sz="2400" i="1" dirty="0">
                <a:solidFill>
                  <a:schemeClr val="bg1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2400" i="1" dirty="0">
                <a:solidFill>
                  <a:schemeClr val="bg1"/>
                </a:solidFill>
                <a:ea typeface="華康儷中黑" panose="020B0509000000000000" pitchFamily="49" charset="-120"/>
              </a:rPr>
              <a:t>綠化沙漠</a:t>
            </a:r>
            <a:r>
              <a:rPr lang="en-US" altLang="zh-TW" sz="2400" i="1" dirty="0">
                <a:solidFill>
                  <a:schemeClr val="bg1"/>
                </a:solidFill>
                <a:ea typeface="華康儷中黑" panose="020B0509000000000000" pitchFamily="49" charset="-120"/>
              </a:rPr>
              <a:t>;</a:t>
            </a:r>
            <a:r>
              <a:rPr lang="zh-TW" altLang="en-US" sz="2400" i="1" dirty="0">
                <a:solidFill>
                  <a:schemeClr val="bg1"/>
                </a:solidFill>
                <a:ea typeface="華康儷中黑" panose="020B0509000000000000" pitchFamily="49" charset="-120"/>
              </a:rPr>
              <a:t>價廉物美</a:t>
            </a:r>
            <a:r>
              <a:rPr lang="en-US" altLang="zh-TW" sz="2400" i="1" dirty="0">
                <a:solidFill>
                  <a:schemeClr val="bg1"/>
                </a:solidFill>
                <a:ea typeface="華康儷中黑" panose="020B0509000000000000" pitchFamily="49" charset="-120"/>
              </a:rPr>
              <a:t>;</a:t>
            </a:r>
            <a:r>
              <a:rPr lang="zh-TW" altLang="en-US" sz="2400" i="1" dirty="0">
                <a:solidFill>
                  <a:schemeClr val="bg1"/>
                </a:solidFill>
                <a:ea typeface="華康儷中黑" panose="020B0509000000000000" pitchFamily="49" charset="-120"/>
              </a:rPr>
              <a:t>雙贏策略</a:t>
            </a:r>
            <a:endParaRPr lang="en-US" altLang="zh-TW" sz="3600" dirty="0">
              <a:solidFill>
                <a:schemeClr val="bg1"/>
              </a:solidFill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9494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zh-TW" altLang="en-US" sz="4000" spc="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你們因</a:t>
            </a:r>
            <a:r>
              <a:rPr lang="zh-TW" altLang="en-US" sz="4000" spc="300" dirty="0">
                <a:solidFill>
                  <a:srgbClr val="FFFF00"/>
                </a:solidFill>
                <a:highlight>
                  <a:srgbClr val="FF0000"/>
                </a:highlight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信德</a:t>
            </a:r>
            <a:r>
              <a:rPr lang="zh-TW" altLang="en-US" sz="4000" spc="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所做的</a:t>
            </a:r>
            <a:r>
              <a:rPr lang="zh-TW" altLang="en-US" sz="4000" spc="3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工作</a:t>
            </a:r>
            <a:r>
              <a:rPr lang="en-US" altLang="zh-TW" sz="4000" spc="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spc="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因</a:t>
            </a:r>
            <a:r>
              <a:rPr lang="zh-TW" altLang="en-US" sz="4000" spc="300" dirty="0">
                <a:solidFill>
                  <a:srgbClr val="FFFF00"/>
                </a:solidFill>
                <a:highlight>
                  <a:srgbClr val="FF0000"/>
                </a:highlight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愛德</a:t>
            </a:r>
            <a:r>
              <a:rPr lang="zh-TW" altLang="en-US" sz="4000" spc="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所受的</a:t>
            </a:r>
            <a:r>
              <a:rPr lang="zh-TW" altLang="en-US" sz="4000" spc="3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勞苦</a:t>
            </a:r>
            <a:r>
              <a:rPr lang="en-US" altLang="zh-TW" sz="4000" spc="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spc="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因</a:t>
            </a:r>
            <a:r>
              <a:rPr lang="zh-TW" altLang="en-US" sz="4000" spc="300" dirty="0">
                <a:solidFill>
                  <a:srgbClr val="FFFF00"/>
                </a:solidFill>
                <a:highlight>
                  <a:srgbClr val="FF0000"/>
                </a:highlight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盼望</a:t>
            </a:r>
            <a:r>
              <a:rPr lang="zh-TW" altLang="en-US" sz="4000" spc="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我們的主耶穌基督所有的</a:t>
            </a:r>
            <a:r>
              <a:rPr lang="zh-TW" altLang="en-US" sz="4000" spc="300" dirty="0">
                <a:solidFill>
                  <a:srgbClr val="FFFF00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堅忍</a:t>
            </a:r>
            <a:r>
              <a:rPr lang="en-US" altLang="zh-TW" sz="4000" spc="300" dirty="0">
                <a:solidFill>
                  <a:schemeClr val="bg1"/>
                </a:solidFill>
                <a:latin typeface="華康正顏楷體W7(P)" panose="03000700000000000000" pitchFamily="66" charset="-120"/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用生活去表現信望愛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工作中的信德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b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</a:b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勞苦中的愛德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堅忍中的望德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zh-TW" altLang="en-US" sz="40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用信望愛去提昇生命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用信德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聖化工作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愛上工作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在工作中成聖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)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藉愛德面對一切勞苦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sz="28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孔子</a:t>
            </a:r>
            <a:r>
              <a:rPr lang="en-US" altLang="zh-TW" sz="28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發憤忘食</a:t>
            </a:r>
            <a:r>
              <a:rPr lang="en-US" altLang="zh-TW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樂以忘憂</a:t>
            </a:r>
            <a:r>
              <a:rPr lang="en-US" altLang="zh-TW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不知老之將至</a:t>
            </a:r>
            <a:r>
              <a:rPr lang="en-US" altLang="zh-TW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;</a:t>
            </a:r>
            <a:r>
              <a:rPr lang="zh-TW" altLang="en-US" sz="28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耶穌</a:t>
            </a:r>
            <a:r>
              <a:rPr lang="zh-TW" altLang="en-US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為福傳忘食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)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因望德而堅忍一生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正因看不到希望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才叫望德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;</a:t>
            </a:r>
            <a:r>
              <a:rPr lang="zh-TW" altLang="en-US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即使絕路也不絕望</a:t>
            </a:r>
            <a:r>
              <a:rPr lang="en-US" altLang="zh-TW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)</a:t>
            </a:r>
          </a:p>
          <a:p>
            <a:pPr lvl="0" eaLnBrk="1" hangingPunct="1">
              <a:spcBef>
                <a:spcPct val="0"/>
              </a:spcBef>
              <a:buNone/>
            </a:pPr>
            <a:endParaRPr lang="en-US" altLang="zh-TW" sz="3600" dirty="0">
              <a:solidFill>
                <a:srgbClr val="FFFF00"/>
              </a:solidFill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623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marL="360000" indent="-457200">
              <a:lnSpc>
                <a:spcPts val="4300"/>
              </a:lnSpc>
              <a:spcAft>
                <a:spcPts val="600"/>
              </a:spcAft>
              <a:buNone/>
            </a:pPr>
            <a:r>
              <a:rPr lang="zh-TW" altLang="en-US" sz="4000" spc="-15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法利塞人商討</a:t>
            </a:r>
            <a:r>
              <a:rPr lang="en-US" altLang="zh-TW" sz="4000" spc="-15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spc="-15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怎樣在言談上叫耶穌落入圈套</a:t>
            </a:r>
            <a:r>
              <a:rPr lang="en-US" altLang="zh-TW" sz="2800" i="1" spc="-15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(</a:t>
            </a:r>
            <a:r>
              <a:rPr lang="zh-TW" altLang="en-US" sz="2800" i="1" spc="-15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民族或羅馬</a:t>
            </a:r>
            <a:r>
              <a:rPr lang="en-US" altLang="zh-TW" sz="2800" i="1" spc="-15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)</a:t>
            </a:r>
            <a:r>
              <a:rPr lang="en-US" altLang="zh-TW" sz="4000" spc="-15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  <a:r>
              <a:rPr lang="zh-TW" altLang="en-US" sz="4000" spc="-15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請你告訴我們</a:t>
            </a:r>
            <a:r>
              <a:rPr lang="en-US" altLang="zh-TW" sz="4000" spc="-15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:</a:t>
            </a:r>
            <a:r>
              <a:rPr lang="zh-TW" altLang="en-US" sz="4000" spc="-15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納稅給凱撒</a:t>
            </a:r>
            <a:r>
              <a:rPr lang="en-US" altLang="zh-TW" sz="4000" spc="-15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spc="-15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可以不可以</a:t>
            </a:r>
            <a:r>
              <a:rPr lang="en-US" altLang="zh-TW" sz="4000" spc="-150" dirty="0">
                <a:solidFill>
                  <a:srgbClr val="FF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?</a:t>
            </a:r>
            <a:r>
              <a:rPr lang="zh-TW" altLang="en-US" sz="4000" spc="-15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這肖像和名號是誰的</a:t>
            </a:r>
            <a:r>
              <a:rPr lang="en-US" altLang="zh-TW" sz="4000" spc="-150" dirty="0">
                <a:solidFill>
                  <a:schemeClr val="bg1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?</a:t>
            </a:r>
            <a:r>
              <a:rPr lang="zh-TW" altLang="en-US" sz="4000" spc="-150" dirty="0">
                <a:solidFill>
                  <a:srgbClr val="00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凱撒的</a:t>
            </a:r>
            <a:r>
              <a:rPr lang="en-US" altLang="zh-TW" sz="4000" spc="-150" dirty="0">
                <a:solidFill>
                  <a:srgbClr val="00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spc="-150" dirty="0">
                <a:solidFill>
                  <a:srgbClr val="00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就應歸還凱撒</a:t>
            </a:r>
            <a:r>
              <a:rPr lang="en-US" altLang="zh-TW" sz="4000" spc="-150" dirty="0">
                <a:solidFill>
                  <a:srgbClr val="00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;</a:t>
            </a:r>
            <a:r>
              <a:rPr lang="zh-TW" altLang="en-US" sz="4000" spc="-150" dirty="0">
                <a:solidFill>
                  <a:srgbClr val="00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天主的</a:t>
            </a:r>
            <a:r>
              <a:rPr lang="en-US" altLang="zh-TW" sz="4000" spc="-150" dirty="0">
                <a:solidFill>
                  <a:srgbClr val="00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,</a:t>
            </a:r>
            <a:r>
              <a:rPr lang="zh-TW" altLang="en-US" sz="4000" spc="-150" dirty="0">
                <a:solidFill>
                  <a:srgbClr val="00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就應歸還天主</a:t>
            </a:r>
            <a:r>
              <a:rPr lang="en-US" altLang="zh-TW" sz="4000" spc="-150" dirty="0">
                <a:solidFill>
                  <a:srgbClr val="00FF00"/>
                </a:solidFill>
                <a:ea typeface="華康正顏楷體W7(P)" panose="03000700000000000000" pitchFamily="66" charset="-120"/>
                <a:cs typeface="華康中黑體" panose="020B0509000000000000" pitchFamily="49" charset="-120"/>
              </a:rPr>
              <a:t>.</a:t>
            </a:r>
          </a:p>
          <a:p>
            <a:pPr marL="360000" indent="-457200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spc="5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政教分離</a:t>
            </a:r>
            <a:r>
              <a:rPr lang="en-US" altLang="zh-TW" sz="40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為不讓政治污染教會</a:t>
            </a:r>
            <a:r>
              <a:rPr lang="en-US" altLang="zh-TW" sz="40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/</a:t>
            </a:r>
            <a:r>
              <a:rPr lang="zh-TW" altLang="en-US" sz="40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世界</a:t>
            </a:r>
            <a:r>
              <a:rPr lang="en-US" altLang="zh-TW" sz="40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2800" i="1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豬牛</a:t>
            </a:r>
            <a:r>
              <a:rPr lang="zh-TW" altLang="en-US" sz="40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教會有責任聖化政治</a:t>
            </a:r>
            <a:r>
              <a:rPr lang="en-US" altLang="zh-TW" sz="40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使之符合天主聖意</a:t>
            </a:r>
            <a:r>
              <a:rPr lang="en-US" altLang="zh-TW" sz="36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sz="36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生命</a:t>
            </a:r>
            <a:r>
              <a:rPr lang="en-US" altLang="zh-TW" sz="36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/</a:t>
            </a:r>
            <a:r>
              <a:rPr lang="zh-TW" altLang="en-US" sz="36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大同之律</a:t>
            </a:r>
            <a:r>
              <a:rPr lang="en-US" altLang="zh-TW" sz="36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=</a:t>
            </a:r>
            <a:r>
              <a:rPr lang="zh-TW" altLang="en-US" sz="36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愛</a:t>
            </a:r>
            <a:r>
              <a:rPr lang="en-US" altLang="zh-TW" sz="36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+</a:t>
            </a:r>
            <a:r>
              <a:rPr lang="zh-TW" altLang="en-US" sz="36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分享</a:t>
            </a:r>
            <a:r>
              <a:rPr lang="en-US" altLang="zh-TW" sz="36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+</a:t>
            </a:r>
            <a:r>
              <a:rPr lang="zh-TW" altLang="en-US" sz="36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包容</a:t>
            </a:r>
            <a:r>
              <a:rPr lang="en-US" altLang="zh-TW" sz="3600" spc="5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)</a:t>
            </a:r>
          </a:p>
          <a:p>
            <a:pPr lvl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</a:rPr>
              <a:t>有凱撒肖像的錢幣</a:t>
            </a:r>
            <a:r>
              <a:rPr lang="en-US" altLang="zh-TW" sz="4000" dirty="0">
                <a:solidFill>
                  <a:srgbClr val="00FF00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</a:rPr>
              <a:t>還給凱撒</a:t>
            </a:r>
            <a:r>
              <a:rPr lang="en-US" altLang="zh-TW" sz="4000" dirty="0">
                <a:solidFill>
                  <a:srgbClr val="00FF00"/>
                </a:solidFill>
                <a:ea typeface="華康儷中黑" panose="020B0509000000000000" pitchFamily="49" charset="-120"/>
              </a:rPr>
              <a:t>;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</a:rPr>
              <a:t>有天主肖像的我們</a:t>
            </a:r>
            <a:r>
              <a:rPr lang="en-US" altLang="zh-TW" sz="4000" dirty="0">
                <a:solidFill>
                  <a:srgbClr val="FFFF00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</a:rPr>
              <a:t>還給天主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政治正確只為有權者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天主正確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</a:rPr>
              <a:t>為全人類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</a:rPr>
              <a:t>全人類的神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</a:rPr>
              <a:t>君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</a:rPr>
              <a:t>父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</a:rPr>
              <a:t>師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</a:rPr>
              <a:t>,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</a:rPr>
              <a:t>友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33471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0C36A6DB-9203-448E-B4C0-895C6B3AB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60648"/>
            <a:ext cx="9144000" cy="6597352"/>
          </a:xfrm>
        </p:spPr>
        <p:txBody>
          <a:bodyPr>
            <a:noAutofit/>
          </a:bodyPr>
          <a:lstStyle/>
          <a:p>
            <a:pPr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今天的福音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是「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政教分離</a:t>
            </a: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」論的基礎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. </a:t>
            </a: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但這個論說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必須以天國和大同為前提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;</a:t>
            </a: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即是說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政教分離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是為了建設大同和天國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Today’s Gospel provides the fundamental basis for the principle of “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separation of Church and State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.” However, this principle must be understood in the light of the Kingdom of God and Universal Harmony – that is, </a:t>
            </a:r>
            <a:r>
              <a:rPr lang="en-US" altLang="zh-TW" sz="40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separation exists precisely </a:t>
            </a:r>
            <a:br>
              <a:rPr lang="en-US" altLang="zh-TW" sz="40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0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in order to build up that Kingdom </a:t>
            </a:r>
            <a:br>
              <a:rPr lang="en-US" altLang="zh-TW" sz="40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0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and that harmony.</a:t>
            </a:r>
          </a:p>
        </p:txBody>
      </p:sp>
    </p:spTree>
    <p:extLst>
      <p:ext uri="{BB962C8B-B14F-4D97-AF65-F5344CB8AC3E}">
        <p14:creationId xmlns:p14="http://schemas.microsoft.com/office/powerpoint/2010/main" val="224497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928A12BC-9BA4-4FD8-BFFC-7CF32BC3F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ts val="54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63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教會要把</a:t>
            </a:r>
            <a:r>
              <a:rPr lang="zh-TW" altLang="en-US" sz="63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所有人</a:t>
            </a:r>
            <a:r>
              <a:rPr lang="en-US" altLang="zh-TW" sz="5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(</a:t>
            </a:r>
            <a:r>
              <a:rPr lang="zh-TW" altLang="en-US" sz="5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即全球約</a:t>
            </a:r>
            <a:r>
              <a:rPr lang="en-US" altLang="zh-TW" sz="5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200</a:t>
            </a:r>
            <a:r>
              <a:rPr lang="zh-TW" altLang="en-US" sz="5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國的</a:t>
            </a:r>
            <a:r>
              <a:rPr lang="en-US" altLang="zh-TW" sz="5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82</a:t>
            </a:r>
            <a:r>
              <a:rPr lang="zh-TW" altLang="en-US" sz="5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億人民</a:t>
            </a:r>
            <a:r>
              <a:rPr lang="en-US" altLang="zh-TW" sz="5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)</a:t>
            </a:r>
            <a:r>
              <a:rPr lang="zh-TW" altLang="en-US" sz="63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都從飢餓</a:t>
            </a:r>
            <a:r>
              <a:rPr lang="en-US" altLang="zh-TW" sz="63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63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窮困</a:t>
            </a:r>
            <a:r>
              <a:rPr lang="en-US" altLang="zh-TW" sz="63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63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愚昧的苦境中</a:t>
            </a:r>
            <a:br>
              <a:rPr lang="en-US" altLang="zh-TW" sz="63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63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解放出來</a:t>
            </a:r>
            <a:r>
              <a:rPr lang="en-US" altLang="zh-TW" sz="4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(</a:t>
            </a:r>
            <a:r>
              <a:rPr lang="zh-TW" altLang="en-US" sz="4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民族發展通諭</a:t>
            </a:r>
            <a:r>
              <a:rPr lang="en-US" altLang="zh-TW" sz="4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)</a:t>
            </a:r>
          </a:p>
          <a:p>
            <a:pPr>
              <a:lnSpc>
                <a:spcPts val="5000"/>
              </a:lnSpc>
              <a:spcBef>
                <a:spcPts val="0"/>
              </a:spcBef>
            </a:pPr>
            <a:r>
              <a:rPr lang="en-US" altLang="zh-TW" sz="69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The Church has the duty </a:t>
            </a:r>
            <a:r>
              <a:rPr lang="en-US" altLang="zh-TW" sz="69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to liberate all peoples</a:t>
            </a:r>
            <a:r>
              <a:rPr lang="en-US" altLang="zh-TW" sz="69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– all 8.2 billion men and women in about 200 countries – from the scourges</a:t>
            </a:r>
            <a:r>
              <a:rPr lang="zh-TW" altLang="en-US" sz="3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鞭笞 </a:t>
            </a:r>
            <a:r>
              <a:rPr lang="en-US" altLang="zh-TW" sz="69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of </a:t>
            </a:r>
            <a:br>
              <a:rPr lang="en-US" altLang="zh-TW" sz="69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69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hunger, poverty </a:t>
            </a:r>
            <a:r>
              <a:rPr lang="en-US" altLang="zh-TW" sz="69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and</a:t>
            </a:r>
            <a:r>
              <a:rPr lang="en-US" altLang="zh-TW" sz="69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ignorance </a:t>
            </a:r>
            <a:br>
              <a:rPr lang="en-US" altLang="zh-TW" sz="69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69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                          </a:t>
            </a:r>
            <a:r>
              <a:rPr lang="en-US" altLang="zh-TW" sz="4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(cf. </a:t>
            </a:r>
            <a:r>
              <a:rPr lang="en-US" altLang="zh-TW" sz="4100" dirty="0" err="1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Populorum</a:t>
            </a:r>
            <a:r>
              <a:rPr lang="en-US" altLang="zh-TW" sz="4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</a:t>
            </a:r>
            <a:r>
              <a:rPr lang="en-US" altLang="zh-TW" sz="4100" dirty="0" err="1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Progressio</a:t>
            </a:r>
            <a:r>
              <a:rPr lang="en-US" altLang="zh-TW" sz="41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79063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928A12BC-9BA4-4FD8-BFFC-7CF32BC3F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336704"/>
          </a:xfrm>
        </p:spPr>
        <p:txBody>
          <a:bodyPr>
            <a:normAutofit/>
          </a:bodyPr>
          <a:lstStyle/>
          <a:p>
            <a:pPr>
              <a:lnSpc>
                <a:spcPts val="7000"/>
              </a:lnSpc>
              <a:spcBef>
                <a:spcPts val="0"/>
              </a:spcBef>
              <a:spcAft>
                <a:spcPts val="1800"/>
              </a:spcAft>
            </a:pPr>
            <a:r>
              <a:rPr lang="zh-TW" altLang="en-US" sz="5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因為「</a:t>
            </a:r>
            <a:r>
              <a:rPr lang="zh-TW" altLang="en-US" sz="54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倉廩實</a:t>
            </a:r>
            <a:r>
              <a:rPr lang="en-US" altLang="zh-TW" sz="54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5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而知禮節</a:t>
            </a:r>
            <a:r>
              <a:rPr lang="en-US" altLang="zh-TW" sz="5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;</a:t>
            </a:r>
            <a:br>
              <a:rPr lang="en-US" altLang="zh-TW" sz="5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54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衣食足</a:t>
            </a:r>
            <a:r>
              <a:rPr lang="en-US" altLang="zh-TW" sz="54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5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而知榮辱」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(</a:t>
            </a: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管子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)</a:t>
            </a:r>
          </a:p>
          <a:p>
            <a:pPr>
              <a:lnSpc>
                <a:spcPts val="5500"/>
              </a:lnSpc>
              <a:spcBef>
                <a:spcPts val="0"/>
              </a:spcBef>
            </a:pPr>
            <a:r>
              <a:rPr lang="en-US" altLang="zh-TW" sz="4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As the ancient Chinese sage </a:t>
            </a:r>
            <a:r>
              <a:rPr lang="en-US" altLang="zh-TW" sz="4800" dirty="0" err="1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Guanzi</a:t>
            </a:r>
            <a:r>
              <a:rPr lang="en-US" altLang="zh-TW" sz="4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said: “When the granaries are full, the people learn </a:t>
            </a:r>
            <a:r>
              <a:rPr lang="en-US" altLang="zh-TW" sz="4800" b="1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propriety</a:t>
            </a:r>
            <a:r>
              <a:rPr lang="en-US" altLang="zh-TW" sz="4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; when they have enough food and clothing, they learn </a:t>
            </a:r>
            <a:r>
              <a:rPr lang="en-US" altLang="zh-TW" sz="4800" b="1" dirty="0" err="1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honour</a:t>
            </a:r>
            <a:r>
              <a:rPr lang="en-US" altLang="zh-TW" sz="4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and </a:t>
            </a:r>
            <a:r>
              <a:rPr lang="en-US" altLang="zh-TW" sz="4800" b="1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shame</a:t>
            </a:r>
            <a:r>
              <a:rPr lang="en-US" altLang="zh-TW" sz="4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44638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928A12BC-9BA4-4FD8-BFFC-7CF32BC3F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336704"/>
          </a:xfrm>
        </p:spPr>
        <p:txBody>
          <a:bodyPr>
            <a:normAutofit/>
          </a:bodyPr>
          <a:lstStyle/>
          <a:p>
            <a:pPr>
              <a:lnSpc>
                <a:spcPts val="6000"/>
              </a:lnSpc>
              <a:spcBef>
                <a:spcPts val="0"/>
              </a:spcBef>
              <a:spcAft>
                <a:spcPts val="1800"/>
              </a:spcAft>
            </a:pPr>
            <a:r>
              <a:rPr lang="zh-TW" altLang="en-US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教會關懷人間的疾苦</a:t>
            </a:r>
            <a: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;</a:t>
            </a:r>
            <a:r>
              <a:rPr lang="zh-TW" altLang="en-US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但教會</a:t>
            </a:r>
            <a:b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決</a:t>
            </a:r>
            <a:r>
              <a:rPr lang="zh-TW" altLang="en-US" sz="48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不能與政權混為一談</a:t>
            </a:r>
            <a: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 </a:t>
            </a:r>
            <a:b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亦不與任何政黨糾纏在一起</a:t>
            </a:r>
            <a: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;</a:t>
            </a:r>
          </a:p>
          <a:p>
            <a:pPr>
              <a:lnSpc>
                <a:spcPts val="5000"/>
              </a:lnSpc>
              <a:spcBef>
                <a:spcPts val="0"/>
              </a:spcBef>
            </a:pPr>
            <a:r>
              <a:rPr lang="en-US" altLang="zh-TW" sz="5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The Church cares deeply about human suffering. Yet she is never to be confused with any </a:t>
            </a:r>
            <a:r>
              <a:rPr lang="en-US" altLang="zh-TW" sz="50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political regime</a:t>
            </a:r>
            <a:r>
              <a:rPr lang="en-US" altLang="zh-TW" sz="5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 nor entangled with any </a:t>
            </a:r>
            <a:r>
              <a:rPr lang="en-US" altLang="zh-TW" sz="50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political party</a:t>
            </a:r>
            <a:r>
              <a:rPr lang="en-US" altLang="zh-TW" sz="50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02534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928A12BC-9BA4-4FD8-BFFC-7CF32BC3F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>
            <a:normAutofit/>
          </a:bodyPr>
          <a:lstStyle/>
          <a:p>
            <a:pPr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教會為貫徹其對世界的關懷</a:t>
            </a:r>
            <a:r>
              <a:rPr lang="en-US" altLang="zh-TW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有責任宣揚其有關社會與</a:t>
            </a:r>
            <a:r>
              <a:rPr lang="zh-TW" altLang="en-US" sz="38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民生</a:t>
            </a:r>
            <a:r>
              <a:rPr lang="zh-TW" altLang="en-US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的教義</a:t>
            </a:r>
            <a:r>
              <a:rPr lang="en-US" altLang="zh-TW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尤其是天國</a:t>
            </a:r>
            <a:r>
              <a:rPr lang="en-US" altLang="zh-TW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大同和</a:t>
            </a:r>
            <a:r>
              <a:rPr lang="zh-TW" altLang="en-US" sz="38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天下一家的理想</a:t>
            </a:r>
            <a:r>
              <a:rPr lang="en-US" altLang="zh-TW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 </a:t>
            </a:r>
            <a:r>
              <a:rPr lang="zh-TW" altLang="en-US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並在有關</a:t>
            </a:r>
            <a:br>
              <a:rPr lang="en-US" altLang="zh-TW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倫理和道德問題上</a:t>
            </a:r>
            <a:r>
              <a:rPr lang="en-US" altLang="zh-TW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發表其判斷</a:t>
            </a:r>
            <a:r>
              <a:rPr lang="en-US" altLang="zh-TW" sz="3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4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At the same time, in fulfilling her mission of care for the world, she has the responsibility to proclaim her 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social and moral teachings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– especially the ideals of the Kingdom of Heaven, Universal Harmony, and the </a:t>
            </a:r>
            <a:r>
              <a:rPr lang="en-US" altLang="zh-TW" sz="4000" b="1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one human family 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– and to offer her moral judgment on ethical issues.</a:t>
            </a:r>
          </a:p>
        </p:txBody>
      </p:sp>
    </p:spTree>
    <p:extLst>
      <p:ext uri="{BB962C8B-B14F-4D97-AF65-F5344CB8AC3E}">
        <p14:creationId xmlns:p14="http://schemas.microsoft.com/office/powerpoint/2010/main" val="1466090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928A12BC-9BA4-4FD8-BFFC-7CF32BC3F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>
            <a:normAutofit/>
          </a:bodyPr>
          <a:lstStyle/>
          <a:p>
            <a:pPr>
              <a:lnSpc>
                <a:spcPts val="55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在提醒及幫助人類社會不斷邁向仁愛</a:t>
            </a:r>
            <a:r>
              <a:rPr lang="en-US" altLang="zh-TW" sz="4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正義和公平發展的路途上</a:t>
            </a:r>
            <a:r>
              <a:rPr lang="en-US" altLang="zh-TW" sz="4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教會要成為「</a:t>
            </a:r>
            <a:r>
              <a:rPr lang="zh-TW" altLang="en-US" sz="44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人類超越性的標誌和監護者</a:t>
            </a:r>
            <a:r>
              <a:rPr lang="zh-TW" altLang="en-US" sz="4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」</a:t>
            </a:r>
            <a:r>
              <a:rPr lang="en-US" altLang="zh-TW" sz="44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4500"/>
              </a:lnSpc>
              <a:spcBef>
                <a:spcPts val="0"/>
              </a:spcBef>
            </a:pPr>
            <a:r>
              <a:rPr lang="en-US" altLang="zh-TW" sz="4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In guiding and encouraging human societies to advance continually towards love, justice and fair development, the Church is called to be “</a:t>
            </a:r>
            <a:r>
              <a:rPr lang="en-US" altLang="zh-TW" sz="4800" b="1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the sign and guardian </a:t>
            </a:r>
            <a:r>
              <a:rPr lang="en-US" altLang="zh-TW" sz="48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of the transcendental dimension of the human person</a:t>
            </a:r>
            <a:r>
              <a:rPr lang="en-US" altLang="zh-TW" sz="48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815526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928A12BC-9BA4-4FD8-BFFC-7CF32BC3F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552728"/>
          </a:xfrm>
        </p:spPr>
        <p:txBody>
          <a:bodyPr>
            <a:noAutofit/>
          </a:bodyPr>
          <a:lstStyle/>
          <a:p>
            <a:pPr>
              <a:lnSpc>
                <a:spcPts val="48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教會的社會訓導有兩類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有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比較絕對的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b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例如要關懷弱小者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;</a:t>
            </a: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也有</a:t>
            </a:r>
            <a:r>
              <a:rPr lang="zh-TW" altLang="en-US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比較相對的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b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例如是否要設</a:t>
            </a:r>
            <a:r>
              <a:rPr lang="zh-TW" altLang="en-US" sz="4000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最低工資</a:t>
            </a: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制度</a:t>
            </a:r>
            <a:b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或多少錢才算最低工資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; 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The Church’s social teaching contains two kinds of principles. Some are 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absolute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– for example, the obligation to care for the poor and the weak. Others are </a:t>
            </a:r>
            <a:r>
              <a:rPr lang="en-US" altLang="zh-TW" sz="4000" dirty="0">
                <a:solidFill>
                  <a:srgbClr val="FF0000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relative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 – for example, the question of whether to establish a </a:t>
            </a:r>
            <a:r>
              <a:rPr lang="en-US" altLang="zh-TW" sz="4000" b="1" dirty="0">
                <a:solidFill>
                  <a:srgbClr val="0000FF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minimum wage</a:t>
            </a: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, </a:t>
            </a:r>
            <a:b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000" dirty="0">
                <a:solidFill>
                  <a:schemeClr val="tx1"/>
                </a:solidFill>
                <a:ea typeface="華康儷中黑" panose="020B0509000000000000" pitchFamily="49" charset="-120"/>
                <a:cs typeface="Arial" panose="020B0604020202020204" pitchFamily="34" charset="0"/>
              </a:rPr>
              <a:t>or what that wage should be.</a:t>
            </a:r>
          </a:p>
        </p:txBody>
      </p:sp>
    </p:spTree>
    <p:extLst>
      <p:ext uri="{BB962C8B-B14F-4D97-AF65-F5344CB8AC3E}">
        <p14:creationId xmlns:p14="http://schemas.microsoft.com/office/powerpoint/2010/main" val="2573310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928A12BC-9BA4-4FD8-BFFC-7CF32BC3F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60648"/>
            <a:ext cx="9144000" cy="6408712"/>
          </a:xfrm>
        </p:spPr>
        <p:txBody>
          <a:bodyPr>
            <a:normAutofit/>
          </a:bodyPr>
          <a:lstStyle/>
          <a:p>
            <a:pPr>
              <a:lnSpc>
                <a:spcPts val="60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後者不是宗教議題</a:t>
            </a:r>
            <a: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而是</a:t>
            </a:r>
            <a:r>
              <a:rPr lang="zh-TW" altLang="en-US" sz="48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政治</a:t>
            </a:r>
            <a:r>
              <a:rPr lang="zh-TW" altLang="en-US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和</a:t>
            </a:r>
            <a:b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zh-TW" altLang="en-US" sz="48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經濟</a:t>
            </a:r>
            <a:r>
              <a:rPr lang="zh-TW" altLang="en-US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主張</a:t>
            </a:r>
            <a: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,</a:t>
            </a:r>
            <a:r>
              <a:rPr lang="zh-TW" altLang="en-US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可容許</a:t>
            </a:r>
            <a:r>
              <a:rPr lang="zh-TW" altLang="en-US" sz="4800" dirty="0">
                <a:solidFill>
                  <a:srgbClr val="0000FF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不同意見</a:t>
            </a:r>
            <a: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The latter are not purely religious matters; they are </a:t>
            </a:r>
            <a:r>
              <a:rPr lang="en-US" altLang="zh-TW" sz="4800" dirty="0">
                <a:solidFill>
                  <a:srgbClr val="FF0000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political and economic </a:t>
            </a:r>
            <a: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proposals, </a:t>
            </a:r>
            <a:b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</a:br>
            <a:r>
              <a:rPr lang="en-US" altLang="zh-TW" sz="4800" dirty="0">
                <a:solidFill>
                  <a:schemeClr val="tx1"/>
                </a:solidFill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about which differing opinions are legitimate.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C7E0955-184D-489C-BADD-DA6FF796385D}"/>
              </a:ext>
            </a:extLst>
          </p:cNvPr>
          <p:cNvSpPr txBox="1"/>
          <p:nvPr/>
        </p:nvSpPr>
        <p:spPr>
          <a:xfrm>
            <a:off x="3275856" y="5661248"/>
            <a:ext cx="5616624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(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為福傳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,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請上網點讚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like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,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留言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comment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,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轉發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share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</a:rPr>
              <a:t>)</a:t>
            </a:r>
            <a:endParaRPr kumimoji="1" lang="en-US" altLang="zh-HK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華康儷中黑" panose="020B0509000000000000" pitchFamily="49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674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>
            <a:extLst>
              <a:ext uri="{FF2B5EF4-FFF2-40B4-BE49-F238E27FC236}">
                <a16:creationId xmlns:a16="http://schemas.microsoft.com/office/drawing/2014/main" id="{B2EF5AAD-EEB9-496C-B277-24E491281B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62" y="188937"/>
            <a:ext cx="9144000" cy="6048375"/>
          </a:xfrm>
        </p:spPr>
        <p:txBody>
          <a:bodyPr/>
          <a:lstStyle/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(P)" pitchFamily="34" charset="-120"/>
              </a:rPr>
              <a:t>願 上 主 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祝 福 你 和 你 的 家 庭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你 的 工 作</a:t>
            </a:r>
            <a:endParaRPr lang="en-US" altLang="zh-TW" sz="4400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dirty="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幫助你戰勝疫情和一切困難</a:t>
            </a:r>
            <a:endParaRPr lang="en-US" altLang="zh-TW" sz="5400" dirty="0"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化 危 為 機</a:t>
            </a:r>
          </a:p>
          <a:p>
            <a:pPr algn="ctr" eaLnBrk="1" hangingPunct="1">
              <a:lnSpc>
                <a:spcPts val="7000"/>
              </a:lnSpc>
              <a:spcBef>
                <a:spcPts val="1200"/>
              </a:spcBef>
              <a:buFontTx/>
              <a:buNone/>
              <a:defRPr/>
            </a:pP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天主愛你</a:t>
            </a:r>
            <a:r>
              <a:rPr lang="zh-TW" altLang="en-US" sz="36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 </a:t>
            </a: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主佑</a:t>
            </a:r>
            <a:r>
              <a:rPr lang="zh-TW" altLang="en-US" sz="4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35412</TotalTime>
  <Words>1641</Words>
  <Application>Microsoft Office PowerPoint</Application>
  <PresentationFormat>如螢幕大小 (4:3)</PresentationFormat>
  <Paragraphs>80</Paragraphs>
  <Slides>20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20</vt:i4>
      </vt:variant>
    </vt:vector>
  </HeadingPairs>
  <TitlesOfParts>
    <vt:vector size="32" baseType="lpstr">
      <vt:lpstr>華康中黑體</vt:lpstr>
      <vt:lpstr>華康中黑體(P)</vt:lpstr>
      <vt:lpstr>華康正顏楷體W7</vt:lpstr>
      <vt:lpstr>華康正顏楷體W7(P)</vt:lpstr>
      <vt:lpstr>華康粗黑體</vt:lpstr>
      <vt:lpstr>華康儷中黑</vt:lpstr>
      <vt:lpstr>新細明體</vt:lpstr>
      <vt:lpstr>Arial</vt:lpstr>
      <vt:lpstr>Calibri</vt:lpstr>
      <vt:lpstr>預設簡報設計</vt:lpstr>
      <vt:lpstr>3_預設簡報設計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Fr. Tsui</dc:creator>
  <cp:lastModifiedBy>user</cp:lastModifiedBy>
  <cp:revision>1752</cp:revision>
  <dcterms:created xsi:type="dcterms:W3CDTF">2006-09-26T01:05:23Z</dcterms:created>
  <dcterms:modified xsi:type="dcterms:W3CDTF">2026-08-24T08:40:15Z</dcterms:modified>
</cp:coreProperties>
</file>