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30"/>
  </p:notesMasterIdLst>
  <p:handoutMasterIdLst>
    <p:handoutMasterId r:id="rId31"/>
  </p:handoutMasterIdLst>
  <p:sldIdLst>
    <p:sldId id="2128" r:id="rId4"/>
    <p:sldId id="2167" r:id="rId5"/>
    <p:sldId id="2168" r:id="rId6"/>
    <p:sldId id="2170" r:id="rId7"/>
    <p:sldId id="2171" r:id="rId8"/>
    <p:sldId id="2174" r:id="rId9"/>
    <p:sldId id="2175" r:id="rId10"/>
    <p:sldId id="2132" r:id="rId11"/>
    <p:sldId id="2166" r:id="rId12"/>
    <p:sldId id="2138" r:id="rId13"/>
    <p:sldId id="2140" r:id="rId14"/>
    <p:sldId id="2143" r:id="rId15"/>
    <p:sldId id="2144" r:id="rId16"/>
    <p:sldId id="2145" r:id="rId17"/>
    <p:sldId id="2146" r:id="rId18"/>
    <p:sldId id="2165" r:id="rId19"/>
    <p:sldId id="2164" r:id="rId20"/>
    <p:sldId id="2155" r:id="rId21"/>
    <p:sldId id="2156" r:id="rId22"/>
    <p:sldId id="2157" r:id="rId23"/>
    <p:sldId id="2158" r:id="rId24"/>
    <p:sldId id="2159" r:id="rId25"/>
    <p:sldId id="2160" r:id="rId26"/>
    <p:sldId id="2161" r:id="rId27"/>
    <p:sldId id="2162" r:id="rId28"/>
    <p:sldId id="1892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743" autoAdjust="0"/>
    <p:restoredTop sz="93315" autoAdjust="0"/>
  </p:normalViewPr>
  <p:slideViewPr>
    <p:cSldViewPr>
      <p:cViewPr>
        <p:scale>
          <a:sx n="50" d="100"/>
          <a:sy n="50" d="100"/>
        </p:scale>
        <p:origin x="1204" y="232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4057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0730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0519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6278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6566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2451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211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7643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2841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722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157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FAC3-E849-4CF9-A42A-E098B4C536A8}" type="datetimeFigureOut">
              <a:rPr lang="zh-HK" altLang="en-US" smtClean="0"/>
              <a:t>16/10/2023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04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常年期第二十九主日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凱撒歸凱撒</a:t>
            </a:r>
            <a:r>
              <a:rPr lang="en-US" altLang="zh-TW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, </a:t>
            </a:r>
            <a:r>
              <a:rPr lang="zh-TW" altLang="en-US" sz="5400" dirty="0">
                <a:solidFill>
                  <a:srgbClr val="FFFF00"/>
                </a:solidFill>
                <a:ea typeface="華康粗黑體" panose="020B0709000000000000" pitchFamily="49" charset="-120"/>
              </a:rPr>
              <a:t>天主歸天主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祭祀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宴會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00805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你們因</a:t>
            </a:r>
            <a:r>
              <a:rPr lang="zh-TW" altLang="en-US" sz="4000" spc="3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信德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所做的</a:t>
            </a:r>
            <a:r>
              <a:rPr lang="zh-TW" altLang="en-US" sz="40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工作</a:t>
            </a:r>
            <a:r>
              <a:rPr lang="en-US" altLang="zh-TW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</a:t>
            </a:r>
            <a:r>
              <a:rPr lang="zh-TW" altLang="en-US" sz="4000" spc="3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愛德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所受的</a:t>
            </a:r>
            <a:r>
              <a:rPr lang="zh-TW" altLang="en-US" sz="40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勞苦</a:t>
            </a:r>
            <a:r>
              <a:rPr lang="en-US" altLang="zh-TW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</a:t>
            </a:r>
            <a:r>
              <a:rPr lang="zh-TW" altLang="en-US" sz="4000" spc="3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盼望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我們的主耶穌基督所有的</a:t>
            </a:r>
            <a:r>
              <a:rPr lang="zh-TW" altLang="en-US" sz="40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堅忍</a:t>
            </a:r>
            <a:r>
              <a:rPr lang="en-US" altLang="zh-TW" sz="40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用生活去表現信望愛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工作中的信德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勞苦中的愛德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堅忍中的望德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用信望愛去提昇生命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用信德聖化工作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愛上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在工作中成聖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藉愛德面對一切勞苦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發憤忘食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樂以忘憂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因望德而堅忍一生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正因看不到希望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才叫望德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23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>
              <a:lnSpc>
                <a:spcPts val="4300"/>
              </a:lnSpc>
              <a:buNone/>
            </a:pP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法利塞人商討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怎樣在言談上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叫耶穌落入圈套</a:t>
            </a:r>
            <a:r>
              <a:rPr lang="en-US" altLang="zh-TW" sz="2800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(</a:t>
            </a:r>
            <a:r>
              <a:rPr lang="zh-TW" altLang="en-US" sz="2800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民族</a:t>
            </a:r>
            <a:r>
              <a:rPr lang="en-US" altLang="zh-TW" sz="2800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/</a:t>
            </a:r>
            <a:r>
              <a:rPr lang="zh-TW" altLang="en-US" sz="2800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羅馬</a:t>
            </a:r>
            <a:r>
              <a:rPr lang="en-US" altLang="zh-TW" sz="2800" i="1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)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請你告訴我們</a:t>
            </a:r>
            <a:r>
              <a:rPr lang="en-US" altLang="zh-TW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納稅給凱撒</a:t>
            </a:r>
            <a:r>
              <a:rPr lang="en-US" altLang="zh-TW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可以不可以</a:t>
            </a:r>
            <a:r>
              <a:rPr lang="en-US" altLang="zh-TW" sz="40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這肖像和名號是誰的</a:t>
            </a:r>
            <a:r>
              <a:rPr lang="en-US" altLang="zh-TW" sz="40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凱撒的</a:t>
            </a:r>
            <a:r>
              <a:rPr lang="en-US" altLang="zh-TW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就應歸還凱撒</a:t>
            </a:r>
            <a:r>
              <a:rPr lang="en-US" altLang="zh-TW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天主的</a:t>
            </a:r>
            <a:r>
              <a:rPr lang="en-US" altLang="zh-TW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就應歸還天主</a:t>
            </a:r>
            <a:r>
              <a:rPr lang="en-US" altLang="zh-TW" sz="4000" spc="-150" dirty="0">
                <a:solidFill>
                  <a:srgbClr val="00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40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政教分離</a:t>
            </a:r>
            <a:r>
              <a:rPr lang="en-US" altLang="zh-TW" sz="40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為不讓政治污染教會</a:t>
            </a:r>
            <a:r>
              <a:rPr lang="en-US" altLang="zh-TW" sz="40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世界</a:t>
            </a:r>
            <a:r>
              <a:rPr lang="en-US" altLang="zh-TW" sz="40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i="1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豬牛</a:t>
            </a:r>
            <a:r>
              <a:rPr lang="zh-TW" altLang="en-US" sz="40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教會有責任聖化政治</a:t>
            </a:r>
            <a:r>
              <a:rPr lang="en-US" altLang="zh-TW" sz="40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使之符合天主聖意</a:t>
            </a:r>
            <a:r>
              <a:rPr lang="en-US" altLang="zh-TW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</a:t>
            </a:r>
            <a:r>
              <a:rPr lang="en-US" altLang="zh-TW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大同之律</a:t>
            </a:r>
            <a:r>
              <a:rPr lang="en-US" altLang="zh-TW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</a:t>
            </a:r>
            <a:r>
              <a:rPr lang="en-US" altLang="zh-TW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分享</a:t>
            </a:r>
            <a:r>
              <a:rPr lang="en-US" altLang="zh-TW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包容</a:t>
            </a:r>
            <a:r>
              <a:rPr lang="en-US" altLang="zh-TW" sz="3600" spc="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有凱撒肖像的錢幣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還給凱撒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有天主肖像的我們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還給天主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政治正確只為有權者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天主正確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為全人類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全人類的神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君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父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師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友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347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C36A6DB-9203-448E-B4C0-895C6B3AB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今天的福音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政教分離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」論的基礎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Today’s Gospel lays the groundwork for “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Separation of state and church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但這個論說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必須以天國和大同為前提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Please note this discussion is rationalized around the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Kingdom of God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Universal Harmony.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為了建設天國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就要政教分離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build the Kingdom, it is imperative to disassociate the state from the Church. </a:t>
            </a:r>
          </a:p>
        </p:txBody>
      </p:sp>
    </p:spTree>
    <p:extLst>
      <p:ext uri="{BB962C8B-B14F-4D97-AF65-F5344CB8AC3E}">
        <p14:creationId xmlns:p14="http://schemas.microsoft.com/office/powerpoint/2010/main" val="2244973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否則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必定會成為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強國主導的世界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Otherwise, the world will become one that is subdued and dominated by those states with the greatest powers.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而非以天主為父的天下一家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instead of coming together to become a family with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 at the center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</a:t>
            </a:r>
            <a:r>
              <a:rPr lang="zh-TW" altLang="en-US" sz="3600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保祿六世</a:t>
            </a:r>
            <a:r>
              <a:rPr lang="zh-TW" altLang="en-US" sz="36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教宗在</a:t>
            </a:r>
            <a:r>
              <a:rPr lang="en-US" altLang="zh-TW" sz="36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《</a:t>
            </a:r>
            <a:r>
              <a:rPr lang="zh-TW" altLang="en-US" sz="36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民族發展通諭</a:t>
            </a:r>
            <a:r>
              <a:rPr lang="en-US" altLang="zh-TW" sz="36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》</a:t>
            </a:r>
            <a:r>
              <a:rPr lang="zh-TW" altLang="en-US" sz="36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裡</a:t>
            </a:r>
            <a:r>
              <a:rPr lang="en-US" altLang="zh-TW" sz="36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認為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St Pope Paul VI in his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spc="-100" dirty="0" err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Populorum</a:t>
            </a:r>
            <a:r>
              <a:rPr lang="en-US" altLang="zh-TW" sz="36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600" spc="-100" dirty="0" err="1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Progressio</a:t>
            </a:r>
            <a:r>
              <a:rPr lang="en-US" altLang="zh-TW" sz="36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6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said,</a:t>
            </a:r>
          </a:p>
        </p:txBody>
      </p:sp>
    </p:spTree>
    <p:extLst>
      <p:ext uri="{BB962C8B-B14F-4D97-AF65-F5344CB8AC3E}">
        <p14:creationId xmlns:p14="http://schemas.microsoft.com/office/powerpoint/2010/main" val="4110480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教會要把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所有人</a:t>
            </a:r>
            <a:endParaRPr lang="en-US" altLang="zh-TW" sz="4800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即全球約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200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國的全體人民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都從</a:t>
            </a:r>
            <a:endParaRPr lang="en-US" altLang="zh-TW" sz="48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飢餓</a:t>
            </a: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窮困</a:t>
            </a: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愚昧的苦境中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解放</a:t>
            </a:r>
            <a:r>
              <a:rPr lang="zh-TW" altLang="en-US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出來</a:t>
            </a: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Church should liberate all people (</a:t>
            </a:r>
            <a:r>
              <a:rPr lang="en-US" altLang="zh-TW" sz="4800" dirty="0" err="1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ie</a:t>
            </a: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all people in around 200 countries globally) from </a:t>
            </a:r>
            <a:r>
              <a:rPr lang="en-US" altLang="zh-TW" sz="4800" b="1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hunger</a:t>
            </a: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en-US" altLang="zh-TW" sz="4800" b="1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poverty</a:t>
            </a:r>
            <a:r>
              <a:rPr lang="en-US" altLang="zh-TW" sz="4800" b="1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</a:t>
            </a:r>
            <a:r>
              <a:rPr lang="en-US" altLang="zh-TW" sz="4800" b="1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ignorance</a:t>
            </a:r>
            <a:r>
              <a:rPr lang="en-US" altLang="zh-TW" sz="4000" b="1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zh-TW" altLang="en-US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63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倉廩實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而知禮節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quote from ancient Chinese teachings, “when the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granaries are full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people know etiquette’’ (It means ethical conduct, and not the mere exhibit of courteous manners);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衣食足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而知榮辱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2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管子</a:t>
            </a:r>
            <a:r>
              <a:rPr lang="en-US" altLang="zh-TW" sz="2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“Only after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basic physical needs are met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can one learn to respect </a:t>
            </a:r>
            <a:r>
              <a:rPr lang="en-US" altLang="zh-TW" sz="4000" dirty="0" err="1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honour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understand disgrace.”</a:t>
            </a:r>
          </a:p>
        </p:txBody>
      </p:sp>
    </p:spTree>
    <p:extLst>
      <p:ext uri="{BB962C8B-B14F-4D97-AF65-F5344CB8AC3E}">
        <p14:creationId xmlns:p14="http://schemas.microsoft.com/office/powerpoint/2010/main" val="444638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教會不但要探索社會和世界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重大問題的全部容積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Church should explore the major issues of society and of the world,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還要以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團體行動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來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挽救時局的危殆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en-US" altLang="zh-TW" sz="2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民族</a:t>
            </a:r>
            <a:r>
              <a:rPr lang="en-US" altLang="zh-TW" sz="2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.1)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take </a:t>
            </a:r>
            <a:r>
              <a:rPr lang="en-US" altLang="zh-TW" sz="4000" b="1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collective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4000" b="1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action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save us from the brink of the many crises. </a:t>
            </a:r>
            <a:r>
              <a:rPr lang="en-US" altLang="zh-TW" sz="2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(PP.1)</a:t>
            </a:r>
          </a:p>
        </p:txBody>
      </p:sp>
    </p:spTree>
    <p:extLst>
      <p:ext uri="{BB962C8B-B14F-4D97-AF65-F5344CB8AC3E}">
        <p14:creationId xmlns:p14="http://schemas.microsoft.com/office/powerpoint/2010/main" val="51724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關於天主教與政治的關係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教會的主張很清楚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On the relationship between the Catholic Church and politics, the Church’s position is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clear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devoid of ambiguity.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梵二在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《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論教會在現代世界牧職憲章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》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第四章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很具體地聲明：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Chapter four of </a:t>
            </a:r>
            <a:r>
              <a:rPr lang="en-US" altLang="zh-TW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Gaudium et Spes 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has stated very clearly:</a:t>
            </a:r>
          </a:p>
        </p:txBody>
      </p:sp>
    </p:spTree>
    <p:extLst>
      <p:ext uri="{BB962C8B-B14F-4D97-AF65-F5344CB8AC3E}">
        <p14:creationId xmlns:p14="http://schemas.microsoft.com/office/powerpoint/2010/main" val="514496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教會關懷人間的疾苦</a:t>
            </a: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Church cares about 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human suffering</a:t>
            </a: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但教會決不能與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政權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混為一談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亦不與任何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政黨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糾纏在一起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Although the Church is not identified in any way with any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political parties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nor bound to any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political system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602534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因為教會是人類超越性的</a:t>
            </a:r>
            <a:endParaRPr lang="en-US" altLang="zh-TW" sz="44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標記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及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監護者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現代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.76)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Church is “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sign and the safeguard 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of the transcendental dimension of the human person.”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但教會本身卻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無任何政治野心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Church herself has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no political ambitions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87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739" y="122684"/>
            <a:ext cx="8982521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 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45:1,4-6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上主牽著他的受傅者居魯士的右手，使他征服他面前的列國，解除列王的腰帶，並在他面前開啟城門，使門戶不再關閉；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上主對他這樣說：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「為了我的僕人雅各伯，及我所揀選的以色列的原故，我指名召叫了你，給你起了這個稱號，縱然你還不認識我。 「我是上主，再沒有另一位；除我以外，沒有別的神；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0F870F-6736-AD4C-456D-93A97B3A8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6238162"/>
            <a:ext cx="1109568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6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在體制上也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不與任何政治制度或政黨</a:t>
            </a:r>
            <a:endParaRPr lang="en-US" altLang="zh-TW" sz="4000" dirty="0">
              <a:solidFill>
                <a:srgbClr val="FF0000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糾纏在一起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She is not bound (obligated)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nor subscribe to any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political system or parties. 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更不參與有關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奪取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控制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政權的活動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she does not participate in activities that seek to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seize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or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control 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any political authorities or activities.</a:t>
            </a:r>
          </a:p>
        </p:txBody>
      </p:sp>
    </p:spTree>
    <p:extLst>
      <p:ext uri="{BB962C8B-B14F-4D97-AF65-F5344CB8AC3E}">
        <p14:creationId xmlns:p14="http://schemas.microsoft.com/office/powerpoint/2010/main" val="2777648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這就是「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政教分離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This is the meaning of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separation of state and church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教會為貫徹其對世界的關懷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fulfilling her duty of care to the world,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有責任宣揚其有關社會與民生的教義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Church has a responsibility to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promote her teachings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on society and the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well-being of the people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466090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尤其是天國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大同和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天下一家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的理想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especially in the ideal of Kingdom of Heaven, Universal Harmony, and the concept of a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global family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並在有關倫理和道德問題上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發表其判斷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Also to express her opinion on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ethical and moral issues.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教會是站在一個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超然的位置</a:t>
            </a:r>
            <a:r>
              <a:rPr lang="en-US" altLang="zh-TW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去履行這個責任</a:t>
            </a:r>
            <a:r>
              <a:rPr lang="en-US" altLang="zh-TW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Church fulfils her responsibilities from a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transcendental position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416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在提醒及幫助人類社會不斷邁向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仁愛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正義和公平發展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的路途上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reminding and supporting human societies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on the path towards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love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justice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equitable development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教會要成為「人類超越性的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標誌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監護者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Church should be “the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sign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the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safeguard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of the transcendental dimension of humanity.”</a:t>
            </a:r>
          </a:p>
        </p:txBody>
      </p:sp>
    </p:spTree>
    <p:extLst>
      <p:ext uri="{BB962C8B-B14F-4D97-AF65-F5344CB8AC3E}">
        <p14:creationId xmlns:p14="http://schemas.microsoft.com/office/powerpoint/2010/main" val="2815526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教會的社會訓導有兩類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3600" spc="-3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There are two types of the Church’s social teachings: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有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比較絕對的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例如要關懷弱小者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One is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absolute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such as concern and care for the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marginalized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也有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比較相對的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例如是否要設最低工資制度或多少錢才算最低工資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en-US" altLang="zh-TW" sz="40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other one is </a:t>
            </a:r>
            <a:r>
              <a:rPr lang="en-US" altLang="zh-TW" sz="4000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relative</a:t>
            </a:r>
            <a:r>
              <a:rPr lang="en-US" altLang="zh-TW" sz="40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such as questions on what should be the minimum salary, or how much is considered a minimum salary?</a:t>
            </a:r>
          </a:p>
        </p:txBody>
      </p:sp>
    </p:spTree>
    <p:extLst>
      <p:ext uri="{BB962C8B-B14F-4D97-AF65-F5344CB8AC3E}">
        <p14:creationId xmlns:p14="http://schemas.microsoft.com/office/powerpoint/2010/main" val="2573310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28A12BC-9BA4-4FD8-BFFC-7CF32BC3F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後者不是宗教議題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latter is not a religious topic,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而是政治和經濟主張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可容許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不同意見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but a political and economic proposition that allows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differing opinions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C7E0955-184D-489C-BADD-DA6FF796385D}"/>
              </a:ext>
            </a:extLst>
          </p:cNvPr>
          <p:cNvSpPr txBox="1"/>
          <p:nvPr/>
        </p:nvSpPr>
        <p:spPr>
          <a:xfrm>
            <a:off x="5292080" y="602128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74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8033" y="116632"/>
            <a:ext cx="9162033" cy="665802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雖然你還不認識我，我卻武裝了你，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為叫從東到西的人，都知道：除我之外，再沒有另一位。我是上主，再沒有另一位。」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感謝天主。</a:t>
            </a:r>
            <a:endParaRPr lang="zh-TW" altLang="en-US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4D578E-441F-210E-CC61-CF2BB151B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6888" y="6238162"/>
            <a:ext cx="1109568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9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4746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恭讀聖保祿宗徒致得撒洛尼人前書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1:1-5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保祿和息耳瓦諾及弟茂德，致書給在天主父及主耶穌基督內的得撒洛尼人的教會。願恩寵與平安與你們同在！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我們常為你們眾人感謝天主，在祈禱中時常記念你們；在天主和我們的父前，不斷記念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你們因信德所做的工作、因愛德所受的勞苦、因盼望我們的主耶穌基督所有的堅忍。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4">
            <a:extLst>
              <a:ext uri="{FF2B5EF4-FFF2-40B4-BE49-F238E27FC236}">
                <a16:creationId xmlns:a16="http://schemas.microsoft.com/office/drawing/2014/main" id="{61340372-B4FE-EE10-773C-8DB7D512C0A5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14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08504" cy="47525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天主所愛的弟兄，我們知道你們是蒙召選的，因為我們把福音傳到你們那裡，不僅用言語，而且也藉德能和聖神，以及堅固的信心。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文字方塊 4">
            <a:extLst>
              <a:ext uri="{FF2B5EF4-FFF2-40B4-BE49-F238E27FC236}">
                <a16:creationId xmlns:a16="http://schemas.microsoft.com/office/drawing/2014/main" id="{0217EDA0-F7B9-BF7B-4056-F45F073F4EF6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62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53181" y="1166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22:15-21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法利塞人商討，怎樣在言談上，叫耶穌落入圈套。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於是，法利塞人派自己的門徒和黑落德黨人，到耶穌面前，說：「師父，我們知道你是真誠的，按真理教授天主的道路，不顧忌任何人，因為你不看人的情面。現在，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請你告訴我們：你以為如何？納稅給凱撒，可以不可以？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」耶穌看破他們的惡意，就說：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237312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1/2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731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16632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「假善人，你們為什麼要試探我？拿一個稅幣，給我看看！」他們便遞給他一塊「德納」。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這肖像和名號是誰的？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他們對耶穌說：「凱撒的。」</a:t>
            </a:r>
          </a:p>
          <a:p>
            <a:pPr marL="0" lv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耶穌對他們說：「那麼，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凱撒的，就應歸還凱撒；天主的，就應歸還天主。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932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常年期第二十九主日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10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6000" dirty="0">
                <a:solidFill>
                  <a:srgbClr val="FFFF00"/>
                </a:solidFill>
                <a:ea typeface="華康粗黑體" panose="020B0709000000000000" pitchFamily="49" charset="-120"/>
              </a:rPr>
              <a:t>凱撒歸凱撒</a:t>
            </a:r>
            <a:r>
              <a:rPr lang="en-US" altLang="zh-TW" sz="6000" dirty="0">
                <a:solidFill>
                  <a:srgbClr val="FFFF00"/>
                </a:solidFill>
                <a:ea typeface="華康粗黑體" panose="020B0709000000000000" pitchFamily="49" charset="-120"/>
              </a:rPr>
              <a:t>, </a:t>
            </a:r>
            <a:r>
              <a:rPr lang="zh-TW" altLang="en-US" sz="6000" dirty="0">
                <a:solidFill>
                  <a:srgbClr val="FFFF00"/>
                </a:solidFill>
                <a:ea typeface="華康粗黑體" panose="020B0709000000000000" pitchFamily="49" charset="-120"/>
              </a:rPr>
              <a:t>天主歸天主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633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上主牽著他的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受傅者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居魯士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的右手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使他征服他面前的列國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並在他面前開啟城門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使門戶不再關閉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雖然你還不認識我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我卻武裝了你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居魯士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天主透過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非選民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非信徒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做大事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用生命去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活出信仰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不是凡說主啊的人能入天國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而是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……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其他的「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居魯士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」是誰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甘地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孔子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天不生仲尼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萬古長如夜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習近平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一帶一路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百多國家參與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窮國普遍受惠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中國環保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5949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34197</TotalTime>
  <Words>1921</Words>
  <Application>Microsoft Office PowerPoint</Application>
  <PresentationFormat>如螢幕大小 (4:3)</PresentationFormat>
  <Paragraphs>148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26</vt:i4>
      </vt:variant>
    </vt:vector>
  </HeadingPairs>
  <TitlesOfParts>
    <vt:vector size="38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1744</cp:revision>
  <dcterms:created xsi:type="dcterms:W3CDTF">2006-09-26T01:05:23Z</dcterms:created>
  <dcterms:modified xsi:type="dcterms:W3CDTF">2023-10-16T08:03:20Z</dcterms:modified>
</cp:coreProperties>
</file>