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29"/>
  </p:notesMasterIdLst>
  <p:handoutMasterIdLst>
    <p:handoutMasterId r:id="rId30"/>
  </p:handoutMasterIdLst>
  <p:sldIdLst>
    <p:sldId id="1974" r:id="rId4"/>
    <p:sldId id="2119" r:id="rId5"/>
    <p:sldId id="2120" r:id="rId6"/>
    <p:sldId id="2122" r:id="rId7"/>
    <p:sldId id="2133" r:id="rId8"/>
    <p:sldId id="2134" r:id="rId9"/>
    <p:sldId id="2306" r:id="rId10"/>
    <p:sldId id="2307" r:id="rId11"/>
    <p:sldId id="2312" r:id="rId12"/>
    <p:sldId id="2096" r:id="rId13"/>
    <p:sldId id="2309" r:id="rId14"/>
    <p:sldId id="2310" r:id="rId15"/>
    <p:sldId id="2311" r:id="rId16"/>
    <p:sldId id="2316" r:id="rId17"/>
    <p:sldId id="2317" r:id="rId18"/>
    <p:sldId id="2318" r:id="rId19"/>
    <p:sldId id="2319" r:id="rId20"/>
    <p:sldId id="2320" r:id="rId21"/>
    <p:sldId id="2321" r:id="rId22"/>
    <p:sldId id="2322" r:id="rId23"/>
    <p:sldId id="2323" r:id="rId24"/>
    <p:sldId id="2324" r:id="rId25"/>
    <p:sldId id="2325" r:id="rId26"/>
    <p:sldId id="2326" r:id="rId27"/>
    <p:sldId id="2305" r:id="rId28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FF00"/>
    <a:srgbClr val="FF99FF"/>
    <a:srgbClr val="FF00FF"/>
    <a:srgbClr val="660066"/>
    <a:srgbClr val="9900CC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5131" autoAdjust="0"/>
    <p:restoredTop sz="93378" autoAdjust="0"/>
  </p:normalViewPr>
  <p:slideViewPr>
    <p:cSldViewPr>
      <p:cViewPr>
        <p:scale>
          <a:sx n="50" d="100"/>
          <a:sy n="50" d="100"/>
        </p:scale>
        <p:origin x="1304" y="2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FBD419D-64CE-4550-BAA2-0242050FC719}" type="slidenum">
              <a:rPr lang="en-US" altLang="zh-TW" smtClean="0"/>
              <a:pPr/>
              <a:t>19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6114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997611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43475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533889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106783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4092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749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354267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80515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708279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272937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7451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2509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常年期第二十八主日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善用財富的智慧</a:t>
            </a:r>
            <a:endParaRPr lang="en-US" altLang="zh-TW" sz="9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也善用生命和生命的一切</a:t>
            </a:r>
            <a:r>
              <a:rPr lang="en-US" altLang="zh-TW" sz="36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1266050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財富與智慧相比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分文不值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因為一切黃金在她面前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只不過是一粒細沙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天主的話確實是生活的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是有效力的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比各種雙刃的劍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還銳利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直穿入靈魂和神魂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關節與骨髓的分離點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just" eaLnBrk="1">
              <a:lnSpc>
                <a:spcPts val="4800"/>
              </a:lnSpc>
              <a:spcBef>
                <a:spcPts val="600"/>
              </a:spcBef>
              <a:spcAft>
                <a:spcPts val="1200"/>
              </a:spcAft>
              <a:buNone/>
              <a:defRPr/>
            </a:pPr>
            <a:r>
              <a:rPr kumimoji="1" lang="zh-TW" altLang="en-US" sz="3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師父</a:t>
            </a:r>
            <a:r>
              <a:rPr kumimoji="1" lang="en-US" altLang="zh-TW" sz="3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kumimoji="1" lang="zh-TW" altLang="en-US" sz="3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這一切</a:t>
            </a:r>
            <a:r>
              <a:rPr kumimoji="1" lang="zh-TW" altLang="en-US" sz="38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我從小就都遵守了</a:t>
            </a:r>
            <a:r>
              <a:rPr kumimoji="1" lang="en-US" altLang="zh-TW" sz="38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耶穌對他說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你還缺少一樣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你去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變賣你所有的一切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施捨給窮人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你必有寶藏在天上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然後來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背著十字架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跟隨我</a:t>
            </a:r>
            <a:r>
              <a:rPr lang="en-US" altLang="zh-TW" sz="38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那人聽了這番話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就憂鬱地走了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因為他有許多產業</a:t>
            </a:r>
            <a:r>
              <a:rPr lang="en-US" altLang="zh-TW" sz="38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962872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lnSpc>
                <a:spcPts val="4300"/>
              </a:lnSpc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財富與智慧相比</a:t>
            </a:r>
            <a:r>
              <a:rPr lang="en-US" altLang="zh-TW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分文不值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因為一切黃金在她面前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只不過是一粒細沙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白銀在她跟前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無異一撮泥土</a:t>
            </a:r>
            <a:r>
              <a:rPr lang="en-US" altLang="zh-TW" sz="4000" dirty="0">
                <a:solidFill>
                  <a:schemeClr val="bg1"/>
                </a:solidFill>
                <a:latin typeface="華康正顏楷體W7(P)" panose="03000700000000000000" pitchFamily="66" charset="-120"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智慧源自生命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全部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整個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整全的生命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生命是孕育智慧的土壤</a:t>
            </a:r>
            <a:endParaRPr lang="en-US" altLang="zh-TW" sz="3600" dirty="0">
              <a:solidFill>
                <a:srgbClr val="FF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沉浸式</a:t>
            </a:r>
            <a:r>
              <a:rPr lang="en-US" altLang="zh-TW" spc="-15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Immersion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學習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和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背誦</a:t>
            </a:r>
            <a:r>
              <a:rPr lang="zh-TW" altLang="en-US" sz="24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的好處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  <a:sym typeface="Wingdings" panose="05000000000000000000" pitchFamily="2" charset="2"/>
              </a:rPr>
              <a:t>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讓知識滲透細胞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血液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結合信仰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產生智慧</a:t>
            </a:r>
            <a:endParaRPr lang="en-US" altLang="zh-TW" sz="4000" dirty="0">
              <a:solidFill>
                <a:srgbClr val="00FF00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看透一切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睇通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睇化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富貴到頭皆夢幻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英雄彈指又山丘</a:t>
            </a:r>
            <a:endParaRPr lang="en-US" altLang="zh-TW" sz="24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 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有些道理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我活了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50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年才明白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!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例如知識產權的公有性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中國文化更利明白聖經</a:t>
            </a:r>
            <a:r>
              <a:rPr lang="en-US" altLang="zh-TW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28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三文兩語的講道</a:t>
            </a:r>
            <a:r>
              <a:rPr lang="zh-TW" altLang="en-US" sz="2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與我</a:t>
            </a:r>
            <a:endParaRPr lang="en-US" altLang="zh-TW" sz="26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6739983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27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lvl="0" eaLnBrk="1" hangingPunct="1">
              <a:lnSpc>
                <a:spcPts val="4200"/>
              </a:lnSpc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天主的話確實是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生活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的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是</a:t>
            </a:r>
            <a:r>
              <a:rPr lang="zh-TW" altLang="en-US" sz="400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有效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力的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比各種雙刃的劍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還銳利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直穿入靈魂和神魂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關節與骨髓的分離點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且可辨別人心中的感覺和思念</a:t>
            </a:r>
            <a:r>
              <a:rPr lang="en-US" altLang="zh-TW" sz="40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天主的話有效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要用它</a:t>
            </a: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指導生命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.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因為它蘊含的是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神律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永恆的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;</a:t>
            </a:r>
            <a:r>
              <a:rPr lang="zh-TW" altLang="en-US" sz="4000" dirty="0">
                <a:solidFill>
                  <a:srgbClr val="00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生命律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內在於生命的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應之以治則吉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應之以亂則凶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雙刃利劍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庖丁解牛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順其自然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穿透靈魂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磨練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流血</a:t>
            </a:r>
            <a:r>
              <a:rPr lang="en-US" altLang="zh-TW" sz="24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24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浴火重生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明辨一切</a:t>
            </a:r>
            <a:r>
              <a:rPr lang="zh-TW" altLang="en-US" dirty="0">
                <a:solidFill>
                  <a:schemeClr val="bg1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在歷史長河中默觀真善美</a:t>
            </a:r>
            <a:endParaRPr lang="en-US" altLang="zh-TW" dirty="0">
              <a:solidFill>
                <a:schemeClr val="bg1"/>
              </a:solidFill>
              <a:highlight>
                <a:srgbClr val="FF0000"/>
              </a:highlight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lvl="0" eaLnBrk="1" hangingPunct="1">
              <a:spcBef>
                <a:spcPct val="0"/>
              </a:spcBef>
              <a:spcAft>
                <a:spcPts val="1200"/>
              </a:spcAft>
              <a:buNone/>
            </a:pPr>
            <a:endParaRPr lang="en-US" altLang="zh-TW" sz="38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123678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22063"/>
            <a:ext cx="9144000" cy="6691313"/>
          </a:xfrm>
        </p:spPr>
        <p:txBody>
          <a:bodyPr/>
          <a:lstStyle/>
          <a:p>
            <a:pPr marL="360000" indent="-45720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kumimoji="1" lang="zh-TW" altLang="en-US" sz="40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師父</a:t>
            </a:r>
            <a:r>
              <a:rPr kumimoji="1" lang="en-US" altLang="zh-TW" sz="40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(P)" panose="03000700000000000000" pitchFamily="66" charset="-120"/>
                <a:cs typeface="華康中黑體" panose="020B0509000000000000" pitchFamily="49" charset="-120"/>
              </a:rPr>
              <a:t>!</a:t>
            </a:r>
            <a:r>
              <a:rPr kumimoji="1" lang="zh-TW" altLang="en-US" sz="40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(P)" panose="03000700000000000000" pitchFamily="66" charset="-120"/>
                <a:cs typeface="華康中黑體" panose="020B0509000000000000" pitchFamily="49" charset="-120"/>
              </a:rPr>
              <a:t>這一切我</a:t>
            </a:r>
            <a:r>
              <a:rPr kumimoji="1" lang="zh-TW" altLang="en-US" sz="4000" b="0" i="0" u="none" strike="noStrike" kern="0" cap="none" spc="-15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ea typeface="華康正顏楷體W7(P)" panose="03000700000000000000" pitchFamily="66" charset="-120"/>
                <a:cs typeface="華康中黑體" panose="020B0509000000000000" pitchFamily="49" charset="-120"/>
              </a:rPr>
              <a:t>從小就都遵守了</a:t>
            </a:r>
            <a:r>
              <a:rPr kumimoji="1" lang="zh-TW" altLang="en-US" sz="2400" b="0" u="none" strike="noStrike" kern="0" cap="none" spc="-150" normalizeH="0" baseline="0" noProof="0" dirty="0">
                <a:ln>
                  <a:noFill/>
                </a:ln>
                <a:solidFill>
                  <a:srgbClr val="00FF00"/>
                </a:solidFill>
                <a:effectLst/>
                <a:uLnTx/>
                <a:uFillTx/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行仁義</a:t>
            </a:r>
            <a:r>
              <a:rPr kumimoji="1" lang="en-US" altLang="zh-TW" sz="4000" b="0" i="0" u="none" strike="noStrike" kern="0" cap="none" spc="-15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耶穌對他說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你還缺少一樣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: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你去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變賣你所有的一切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施捨給窮人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你必有寶藏在天上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然後來</a:t>
            </a:r>
            <a:r>
              <a:rPr lang="en-US" altLang="zh-TW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背著十字架</a:t>
            </a:r>
            <a:r>
              <a:rPr lang="en-US" altLang="zh-TW" sz="40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150" dirty="0">
                <a:solidFill>
                  <a:srgbClr val="FFFF00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跟隨我</a:t>
            </a:r>
            <a:r>
              <a:rPr lang="zh-TW" altLang="en-US" sz="2400" spc="-150" dirty="0">
                <a:solidFill>
                  <a:srgbClr val="00FF00"/>
                </a:solidFill>
                <a:latin typeface="華康儷中黑(P)" panose="020B0500000000000000" pitchFamily="34" charset="-120"/>
                <a:ea typeface="華康儷中黑(P)" panose="020B0500000000000000" pitchFamily="34" charset="-120"/>
                <a:cs typeface="華康中黑體" panose="020B0509000000000000" pitchFamily="49" charset="-120"/>
              </a:rPr>
              <a:t>由仁義行</a:t>
            </a:r>
            <a:r>
              <a:rPr lang="zh-TW" altLang="en-US" sz="4000" spc="-15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那人聽了</a:t>
            </a:r>
            <a:r>
              <a:rPr lang="zh-TW" altLang="en-US" sz="4000" spc="-3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這番話</a:t>
            </a:r>
            <a:r>
              <a:rPr lang="en-US" altLang="zh-TW" sz="4000" spc="-3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 </a:t>
            </a:r>
            <a:r>
              <a:rPr lang="zh-TW" altLang="en-US" sz="4000" spc="-3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就憂鬱地走了</a:t>
            </a:r>
            <a:r>
              <a:rPr lang="en-US" altLang="zh-TW" sz="4000" spc="-3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,</a:t>
            </a:r>
            <a:r>
              <a:rPr lang="zh-TW" altLang="en-US" sz="4000" spc="-3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因為他有許多產業</a:t>
            </a:r>
            <a:r>
              <a:rPr lang="en-US" altLang="zh-TW" sz="4000" spc="-300" dirty="0">
                <a:solidFill>
                  <a:schemeClr val="bg1"/>
                </a:solidFill>
                <a:ea typeface="華康正顏楷體W7(P)" panose="03000700000000000000" pitchFamily="66" charset="-120"/>
                <a:cs typeface="華康中黑體" panose="020B0509000000000000" pitchFamily="49" charset="-120"/>
              </a:rPr>
              <a:t>.</a:t>
            </a:r>
          </a:p>
          <a:p>
            <a:pPr marL="360000" indent="-45720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背十架跟基督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死而後生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在犧牲中完成自己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 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(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打破人最大的罪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自我中心</a:t>
            </a:r>
            <a:r>
              <a:rPr lang="en-US" altLang="zh-TW" sz="36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)</a:t>
            </a:r>
          </a:p>
          <a:p>
            <a:pPr marL="360000" indent="-45720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4000" dirty="0">
                <a:solidFill>
                  <a:srgbClr val="FFFF00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真正享受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財富和生命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=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善用</a:t>
            </a: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財富和生命</a:t>
            </a:r>
            <a:endParaRPr lang="en-US" altLang="zh-TW" sz="4000" dirty="0">
              <a:solidFill>
                <a:schemeClr val="bg1"/>
              </a:solidFill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360000" indent="-457200" algn="just" eaLnBrk="1">
              <a:lnSpc>
                <a:spcPts val="4800"/>
              </a:lnSpc>
              <a:spcBef>
                <a:spcPts val="600"/>
              </a:spcBef>
              <a:spcAft>
                <a:spcPts val="600"/>
              </a:spcAft>
              <a:buNone/>
              <a:defRPr/>
            </a:pPr>
            <a:r>
              <a:rPr lang="zh-TW" altLang="en-US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真正生命是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中黑" panose="020B0509000000000000" pitchFamily="49" charset="-120"/>
                <a:cs typeface="華康中黑體" panose="020B0509000000000000" pitchFamily="49" charset="-120"/>
              </a:rPr>
              <a:t>跟隨基督</a:t>
            </a:r>
            <a:r>
              <a:rPr lang="en-US" altLang="zh-TW" sz="4000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: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愛我多過我</a:t>
            </a:r>
            <a:r>
              <a:rPr lang="en-US" altLang="zh-TW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,</a:t>
            </a:r>
            <a:r>
              <a:rPr lang="zh-TW" altLang="en-US" dirty="0">
                <a:solidFill>
                  <a:schemeClr val="bg1"/>
                </a:solidFill>
                <a:ea typeface="華康儷中黑" panose="020B0509000000000000" pitchFamily="49" charset="-120"/>
                <a:cs typeface="華康中黑體" panose="020B0509000000000000" pitchFamily="49" charset="-120"/>
              </a:rPr>
              <a:t>安排好過我</a:t>
            </a:r>
            <a:endParaRPr lang="en-US" altLang="zh-TW" dirty="0">
              <a:solidFill>
                <a:srgbClr val="FFFF00"/>
              </a:solidFill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85642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27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27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27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財富與智慧相比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分文不值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因為一切黃金在她面前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400" dirty="0">
                <a:ea typeface="華康儷中黑(P)" panose="020B0500000000000000" pitchFamily="34" charset="-120"/>
              </a:rPr>
              <a:t>只不過是一粒細沙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  <a:r>
              <a:rPr lang="zh-TW" altLang="en-US" sz="4400" dirty="0">
                <a:ea typeface="華康儷中黑(P)" panose="020B0500000000000000" pitchFamily="34" charset="-120"/>
              </a:rPr>
              <a:t>白銀在她跟前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400" dirty="0">
                <a:ea typeface="華康儷中黑(P)" panose="020B0500000000000000" pitchFamily="34" charset="-120"/>
              </a:rPr>
              <a:t>無異一撮泥土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  <a:r>
              <a:rPr lang="en-US" altLang="zh-TW" sz="2800" dirty="0">
                <a:ea typeface="華康儷中黑(P)" panose="020B0500000000000000" pitchFamily="34" charset="-120"/>
              </a:rPr>
              <a:t>(</a:t>
            </a:r>
            <a:r>
              <a:rPr lang="zh-TW" altLang="en-US" sz="2800" dirty="0">
                <a:ea typeface="華康儷中黑(P)" panose="020B0500000000000000" pitchFamily="34" charset="-120"/>
              </a:rPr>
              <a:t>智</a:t>
            </a:r>
            <a:r>
              <a:rPr lang="en-US" altLang="zh-TW" sz="2800" dirty="0">
                <a:ea typeface="華康儷中黑(P)" panose="020B0500000000000000" pitchFamily="34" charset="-120"/>
              </a:rPr>
              <a:t>7:7-11)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Wealth is of no value compared to wisdom,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for all the gold in her presence is merely a grain of sand</a:t>
            </a:r>
            <a:r>
              <a:rPr lang="en-US" altLang="zh-TW" sz="4800" dirty="0">
                <a:ea typeface="華康儷中黑(P)" panose="020B0500000000000000" pitchFamily="34" charset="-120"/>
              </a:rPr>
              <a:t>. Silver before her is no different from a handful of dirt.</a:t>
            </a:r>
          </a:p>
          <a:p>
            <a:pPr algn="l">
              <a:lnSpc>
                <a:spcPts val="3800"/>
              </a:lnSpc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                                  </a:t>
            </a:r>
            <a:r>
              <a:rPr lang="en-US" altLang="zh-TW" sz="2800" dirty="0">
                <a:ea typeface="華康儷中黑(P)" panose="020B0500000000000000" pitchFamily="34" charset="-120"/>
              </a:rPr>
              <a:t>(Wisdom 7:7-11)</a:t>
            </a:r>
          </a:p>
        </p:txBody>
      </p:sp>
    </p:spTree>
    <p:extLst>
      <p:ext uri="{BB962C8B-B14F-4D97-AF65-F5344CB8AC3E}">
        <p14:creationId xmlns:p14="http://schemas.microsoft.com/office/powerpoint/2010/main" val="13638066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7000"/>
              </a:lnSpc>
              <a:spcBef>
                <a:spcPts val="0"/>
              </a:spcBef>
            </a:pPr>
            <a:r>
              <a:rPr lang="zh-TW" altLang="en-US" sz="5400" dirty="0">
                <a:ea typeface="華康儷中黑(P)" panose="020B0500000000000000" pitchFamily="34" charset="-120"/>
              </a:rPr>
              <a:t>智慧源自生命</a:t>
            </a:r>
            <a:r>
              <a:rPr lang="en-US" altLang="zh-TW" sz="5400" dirty="0">
                <a:ea typeface="華康儷中黑(P)" panose="020B0500000000000000" pitchFamily="34" charset="-120"/>
              </a:rPr>
              <a:t>;</a:t>
            </a:r>
          </a:p>
          <a:p>
            <a:pPr>
              <a:lnSpc>
                <a:spcPts val="7000"/>
              </a:lnSpc>
              <a:spcBef>
                <a:spcPts val="0"/>
              </a:spcBef>
            </a:pPr>
            <a:r>
              <a:rPr lang="zh-TW" altLang="en-US" sz="5400" dirty="0">
                <a:solidFill>
                  <a:srgbClr val="FF0000"/>
                </a:solidFill>
                <a:ea typeface="華康儷中黑(P)" panose="020B0500000000000000" pitchFamily="34" charset="-120"/>
              </a:rPr>
              <a:t>生命的全部</a:t>
            </a:r>
            <a:r>
              <a:rPr lang="zh-TW" altLang="en-US" sz="5400" dirty="0">
                <a:ea typeface="華康儷中黑(P)" panose="020B0500000000000000" pitchFamily="34" charset="-120"/>
              </a:rPr>
              <a:t>和</a:t>
            </a:r>
            <a:r>
              <a:rPr lang="zh-TW" altLang="en-US" sz="5400" dirty="0">
                <a:solidFill>
                  <a:srgbClr val="FF0000"/>
                </a:solidFill>
                <a:ea typeface="華康儷中黑(P)" panose="020B0500000000000000" pitchFamily="34" charset="-120"/>
              </a:rPr>
              <a:t>整全的生命</a:t>
            </a:r>
            <a:r>
              <a:rPr lang="en-US" altLang="zh-TW" sz="5400" dirty="0">
                <a:ea typeface="華康儷中黑(P)" panose="020B0500000000000000" pitchFamily="34" charset="-120"/>
              </a:rPr>
              <a:t>,</a:t>
            </a:r>
          </a:p>
          <a:p>
            <a:pPr>
              <a:lnSpc>
                <a:spcPts val="70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5400" dirty="0">
                <a:ea typeface="華康儷中黑(P)" panose="020B0500000000000000" pitchFamily="34" charset="-120"/>
              </a:rPr>
              <a:t>才是孕育智慧的土壤</a:t>
            </a:r>
            <a:r>
              <a:rPr lang="en-US" altLang="zh-TW" sz="54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en-US" altLang="zh-TW" sz="5400" dirty="0">
                <a:highlight>
                  <a:srgbClr val="FFFF00"/>
                </a:highlight>
                <a:ea typeface="華康儷中黑(P)" panose="020B0500000000000000" pitchFamily="34" charset="-120"/>
              </a:rPr>
              <a:t>Wisdom comes from life</a:t>
            </a:r>
            <a:r>
              <a:rPr lang="en-US" altLang="zh-TW" sz="5400" dirty="0">
                <a:ea typeface="華康儷中黑(P)" panose="020B0500000000000000" pitchFamily="34" charset="-120"/>
              </a:rPr>
              <a:t>; life in all expressions and entirety are </a:t>
            </a:r>
            <a:r>
              <a:rPr lang="en-US" altLang="zh-TW" sz="54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fertile soil that nurtures wisdom</a:t>
            </a:r>
            <a:r>
              <a:rPr lang="en-US" altLang="zh-TW" sz="54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530510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沉浸式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學習</a:t>
            </a:r>
            <a:r>
              <a:rPr lang="en-US" altLang="zh-TW" sz="4000" spc="-150" dirty="0">
                <a:latin typeface="Times New Roman" panose="02020603050405020304" pitchFamily="18" charset="0"/>
                <a:ea typeface="華康儷中黑(P)" panose="020B0500000000000000" pitchFamily="34" charset="-120"/>
                <a:cs typeface="Times New Roman" panose="02020603050405020304" pitchFamily="18" charset="0"/>
              </a:rPr>
              <a:t>Immersion</a:t>
            </a:r>
            <a:r>
              <a:rPr lang="zh-TW" altLang="en-US" sz="4000" dirty="0">
                <a:ea typeface="華康儷中黑(P)" panose="020B0500000000000000" pitchFamily="34" charset="-120"/>
              </a:rPr>
              <a:t>和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背誦聖經與中國文化</a:t>
            </a:r>
            <a:r>
              <a:rPr lang="zh-TW" altLang="en-US" sz="4000" dirty="0">
                <a:ea typeface="華康儷中黑(P)" panose="020B0500000000000000" pitchFamily="34" charset="-120"/>
              </a:rPr>
              <a:t>的好處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是能讓知識滲透我們的細胞與血液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使它們即使在我們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睡覺時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也能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互動而起化學作用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產生智慧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Following the Bible to the letter and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memorizing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 and living our Chinese culture</a:t>
            </a:r>
            <a:r>
              <a:rPr lang="en-US" altLang="zh-TW" sz="4000" dirty="0">
                <a:ea typeface="華康儷中黑(P)" panose="020B0500000000000000" pitchFamily="34" charset="-120"/>
              </a:rPr>
              <a:t>, is a kind of immersion, where knowledge (or wisdom) permeates our being, our cells, our blood, such that </a:t>
            </a:r>
            <a:r>
              <a:rPr lang="en-US" altLang="zh-TW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even in sleep</a:t>
            </a:r>
            <a:r>
              <a:rPr lang="en-US" altLang="zh-TW" sz="4000" dirty="0">
                <a:ea typeface="華康儷中黑(P)" panose="020B0500000000000000" pitchFamily="34" charset="-120"/>
              </a:rPr>
              <a:t>, integration is 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conducive</a:t>
            </a:r>
            <a:r>
              <a:rPr lang="zh-TW" altLang="en-US" sz="2400" dirty="0">
                <a:ea typeface="華康儷中黑(P)" panose="020B0500000000000000" pitchFamily="34" charset="-120"/>
              </a:rPr>
              <a:t>有利</a:t>
            </a:r>
            <a:r>
              <a:rPr lang="en-US" altLang="zh-TW" sz="4000" dirty="0">
                <a:ea typeface="華康儷中黑(P)" panose="020B0500000000000000" pitchFamily="34" charset="-120"/>
              </a:rPr>
              <a:t>, interactive and organic.</a:t>
            </a:r>
          </a:p>
        </p:txBody>
      </p:sp>
    </p:spTree>
    <p:extLst>
      <p:ext uri="{BB962C8B-B14F-4D97-AF65-F5344CB8AC3E}">
        <p14:creationId xmlns:p14="http://schemas.microsoft.com/office/powerpoint/2010/main" val="148931150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800" dirty="0">
                <a:highlight>
                  <a:srgbClr val="FFFF00"/>
                </a:highlight>
                <a:ea typeface="華康儷中黑(P)" panose="020B0500000000000000" pitchFamily="34" charset="-120"/>
              </a:rPr>
              <a:t>智慧能看透一切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睇通和睇化一切</a:t>
            </a:r>
            <a:r>
              <a:rPr lang="en-US" altLang="zh-TW" sz="4800" dirty="0">
                <a:ea typeface="華康儷中黑(P)" panose="020B0500000000000000" pitchFamily="34" charset="-120"/>
              </a:rPr>
              <a:t>,</a:t>
            </a:r>
            <a:r>
              <a:rPr lang="zh-TW" altLang="en-US" sz="4800" dirty="0">
                <a:ea typeface="華康儷中黑(P)" panose="020B0500000000000000" pitchFamily="34" charset="-120"/>
              </a:rPr>
              <a:t>尤其明白</a:t>
            </a: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富貴到頭皆夢幻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</a:p>
          <a:p>
            <a:pPr>
              <a:lnSpc>
                <a:spcPts val="55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英雄彈指又山丘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highlight>
                  <a:srgbClr val="FFFF00"/>
                </a:highlight>
                <a:ea typeface="華康儷中黑(P)" panose="020B0500000000000000" pitchFamily="34" charset="-120"/>
              </a:rPr>
              <a:t>Wisdom is able to see clearly</a:t>
            </a:r>
            <a:r>
              <a:rPr lang="en-US" altLang="zh-TW" sz="4800" dirty="0">
                <a:ea typeface="華康儷中黑(P)" panose="020B0500000000000000" pitchFamily="34" charset="-120"/>
              </a:rPr>
              <a:t>, understand and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transform</a:t>
            </a:r>
            <a:r>
              <a:rPr lang="en-US" altLang="zh-TW" sz="4800" dirty="0">
                <a:ea typeface="華康儷中黑(P)" panose="020B0500000000000000" pitchFamily="34" charset="-120"/>
              </a:rPr>
              <a:t> everything. It understands that riches are but a dream,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ea typeface="華康儷中黑(P)" panose="020B0500000000000000" pitchFamily="34" charset="-120"/>
              </a:rPr>
              <a:t>and that </a:t>
            </a: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heroes can rise and fall </a:t>
            </a:r>
          </a:p>
          <a:p>
            <a:pPr>
              <a:lnSpc>
                <a:spcPts val="5000"/>
              </a:lnSpc>
              <a:spcBef>
                <a:spcPts val="0"/>
              </a:spcBef>
            </a:pPr>
            <a:r>
              <a:rPr lang="en-US" altLang="zh-TW" sz="4800" dirty="0">
                <a:solidFill>
                  <a:srgbClr val="FF0000"/>
                </a:solidFill>
                <a:ea typeface="華康儷中黑(P)" panose="020B0500000000000000" pitchFamily="34" charset="-120"/>
              </a:rPr>
              <a:t>in the blink of an eye</a:t>
            </a:r>
            <a:r>
              <a:rPr lang="en-US" altLang="zh-TW" sz="4800" dirty="0"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6196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  <a:spcAft>
                <a:spcPts val="1800"/>
              </a:spcAft>
            </a:pP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有些道理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我活了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80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多年才明白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例如知識產權的公有性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中國文化更利於明白聖經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三文兩語講道的最大受益者是我自己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Certain truths have taken all of my 82 years to work out</a:t>
            </a:r>
            <a:r>
              <a:rPr lang="en-US" altLang="zh-TW" sz="4000" dirty="0">
                <a:ea typeface="華康儷中黑(P)" panose="020B0500000000000000" pitchFamily="34" charset="-120"/>
              </a:rPr>
              <a:t>, for example, that intellectual property rights should be public property; that Chinese culture aids a better understanding of the Bible; and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my dual language trilingual sermons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benefit myself the most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9539103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天主的話確實是生活的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是有效力的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比各種雙刃的劍還銳利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直穿入靈魂和神魂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lnSpc>
                <a:spcPts val="5200"/>
              </a:lnSpc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關節與骨髓的分離點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且可辨別</a:t>
            </a:r>
            <a:endParaRPr lang="en-US" altLang="zh-TW" sz="4000" dirty="0">
              <a:ea typeface="華康儷中黑(P)" panose="020B0500000000000000" pitchFamily="34" charset="-120"/>
            </a:endParaRPr>
          </a:p>
          <a:p>
            <a:pPr>
              <a:lnSpc>
                <a:spcPts val="5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人心中的感覺和思念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en-US" altLang="zh-TW" sz="2400" dirty="0"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ea typeface="華康儷中黑(P)" panose="020B0500000000000000" pitchFamily="34" charset="-120"/>
              </a:rPr>
              <a:t>希</a:t>
            </a:r>
            <a:r>
              <a:rPr lang="en-US" altLang="zh-TW" sz="2400" dirty="0">
                <a:ea typeface="華康儷中黑(P)" panose="020B0500000000000000" pitchFamily="34" charset="-120"/>
              </a:rPr>
              <a:t>4:12-13)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Indeed,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the word of God is living and active</a:t>
            </a:r>
            <a:r>
              <a:rPr lang="en-US" altLang="zh-TW" sz="4000" dirty="0">
                <a:ea typeface="華康儷中黑(P)" panose="020B0500000000000000" pitchFamily="34" charset="-120"/>
              </a:rPr>
              <a:t>. Sharper than any double-edged sword,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it penetrates </a:t>
            </a:r>
            <a:r>
              <a:rPr lang="en-US" altLang="zh-TW" sz="4000" dirty="0">
                <a:ea typeface="華康儷中黑(P)" panose="020B0500000000000000" pitchFamily="34" charset="-120"/>
              </a:rPr>
              <a:t>even to dividing soul and spirit, joints and marrow;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it judges the thoughts and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attitudes of the heart. </a:t>
            </a:r>
            <a:r>
              <a:rPr lang="en-US" altLang="zh-TW" sz="2400" dirty="0">
                <a:ea typeface="華康儷中黑(P)" panose="020B0500000000000000" pitchFamily="34" charset="-120"/>
              </a:rPr>
              <a:t>(Heb4: 12-13)</a:t>
            </a:r>
          </a:p>
        </p:txBody>
      </p:sp>
    </p:spTree>
    <p:extLst>
      <p:ext uri="{BB962C8B-B14F-4D97-AF65-F5344CB8AC3E}">
        <p14:creationId xmlns:p14="http://schemas.microsoft.com/office/powerpoint/2010/main" val="1832007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恭讀智慧篇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7:7-11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我曾祈求，天主就賜給了我聰明；我曾呼籲，智慧的神便臨於我身。我寧要智慧，而不要王權和王位；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財富與智慧相比，分文不值。無價的寶石，也不能與她相比，因為，一切黃金在她面前，只不過是一粒細沙；白銀在她跟前，無異一撮泥土。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我愛智慧，勝過愛健康和美色；我認為她比光明，更為可取，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3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400" dirty="0">
                <a:ea typeface="華康儷中黑(P)" panose="020B0500000000000000" pitchFamily="34" charset="-120"/>
              </a:rPr>
              <a:t>天主的話有效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 要用它來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指導生活</a:t>
            </a:r>
            <a:r>
              <a:rPr lang="en-US" altLang="zh-TW" sz="4400" dirty="0">
                <a:ea typeface="華康儷中黑(P)" panose="020B0500000000000000" pitchFamily="34" charset="-120"/>
              </a:rPr>
              <a:t>.</a:t>
            </a:r>
            <a:br>
              <a:rPr lang="en-US" altLang="zh-TW" sz="4400" dirty="0">
                <a:ea typeface="華康儷中黑(P)" panose="020B0500000000000000" pitchFamily="34" charset="-120"/>
              </a:rPr>
            </a:br>
            <a:r>
              <a:rPr lang="zh-TW" altLang="en-US" sz="4400" dirty="0">
                <a:ea typeface="華康儷中黑(P)" panose="020B0500000000000000" pitchFamily="34" charset="-120"/>
              </a:rPr>
              <a:t>因為它蘊含的是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神律</a:t>
            </a:r>
            <a:r>
              <a:rPr lang="en-US" altLang="zh-TW" sz="4400" dirty="0"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ea typeface="華康儷中黑(P)" panose="020B0500000000000000" pitchFamily="34" charset="-120"/>
              </a:rPr>
              <a:t>和</a:t>
            </a:r>
            <a:r>
              <a:rPr lang="zh-TW" altLang="en-US" sz="44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生命律</a:t>
            </a:r>
            <a:r>
              <a:rPr lang="en-US" altLang="zh-TW" sz="4400" dirty="0">
                <a:ea typeface="華康儷中黑(P)" panose="020B0500000000000000" pitchFamily="34" charset="-120"/>
              </a:rPr>
              <a:t>:</a:t>
            </a:r>
            <a:br>
              <a:rPr lang="en-US" altLang="zh-TW" sz="4400" dirty="0">
                <a:ea typeface="華康儷中黑(P)" panose="020B0500000000000000" pitchFamily="34" charset="-120"/>
              </a:rPr>
            </a:b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應之以治則吉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,</a:t>
            </a:r>
            <a:r>
              <a:rPr lang="zh-TW" altLang="en-US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應之以亂則凶</a:t>
            </a:r>
            <a:endParaRPr lang="en-US" altLang="zh-TW" sz="4400" dirty="0">
              <a:solidFill>
                <a:srgbClr val="FF0000"/>
              </a:solidFill>
              <a:ea typeface="華康儷中黑(P)" panose="020B0500000000000000" pitchFamily="34" charset="-120"/>
            </a:endParaRPr>
          </a:p>
          <a:p>
            <a:pPr>
              <a:lnSpc>
                <a:spcPts val="4800"/>
              </a:lnSpc>
              <a:spcBef>
                <a:spcPts val="0"/>
              </a:spcBef>
            </a:pPr>
            <a:r>
              <a:rPr lang="en-US" altLang="zh-TW" sz="4400" dirty="0">
                <a:ea typeface="華康儷中黑(P)" panose="020B0500000000000000" pitchFamily="34" charset="-120"/>
              </a:rPr>
              <a:t>God’s words express the potent</a:t>
            </a:r>
            <a:r>
              <a:rPr lang="zh-TW" altLang="en-US" sz="2000" dirty="0">
                <a:ea typeface="華康儷中黑(P)" panose="020B0500000000000000" pitchFamily="34" charset="-120"/>
              </a:rPr>
              <a:t>有力的</a:t>
            </a:r>
            <a:r>
              <a:rPr lang="zh-TW" altLang="en-US" sz="4400" dirty="0">
                <a:ea typeface="華康儷中黑(P)" panose="020B0500000000000000" pitchFamily="34" charset="-120"/>
              </a:rPr>
              <a:t> </a:t>
            </a:r>
            <a:r>
              <a:rPr lang="en-US" altLang="zh-TW" sz="4400" dirty="0">
                <a:ea typeface="華康儷中黑(P)" panose="020B0500000000000000" pitchFamily="34" charset="-120"/>
              </a:rPr>
              <a:t>truths that guide us to </a:t>
            </a:r>
            <a:r>
              <a:rPr lang="en-US" altLang="zh-TW" sz="4400" dirty="0">
                <a:solidFill>
                  <a:srgbClr val="FF0000"/>
                </a:solidFill>
                <a:ea typeface="華康儷中黑(P)" panose="020B0500000000000000" pitchFamily="34" charset="-120"/>
              </a:rPr>
              <a:t>living a purposeful life</a:t>
            </a:r>
            <a:r>
              <a:rPr lang="en-US" altLang="zh-TW" sz="4400" dirty="0">
                <a:ea typeface="華康儷中黑(P)" panose="020B0500000000000000" pitchFamily="34" charset="-120"/>
              </a:rPr>
              <a:t>. They contain the </a:t>
            </a:r>
            <a:r>
              <a:rPr lang="en-US" altLang="zh-TW" sz="4400" dirty="0">
                <a:highlight>
                  <a:srgbClr val="FFFF00"/>
                </a:highlight>
                <a:ea typeface="華康儷中黑(P)" panose="020B0500000000000000" pitchFamily="34" charset="-120"/>
              </a:rPr>
              <a:t>laws of divinity and of humanity</a:t>
            </a:r>
            <a:r>
              <a:rPr lang="en-US" altLang="zh-TW" sz="4400" dirty="0">
                <a:ea typeface="華康儷中黑(P)" panose="020B0500000000000000" pitchFamily="34" charset="-120"/>
              </a:rPr>
              <a:t>; respect this “Law” for a fortunate life, else only misfortune can ensue.</a:t>
            </a:r>
            <a:endParaRPr lang="zh-TW" altLang="en-US" sz="4400" dirty="0">
              <a:ea typeface="華康儷中黑(P)" panose="020B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90762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200"/>
              </a:lnSpc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聖經和文化都是雙刃的利劍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能穿透靈魂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磨練靈魂至浴火重生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並幫助我們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zh-TW" altLang="en-US" sz="4000" dirty="0">
                <a:ea typeface="華康儷中黑(P)" panose="020B0500000000000000" pitchFamily="34" charset="-120"/>
              </a:rPr>
              <a:t>在歷史的長河中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默觀真正的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真善美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Both the Bible and Chinese culture are double-edged swords that pierce and temper</a:t>
            </a:r>
            <a:r>
              <a:rPr lang="zh-TW" altLang="en-US" sz="2400" dirty="0">
                <a:ea typeface="華康儷中黑(P)" panose="020B0500000000000000" pitchFamily="34" charset="-120"/>
              </a:rPr>
              <a:t>回火</a:t>
            </a:r>
            <a:r>
              <a:rPr lang="en-US" altLang="zh-TW" sz="2400" dirty="0">
                <a:ea typeface="華康儷中黑(P)" panose="020B0500000000000000" pitchFamily="34" charset="-120"/>
              </a:rPr>
              <a:t>,</a:t>
            </a:r>
            <a:r>
              <a:rPr lang="zh-TW" altLang="en-US" sz="2400" dirty="0">
                <a:ea typeface="華康儷中黑(P)" panose="020B0500000000000000" pitchFamily="34" charset="-120"/>
              </a:rPr>
              <a:t>冶煉</a:t>
            </a:r>
            <a:r>
              <a:rPr lang="en-US" altLang="zh-TW" sz="4000" dirty="0">
                <a:ea typeface="華康儷中黑(P)" panose="020B0500000000000000" pitchFamily="34" charset="-120"/>
              </a:rPr>
              <a:t> our soul, akin to 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a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baptism of fire </a:t>
            </a:r>
            <a:r>
              <a:rPr lang="en-US" altLang="zh-TW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for the soul to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reborn</a:t>
            </a:r>
            <a:r>
              <a:rPr lang="en-US" altLang="zh-TW" sz="4000" dirty="0">
                <a:ea typeface="華康儷中黑(P)" panose="020B0500000000000000" pitchFamily="34" charset="-120"/>
              </a:rPr>
              <a:t> and enable us to see and revel</a:t>
            </a:r>
            <a:r>
              <a:rPr lang="zh-TW" altLang="en-US" sz="2400" dirty="0">
                <a:ea typeface="華康儷中黑(P)" panose="020B0500000000000000" pitchFamily="34" charset="-120"/>
              </a:rPr>
              <a:t>陶醉</a:t>
            </a:r>
            <a:r>
              <a:rPr lang="en-US" altLang="zh-TW" sz="4000" dirty="0">
                <a:ea typeface="華康儷中黑(P)" panose="020B0500000000000000" pitchFamily="34" charset="-120"/>
              </a:rPr>
              <a:t> 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en-US" altLang="zh-TW" sz="4000" dirty="0">
                <a:ea typeface="華康儷中黑(P)" panose="020B0500000000000000" pitchFamily="34" charset="-120"/>
              </a:rPr>
              <a:t>in the Truth, the Good and the Beauty 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en-US" altLang="zh-TW" sz="4000" dirty="0">
                <a:ea typeface="華康儷中黑(P)" panose="020B0500000000000000" pitchFamily="34" charset="-120"/>
              </a:rPr>
              <a:t>in the river of time.</a:t>
            </a:r>
          </a:p>
        </p:txBody>
      </p:sp>
    </p:spTree>
    <p:extLst>
      <p:ext uri="{BB962C8B-B14F-4D97-AF65-F5344CB8AC3E}">
        <p14:creationId xmlns:p14="http://schemas.microsoft.com/office/powerpoint/2010/main" val="27463010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師父</a:t>
            </a:r>
            <a:r>
              <a:rPr lang="en-US" altLang="zh-TW" sz="4000" dirty="0">
                <a:ea typeface="華康儷中黑(P)" panose="020B0500000000000000" pitchFamily="34" charset="-120"/>
              </a:rPr>
              <a:t>!</a:t>
            </a:r>
            <a:r>
              <a:rPr lang="zh-TW" altLang="en-US" sz="4000" dirty="0">
                <a:ea typeface="華康儷中黑(P)" panose="020B0500000000000000" pitchFamily="34" charset="-120"/>
              </a:rPr>
              <a:t>這一切我從小就都遵守了</a:t>
            </a:r>
            <a:r>
              <a:rPr lang="en-US" altLang="zh-TW" spc="-400" dirty="0">
                <a:solidFill>
                  <a:srgbClr val="FF0000"/>
                </a:solidFill>
                <a:ea typeface="華康魏碑體(P)" panose="03000700000000000000" pitchFamily="66" charset="-120"/>
              </a:rPr>
              <a:t>(</a:t>
            </a:r>
            <a:r>
              <a:rPr lang="zh-TW" altLang="en-US" spc="-400" dirty="0">
                <a:solidFill>
                  <a:srgbClr val="FF0000"/>
                </a:solidFill>
                <a:ea typeface="華康魏碑體(P)" panose="03000700000000000000" pitchFamily="66" charset="-120"/>
              </a:rPr>
              <a:t>這是行仁義</a:t>
            </a:r>
            <a:r>
              <a:rPr lang="en-US" altLang="zh-TW" spc="-400" dirty="0">
                <a:solidFill>
                  <a:srgbClr val="FF0000"/>
                </a:solidFill>
                <a:ea typeface="華康魏碑體(P)" panose="03000700000000000000" pitchFamily="66" charset="-120"/>
              </a:rPr>
              <a:t>)</a:t>
            </a:r>
            <a:r>
              <a:rPr lang="zh-TW" altLang="en-US" sz="4000" dirty="0">
                <a:ea typeface="華康儷中黑(P)" panose="020B0500000000000000" pitchFamily="34" charset="-120"/>
              </a:rPr>
              <a:t>耶穌對他說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你還缺少一樣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變賣你所有的一切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施捨給窮人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然後背著十字架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zh-TW" altLang="en-US" sz="4000" dirty="0">
                <a:ea typeface="華康儷中黑(P)" panose="020B0500000000000000" pitchFamily="34" charset="-120"/>
              </a:rPr>
              <a:t>跟隨我</a:t>
            </a:r>
            <a:r>
              <a:rPr lang="en-US" altLang="zh-TW" sz="4000" spc="-300" dirty="0">
                <a:ea typeface="華康魏碑體(P)" panose="03000700000000000000" pitchFamily="66" charset="-120"/>
              </a:rPr>
              <a:t>.</a:t>
            </a:r>
            <a:r>
              <a:rPr lang="en-US" altLang="zh-TW" sz="3600" spc="-400" dirty="0">
                <a:solidFill>
                  <a:srgbClr val="FF0000"/>
                </a:solidFill>
                <a:ea typeface="華康魏碑體(P)" panose="03000700000000000000" pitchFamily="66" charset="-120"/>
              </a:rPr>
              <a:t>(</a:t>
            </a:r>
            <a:r>
              <a:rPr lang="zh-TW" altLang="en-US" sz="3600" spc="-400" dirty="0">
                <a:solidFill>
                  <a:srgbClr val="FF0000"/>
                </a:solidFill>
                <a:ea typeface="華康魏碑體(P)" panose="03000700000000000000" pitchFamily="66" charset="-120"/>
              </a:rPr>
              <a:t>這是由仁義行</a:t>
            </a:r>
            <a:r>
              <a:rPr lang="en-US" altLang="zh-TW" sz="3600" spc="-400" dirty="0">
                <a:solidFill>
                  <a:srgbClr val="FF0000"/>
                </a:solidFill>
                <a:ea typeface="華康儷中黑(P)" panose="020B0500000000000000" pitchFamily="34" charset="-120"/>
              </a:rPr>
              <a:t>)</a:t>
            </a:r>
            <a:r>
              <a:rPr lang="en-US" altLang="zh-TW" sz="4000" spc="-400" dirty="0">
                <a:solidFill>
                  <a:srgbClr val="FF0000"/>
                </a:solidFill>
                <a:ea typeface="華康儷中黑(P)" panose="020B0500000000000000" pitchFamily="34" charset="-120"/>
              </a:rPr>
              <a:t> </a:t>
            </a:r>
            <a:r>
              <a:rPr lang="en-US" altLang="zh-TW" sz="2400" dirty="0">
                <a:ea typeface="華康儷中黑(P)" panose="020B0500000000000000" pitchFamily="34" charset="-120"/>
              </a:rPr>
              <a:t>(</a:t>
            </a:r>
            <a:r>
              <a:rPr lang="zh-TW" altLang="en-US" sz="2400" dirty="0">
                <a:ea typeface="華康儷中黑(P)" panose="020B0500000000000000" pitchFamily="34" charset="-120"/>
              </a:rPr>
              <a:t>谷</a:t>
            </a:r>
            <a:r>
              <a:rPr lang="en-US" altLang="zh-TW" sz="2400" dirty="0">
                <a:ea typeface="華康儷中黑(P)" panose="020B0500000000000000" pitchFamily="34" charset="-120"/>
              </a:rPr>
              <a:t>10:17-30)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中黑(P)" panose="020B0500000000000000" pitchFamily="34" charset="-120"/>
              </a:rPr>
              <a:t>Master! I have kept all these things since </a:t>
            </a:r>
            <a:br>
              <a:rPr lang="en-US" altLang="zh-TW" sz="4000" spc="-100" dirty="0">
                <a:ea typeface="華康儷中黑(P)" panose="020B0500000000000000" pitchFamily="34" charset="-120"/>
              </a:rPr>
            </a:br>
            <a:r>
              <a:rPr lang="en-US" altLang="zh-TW" sz="4000" spc="-100" dirty="0">
                <a:ea typeface="華康儷中黑(P)" panose="020B0500000000000000" pitchFamily="34" charset="-120"/>
              </a:rPr>
              <a:t>I was a child 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(</a:t>
            </a:r>
            <a:r>
              <a:rPr lang="en-US" altLang="zh-TW" sz="3600" spc="-100" dirty="0">
                <a:solidFill>
                  <a:srgbClr val="0000FF"/>
                </a:solidFill>
                <a:ea typeface="華康儷中黑(P)" panose="020B0500000000000000" pitchFamily="34" charset="-120"/>
              </a:rPr>
              <a:t>this is ‘</a:t>
            </a:r>
            <a:r>
              <a:rPr lang="en-US" altLang="zh-TW" sz="36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doing</a:t>
            </a:r>
            <a:r>
              <a:rPr lang="en-US" altLang="zh-TW" sz="3600" spc="-100" dirty="0">
                <a:solidFill>
                  <a:srgbClr val="0000FF"/>
                </a:solidFill>
                <a:ea typeface="華康儷中黑(P)" panose="020B0500000000000000" pitchFamily="34" charset="-120"/>
              </a:rPr>
              <a:t>’ or  ‘practicing’ righteousness</a:t>
            </a:r>
            <a:r>
              <a:rPr lang="en-US" altLang="zh-TW" sz="3600" spc="-100" dirty="0">
                <a:ea typeface="華康儷中黑(P)" panose="020B0500000000000000" pitchFamily="34" charset="-120"/>
              </a:rPr>
              <a:t>).</a:t>
            </a:r>
            <a:r>
              <a:rPr lang="en-US" altLang="zh-TW" sz="4000" spc="-100" dirty="0">
                <a:ea typeface="華康儷中黑(P)" panose="020B0500000000000000" pitchFamily="34" charset="-120"/>
              </a:rPr>
              <a:t> Jesus said to him: ‘’One thing you lack. Go sell everything you have and give to the poor, then </a:t>
            </a:r>
            <a:r>
              <a:rPr lang="en-US" altLang="zh-TW" sz="40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carry the cross</a:t>
            </a:r>
            <a:r>
              <a:rPr lang="en-US" altLang="zh-TW" sz="4000" spc="-100" dirty="0">
                <a:ea typeface="華康儷中黑(P)" panose="020B0500000000000000" pitchFamily="34" charset="-120"/>
              </a:rPr>
              <a:t> and 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follow me</a:t>
            </a:r>
            <a:r>
              <a:rPr lang="en-US" altLang="zh-TW" sz="4000" spc="-100" dirty="0">
                <a:ea typeface="華康儷中黑(P)" panose="020B0500000000000000" pitchFamily="34" charset="-120"/>
              </a:rPr>
              <a:t>.’’</a:t>
            </a:r>
            <a:r>
              <a:rPr lang="en-US" altLang="zh-TW" sz="4000" dirty="0">
                <a:ea typeface="華康儷中黑(P)" panose="020B0500000000000000" pitchFamily="34" charset="-120"/>
              </a:rPr>
              <a:t> </a:t>
            </a:r>
          </a:p>
          <a:p>
            <a:pPr>
              <a:lnSpc>
                <a:spcPts val="3800"/>
              </a:lnSpc>
              <a:spcBef>
                <a:spcPts val="0"/>
              </a:spcBef>
            </a:pPr>
            <a:r>
              <a:rPr lang="en-US" altLang="zh-TW" sz="3600" spc="-150" dirty="0">
                <a:ea typeface="華康儷中黑(P)" panose="020B0500000000000000" pitchFamily="34" charset="-120"/>
              </a:rPr>
              <a:t>(</a:t>
            </a:r>
            <a:r>
              <a:rPr lang="en-US" altLang="zh-TW" sz="3600" spc="-150" dirty="0">
                <a:solidFill>
                  <a:srgbClr val="0000FF"/>
                </a:solidFill>
                <a:ea typeface="華康儷中黑(P)" panose="020B0500000000000000" pitchFamily="34" charset="-120"/>
              </a:rPr>
              <a:t>this is acting ‘</a:t>
            </a:r>
            <a:r>
              <a:rPr lang="en-US" altLang="zh-TW" sz="3600" spc="-15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out of </a:t>
            </a:r>
            <a:r>
              <a:rPr lang="en-US" altLang="zh-TW" sz="3600" spc="-150" dirty="0">
                <a:solidFill>
                  <a:srgbClr val="0000FF"/>
                </a:solidFill>
                <a:ea typeface="華康儷中黑(P)" panose="020B0500000000000000" pitchFamily="34" charset="-120"/>
              </a:rPr>
              <a:t>’ righteousness</a:t>
            </a:r>
            <a:r>
              <a:rPr lang="en-US" altLang="zh-TW" sz="3600" spc="-150" dirty="0">
                <a:ea typeface="華康儷中黑(P)" panose="020B0500000000000000" pitchFamily="34" charset="-120"/>
              </a:rPr>
              <a:t>) </a:t>
            </a:r>
            <a:r>
              <a:rPr lang="en-US" altLang="zh-TW" sz="2400" spc="-150" dirty="0">
                <a:ea typeface="華康儷中黑(P)" panose="020B0500000000000000" pitchFamily="34" charset="-120"/>
              </a:rPr>
              <a:t>(Mk 10:17-30)</a:t>
            </a:r>
          </a:p>
        </p:txBody>
      </p:sp>
    </p:spTree>
    <p:extLst>
      <p:ext uri="{BB962C8B-B14F-4D97-AF65-F5344CB8AC3E}">
        <p14:creationId xmlns:p14="http://schemas.microsoft.com/office/powerpoint/2010/main" val="2908850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42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那青年人聽了耶穌的話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就憂鬱地走了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因為他有許多產業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ea typeface="華康儷中黑(P)" panose="020B0500000000000000" pitchFamily="34" charset="-120"/>
              </a:rPr>
              <a:t>他不知道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背十架跟隨基督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是</a:t>
            </a: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死而後生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是</a:t>
            </a:r>
            <a:r>
              <a:rPr lang="zh-TW" altLang="en-US" sz="4000" dirty="0">
                <a:highlight>
                  <a:srgbClr val="FFFF00"/>
                </a:highlight>
                <a:ea typeface="華康儷中黑(P)" panose="020B0500000000000000" pitchFamily="34" charset="-120"/>
              </a:rPr>
              <a:t>在犧牲中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完成自己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  <a:r>
              <a:rPr lang="zh-TW" altLang="en-US" sz="4000" dirty="0">
                <a:ea typeface="華康儷中黑(P)" panose="020B0500000000000000" pitchFamily="34" charset="-120"/>
              </a:rPr>
              <a:t>這才能打破人最大的罪</a:t>
            </a:r>
            <a:r>
              <a:rPr lang="en-US" altLang="zh-TW" sz="4000" dirty="0">
                <a:ea typeface="華康儷中黑(P)" panose="020B0500000000000000" pitchFamily="34" charset="-120"/>
              </a:rPr>
              <a:t>:</a:t>
            </a:r>
            <a:r>
              <a:rPr lang="zh-TW" altLang="en-US" sz="4000" dirty="0">
                <a:ea typeface="華康儷中黑(P)" panose="020B0500000000000000" pitchFamily="34" charset="-120"/>
              </a:rPr>
              <a:t>自我中心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000"/>
              </a:lnSpc>
              <a:spcBef>
                <a:spcPts val="0"/>
              </a:spcBef>
            </a:pPr>
            <a:r>
              <a:rPr lang="en-US" altLang="zh-TW" sz="4000" spc="-100" dirty="0">
                <a:ea typeface="華康儷中黑(P)" panose="020B0500000000000000" pitchFamily="34" charset="-120"/>
              </a:rPr>
              <a:t>After hearing Jesus' words, the young man walked away futile as he had great wealth. He did not understand that carrying his cross to follow Christ meant </a:t>
            </a:r>
            <a:r>
              <a:rPr lang="en-US" altLang="zh-TW" sz="40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to die and be 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reborn</a:t>
            </a:r>
            <a:r>
              <a:rPr lang="en-US" altLang="zh-TW" sz="4000" spc="-100" dirty="0">
                <a:ea typeface="華康儷中黑(P)" panose="020B0500000000000000" pitchFamily="34" charset="-120"/>
              </a:rPr>
              <a:t>; that in sacrifice he can be made whole. Hence it is to </a:t>
            </a:r>
            <a:r>
              <a:rPr lang="en-US" altLang="zh-TW" sz="4000" spc="-100" dirty="0">
                <a:highlight>
                  <a:srgbClr val="FFFF00"/>
                </a:highlight>
                <a:ea typeface="華康儷中黑(P)" panose="020B0500000000000000" pitchFamily="34" charset="-120"/>
              </a:rPr>
              <a:t>surrender the self in order to overcome man's greatest sin: 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Self-centeredness</a:t>
            </a:r>
          </a:p>
        </p:txBody>
      </p:sp>
    </p:spTree>
    <p:extLst>
      <p:ext uri="{BB962C8B-B14F-4D97-AF65-F5344CB8AC3E}">
        <p14:creationId xmlns:p14="http://schemas.microsoft.com/office/powerpoint/2010/main" val="2829925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589F60C8-3B69-451C-B08F-2CF0465632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>
              <a:lnSpc>
                <a:spcPts val="5000"/>
              </a:lnSpc>
              <a:spcBef>
                <a:spcPts val="0"/>
              </a:spcBef>
            </a:pPr>
            <a:r>
              <a:rPr lang="zh-TW" altLang="en-US" sz="4000" dirty="0">
                <a:ea typeface="華康儷中黑(P)" panose="020B0500000000000000" pitchFamily="34" charset="-120"/>
              </a:rPr>
              <a:t>懂得享受財富和生命的人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才是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zh-TW" altLang="en-US" sz="4000" dirty="0">
                <a:solidFill>
                  <a:srgbClr val="FF0000"/>
                </a:solidFill>
                <a:ea typeface="華康儷中黑(P)" panose="020B0500000000000000" pitchFamily="34" charset="-120"/>
              </a:rPr>
              <a:t>善用財富的人</a:t>
            </a:r>
            <a:r>
              <a:rPr lang="en-US" altLang="zh-TW" sz="4000" dirty="0">
                <a:ea typeface="華康儷中黑(P)" panose="020B0500000000000000" pitchFamily="34" charset="-120"/>
              </a:rPr>
              <a:t>;</a:t>
            </a:r>
            <a:r>
              <a:rPr lang="zh-TW" altLang="en-US" sz="4000" dirty="0">
                <a:ea typeface="華康儷中黑(P)" panose="020B0500000000000000" pitchFamily="34" charset="-120"/>
              </a:rPr>
              <a:t>而真正的生命是跟隨基督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</a:p>
          <a:p>
            <a:pPr>
              <a:lnSpc>
                <a:spcPts val="50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中黑(P)" panose="020B0500000000000000" pitchFamily="34" charset="-120"/>
              </a:rPr>
              <a:t>因為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他愛我多過我愛我自己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zh-TW" altLang="en-US" sz="4000" dirty="0">
                <a:ea typeface="華康儷中黑(P)" panose="020B0500000000000000" pitchFamily="34" charset="-120"/>
              </a:rPr>
              <a:t>他的安排</a:t>
            </a:r>
            <a:r>
              <a:rPr lang="en-US" altLang="zh-TW" sz="4000" dirty="0">
                <a:ea typeface="華康儷中黑(P)" panose="020B0500000000000000" pitchFamily="34" charset="-120"/>
              </a:rPr>
              <a:t>,</a:t>
            </a:r>
            <a:r>
              <a:rPr lang="zh-TW" altLang="en-US" sz="4000" dirty="0">
                <a:ea typeface="華康儷中黑(P)" panose="020B0500000000000000" pitchFamily="34" charset="-120"/>
              </a:rPr>
              <a:t>遠超過我的精打細算</a:t>
            </a:r>
            <a:r>
              <a:rPr lang="en-US" altLang="zh-TW" sz="4000" dirty="0">
                <a:ea typeface="華康儷中黑(P)" panose="020B0500000000000000" pitchFamily="34" charset="-120"/>
              </a:rPr>
              <a:t>.</a:t>
            </a:r>
          </a:p>
          <a:p>
            <a:pPr>
              <a:lnSpc>
                <a:spcPts val="4500"/>
              </a:lnSpc>
              <a:spcBef>
                <a:spcPts val="0"/>
              </a:spcBef>
            </a:pPr>
            <a:r>
              <a:rPr lang="en-US" altLang="zh-TW" sz="4000" dirty="0">
                <a:ea typeface="華康儷中黑(P)" panose="020B0500000000000000" pitchFamily="34" charset="-120"/>
              </a:rPr>
              <a:t>Those who enjoy life with their wealth understand how to make good use of their riches; however, the real life is to be a follower of Christ, because </a:t>
            </a:r>
            <a:br>
              <a:rPr lang="en-US" altLang="zh-TW" sz="4000" dirty="0">
                <a:ea typeface="華康儷中黑(P)" panose="020B0500000000000000" pitchFamily="34" charset="-120"/>
              </a:rPr>
            </a:br>
            <a:r>
              <a:rPr lang="en-US" altLang="zh-TW" sz="40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He loves me more than I do myself, His plan </a:t>
            </a: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ea typeface="華康儷中黑(P)" panose="020B0500000000000000" pitchFamily="34" charset="-120"/>
              </a:rPr>
              <a:t>far surpasses my best calculations</a:t>
            </a:r>
            <a:r>
              <a:rPr lang="en-US" altLang="zh-TW" sz="4000" spc="-100" dirty="0">
                <a:solidFill>
                  <a:srgbClr val="FF0000"/>
                </a:solidFill>
                <a:ea typeface="華康儷中黑(P)" panose="020B0500000000000000" pitchFamily="34" charset="-120"/>
              </a:rPr>
              <a:t>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67CD645-3ADE-4B7F-A93A-80CF56B7B363}"/>
              </a:ext>
            </a:extLst>
          </p:cNvPr>
          <p:cNvSpPr txBox="1"/>
          <p:nvPr/>
        </p:nvSpPr>
        <p:spPr>
          <a:xfrm>
            <a:off x="5436096" y="6291203"/>
            <a:ext cx="3672408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)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40846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5400" dirty="0">
                <a:solidFill>
                  <a:srgbClr val="0000FF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 主佑！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因為，由她而來的光輝，從不暗淡。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的確，一切美善，都伴隨智慧而來；在她手中，握有數不清的財富。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741368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恭讀致希伯來人書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4:12-13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天主的話確實是生活的，是有效力的，比各種雙刃的劍，還銳利，直穿入靈魂和神魂，關節與骨髓的分離點，</a:t>
            </a:r>
            <a:r>
              <a:rPr lang="zh-TW" altLang="en-US" sz="40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且可辨別人心中的感覺和思念。沒有一個受造物，在天主面前，不是明顯的；萬物在他眼前，都是袒露敞開的；我們必須向他交賬。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HK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：</a:t>
            </a:r>
            <a:r>
              <a:rPr lang="zh-HK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3600" dirty="0">
              <a:solidFill>
                <a:srgbClr val="FFFFFF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116632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10:17-30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那時候，耶穌正要起程，有一個人跑來，跪在耶穌面前，問他說：「善師，為承受永生，我該做什麼？」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耶穌對他說：「你為什麼稱我善？除了天主一個外，沒有誰是善的。誡命你都知道：不可殺人，不可姦淫，不可偷盜，不可做假見證，不可欺詐，應孝敬你的父母。」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那人回答耶穌說：「師父！這一切我從小就都遵守了。」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8100144" y="6371842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注視著他，就喜愛他，對他說：「你還缺少一樣：你去，變賣你所有的一切，施捨給窮人，你必有寶藏在天上，然後來，背著十字架，跟隨我！」那人聽了這番話，就面帶愁容，憂鬱地走了，因為他有許多產業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耶穌向四周一看，對自己的門徒說：「那些有錢財的人，進入天主的國，是多麼難啊！」門徒就都驚奇耶穌這句話。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1" y="260648"/>
            <a:ext cx="9082321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耶穌又對他們說：「孩子們！依恃錢財的人，進入天主的國，是多麼難啊！駱駝穿過針孔，比富有的人，進入天主的國，還容易。」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門徒就更加驚奇，彼此說：「這樣，誰還能得救？」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耶穌注視他們說：「為人不可能，為天主卻不然，因為在天主，一切都是可能的。」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3/4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47795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266700"/>
            <a:ext cx="9107488" cy="6402660"/>
          </a:xfrm>
        </p:spPr>
        <p:txBody>
          <a:bodyPr/>
          <a:lstStyle/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伯多祿開口對耶穌說：「看，我們捨棄了一切，來跟隨了你。」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回答說：「我實在告訴你們：人為了我，為了福音，而捨棄了房屋、或兄弟、或姊妹、或母親、或父親、或兒女、或田地，沒有不在今生就獲得百倍的房屋、兄弟、姊妹、母親、兒女、田地──連迫害也在內，並要在來世獲得永生。」</a:t>
            </a:r>
            <a:r>
              <a:rPr lang="en-US" altLang="zh-TW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4/4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36815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常年期第二十八主日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10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13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9600" dirty="0">
                <a:solidFill>
                  <a:srgbClr val="FFFF00"/>
                </a:solidFill>
                <a:ea typeface="華康粗黑體" panose="020B0709000000000000" pitchFamily="49" charset="-120"/>
              </a:rPr>
              <a:t>善用財富的智慧</a:t>
            </a:r>
            <a:endParaRPr lang="en-US" altLang="zh-TW" sz="9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36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r>
              <a:rPr lang="zh-TW" altLang="en-US" sz="4400" dirty="0">
                <a:solidFill>
                  <a:schemeClr val="bg1"/>
                </a:solidFill>
                <a:ea typeface="華康粗黑體" panose="020B0709000000000000" pitchFamily="49" charset="-120"/>
              </a:rPr>
              <a:t>也善用生命和生命的一切</a:t>
            </a:r>
            <a:r>
              <a:rPr lang="en-US" altLang="zh-TW" sz="3600" spc="-15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</a:p>
        </p:txBody>
      </p:sp>
    </p:spTree>
    <p:extLst>
      <p:ext uri="{BB962C8B-B14F-4D97-AF65-F5344CB8AC3E}">
        <p14:creationId xmlns:p14="http://schemas.microsoft.com/office/powerpoint/2010/main" val="1153177033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32209</TotalTime>
  <Words>2216</Words>
  <Application>Microsoft Office PowerPoint</Application>
  <PresentationFormat>如螢幕大小 (4:3)</PresentationFormat>
  <Paragraphs>109</Paragraphs>
  <Slides>25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25</vt:i4>
      </vt:variant>
    </vt:vector>
  </HeadingPairs>
  <TitlesOfParts>
    <vt:vector size="41" baseType="lpstr">
      <vt:lpstr>華康中黑體</vt:lpstr>
      <vt:lpstr>華康中黑體(P)</vt:lpstr>
      <vt:lpstr>華康正顏楷體W7</vt:lpstr>
      <vt:lpstr>華康正顏楷體W7(P)</vt:lpstr>
      <vt:lpstr>華康粗黑體</vt:lpstr>
      <vt:lpstr>華康魏碑體(P)</vt:lpstr>
      <vt:lpstr>華康儷中黑</vt:lpstr>
      <vt:lpstr>華康儷中黑(P)</vt:lpstr>
      <vt:lpstr>新細明體</vt:lpstr>
      <vt:lpstr>Arial</vt:lpstr>
      <vt:lpstr>Calibri</vt:lpstr>
      <vt:lpstr>Times New Roman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1738</cp:revision>
  <dcterms:created xsi:type="dcterms:W3CDTF">2006-09-26T01:05:23Z</dcterms:created>
  <dcterms:modified xsi:type="dcterms:W3CDTF">2024-10-07T05:52:36Z</dcterms:modified>
</cp:coreProperties>
</file>