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30"/>
  </p:notesMasterIdLst>
  <p:handoutMasterIdLst>
    <p:handoutMasterId r:id="rId31"/>
  </p:handoutMasterIdLst>
  <p:sldIdLst>
    <p:sldId id="914" r:id="rId3"/>
    <p:sldId id="1050" r:id="rId4"/>
    <p:sldId id="1178" r:id="rId5"/>
    <p:sldId id="1053" r:id="rId6"/>
    <p:sldId id="1054" r:id="rId7"/>
    <p:sldId id="1183" r:id="rId8"/>
    <p:sldId id="1181" r:id="rId9"/>
    <p:sldId id="930" r:id="rId10"/>
    <p:sldId id="1196" r:id="rId11"/>
    <p:sldId id="1197" r:id="rId12"/>
    <p:sldId id="1198" r:id="rId13"/>
    <p:sldId id="1215" r:id="rId14"/>
    <p:sldId id="1199" r:id="rId15"/>
    <p:sldId id="1200" r:id="rId16"/>
    <p:sldId id="1201" r:id="rId17"/>
    <p:sldId id="1202" r:id="rId18"/>
    <p:sldId id="1203" r:id="rId19"/>
    <p:sldId id="1204" r:id="rId20"/>
    <p:sldId id="1205" r:id="rId21"/>
    <p:sldId id="1206" r:id="rId22"/>
    <p:sldId id="1207" r:id="rId23"/>
    <p:sldId id="1208" r:id="rId24"/>
    <p:sldId id="1211" r:id="rId25"/>
    <p:sldId id="1212" r:id="rId26"/>
    <p:sldId id="1213" r:id="rId27"/>
    <p:sldId id="1214" r:id="rId28"/>
    <p:sldId id="1045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00FF00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8" autoAdjust="0"/>
    <p:restoredTop sz="94660"/>
  </p:normalViewPr>
  <p:slideViewPr>
    <p:cSldViewPr>
      <p:cViewPr>
        <p:scale>
          <a:sx n="57" d="100"/>
          <a:sy n="57" d="100"/>
        </p:scale>
        <p:origin x="-13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=""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=""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=""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=""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=""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=""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=""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=""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=""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=""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="" xmlns:a16="http://schemas.microsoft.com/office/drawing/2014/main" id="{46542FFF-654F-44D5-9C7F-C24429BF0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9"/>
            <a:ext cx="9144000" cy="640871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常年期第二十八主日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FontTx/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真正的追隨</a:t>
            </a:r>
            <a:endParaRPr lang="en-US" altLang="zh-TW" sz="6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1200"/>
              </a:spcBef>
              <a:spcAft>
                <a:spcPts val="1800"/>
              </a:spcAft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71400"/>
            <a:ext cx="9144000" cy="6858000"/>
          </a:xfrm>
        </p:spPr>
        <p:txBody>
          <a:bodyPr/>
          <a:lstStyle/>
          <a:p>
            <a:pPr marL="432000" indent="-457200" algn="l">
              <a:spcBef>
                <a:spcPts val="600"/>
              </a:spcBef>
              <a:spcAft>
                <a:spcPts val="0"/>
              </a:spcAft>
            </a:pP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曾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祈求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就賜給了我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聰明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曾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呼籲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智慧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的神便臨於我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Bef>
                <a:spcPts val="600"/>
              </a:spcBef>
              <a:spcAft>
                <a:spcPts val="0"/>
              </a:spcAft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我祈求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我呼籲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我努力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我主動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聖德在努力</a:t>
            </a:r>
            <a:endParaRPr lang="en-US" altLang="zh-TW" sz="3600" dirty="0" smtClean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>
              <a:spcBef>
                <a:spcPts val="600"/>
              </a:spcBef>
              <a:spcAft>
                <a:spcPts val="0"/>
              </a:spcAft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從內往外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我願意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我嚮往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由搖籃到墳墓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626469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456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71400"/>
            <a:ext cx="9144000" cy="6569968"/>
          </a:xfrm>
        </p:spPr>
        <p:txBody>
          <a:bodyPr/>
          <a:lstStyle/>
          <a:p>
            <a:pPr marL="432000" indent="-457200" algn="l"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的話確實是生活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有效力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比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各種雙刃的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劍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還銳利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直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穿入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靈魂和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神魂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關節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與骨髓的分離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點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天主的話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生活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有效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有效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生活</a:t>
            </a:r>
            <a:endParaRPr lang="en-US" altLang="zh-TW" sz="3600" dirty="0" smtClean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庖丁解牛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準確</a:t>
            </a:r>
            <a:r>
              <a:rPr lang="en-US" altLang="zh-TW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精準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的分離點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信仰與生活的精準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必須下苦功</a:t>
            </a:r>
            <a:endParaRPr lang="en-US" altLang="zh-TW" sz="3600" dirty="0" smtClean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達到任何「專業」的要求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人生是最重要的專業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知識累積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生活實踐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的交替中成長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2.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信仰的完整性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全面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貫通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不斷重覆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我至少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4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次</a:t>
            </a:r>
            <a:endParaRPr lang="en-US" altLang="zh-TW" sz="2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3.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Cirs </a:t>
            </a:r>
            <a:r>
              <a:rPr lang="en-US" altLang="zh-TW" dirty="0" err="1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hk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YouTube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徐錦堯主日講道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全部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42456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71400"/>
            <a:ext cx="9144000" cy="6569968"/>
          </a:xfrm>
        </p:spPr>
        <p:txBody>
          <a:bodyPr/>
          <a:lstStyle/>
          <a:p>
            <a:pPr marL="432000" indent="-457200" algn="l"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的話確實是生活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有效力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比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各種雙刃的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劍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還銳利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直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穿入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靈魂和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神魂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關節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與骨髓的分離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點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天主的話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生活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有效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有效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生活</a:t>
            </a:r>
            <a:endParaRPr lang="en-US" altLang="zh-TW" sz="3600" dirty="0" smtClean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庖丁解牛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準確</a:t>
            </a:r>
            <a:r>
              <a:rPr lang="en-US" altLang="zh-TW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精準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的分離點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信仰與生活的精準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必須下苦功</a:t>
            </a:r>
            <a:endParaRPr lang="en-US" altLang="zh-TW" sz="3600" dirty="0" smtClean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達到任何「專業」的要求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人生是最重要的專業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相信知識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生活實踐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的交替中成長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2.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信仰的完整性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全面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貫通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不斷重覆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我至少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4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次</a:t>
            </a:r>
            <a:endParaRPr lang="en-US" altLang="zh-TW" sz="2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3.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Cirs </a:t>
            </a:r>
            <a:r>
              <a:rPr lang="en-US" altLang="zh-TW" dirty="0" err="1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hk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YouTube 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徐錦堯主日講道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全部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059832" y="1772816"/>
            <a:ext cx="2952328" cy="307520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  <a:spcBef>
                <a:spcPts val="600"/>
              </a:spcBef>
            </a:pPr>
            <a:r>
              <a:rPr lang="zh-TW" altLang="en-US" sz="2800" dirty="0" smtClean="0">
                <a:solidFill>
                  <a:srgbClr val="FF0000"/>
                </a:solidFill>
                <a:latin typeface="華康儷金黑" panose="020B0809000000000000" pitchFamily="49" charset="-120"/>
                <a:ea typeface="華康儷金黑" panose="020B0809000000000000" pitchFamily="49" charset="-120"/>
              </a:rPr>
              <a:t>各種專業</a:t>
            </a:r>
            <a:endParaRPr lang="en-US" altLang="zh-TW" sz="2800" dirty="0" smtClean="0">
              <a:solidFill>
                <a:srgbClr val="FF0000"/>
              </a:solidFill>
              <a:latin typeface="華康儷金黑" panose="020B0809000000000000" pitchFamily="49" charset="-120"/>
              <a:ea typeface="華康儷金黑" panose="020B0809000000000000" pitchFamily="49" charset="-120"/>
            </a:endParaRPr>
          </a:p>
          <a:p>
            <a:pPr algn="ctr"/>
            <a:r>
              <a:rPr lang="zh-TW" altLang="en-US" sz="2800" dirty="0" smtClean="0">
                <a:solidFill>
                  <a:srgbClr val="9900CC"/>
                </a:solidFill>
                <a:latin typeface="華康儷金黑" panose="020B0809000000000000" pitchFamily="49" charset="-120"/>
                <a:ea typeface="華康儷金黑" panose="020B0809000000000000" pitchFamily="49" charset="-120"/>
              </a:rPr>
              <a:t>美好生活專業</a:t>
            </a:r>
            <a:r>
              <a:rPr lang="en-US" altLang="zh-TW" sz="2800" dirty="0" smtClean="0">
                <a:solidFill>
                  <a:srgbClr val="9900CC"/>
                </a:solidFill>
                <a:latin typeface="華康儷金黑" panose="020B0809000000000000" pitchFamily="49" charset="-120"/>
                <a:ea typeface="華康儷金黑" panose="020B0809000000000000" pitchFamily="49" charset="-120"/>
              </a:rPr>
              <a:t>?</a:t>
            </a:r>
          </a:p>
          <a:p>
            <a:pPr algn="ctr">
              <a:spcAft>
                <a:spcPts val="600"/>
              </a:spcAft>
            </a:pPr>
            <a:r>
              <a:rPr lang="zh-TW" altLang="en-US" sz="2800" dirty="0" smtClean="0">
                <a:solidFill>
                  <a:srgbClr val="C00000"/>
                </a:solidFill>
                <a:latin typeface="華康儷金黑" panose="020B0809000000000000" pitchFamily="49" charset="-120"/>
                <a:ea typeface="華康儷金黑" panose="020B0809000000000000" pitchFamily="49" charset="-120"/>
              </a:rPr>
              <a:t>至人生命專業</a:t>
            </a:r>
            <a:r>
              <a:rPr lang="en-US" altLang="zh-TW" sz="2800" dirty="0" smtClean="0">
                <a:solidFill>
                  <a:srgbClr val="C00000"/>
                </a:solidFill>
                <a:latin typeface="華康儷金黑" panose="020B0809000000000000" pitchFamily="49" charset="-120"/>
                <a:ea typeface="華康儷金黑" panose="020B0809000000000000" pitchFamily="49" charset="-120"/>
              </a:rPr>
              <a:t>?</a:t>
            </a:r>
          </a:p>
          <a:p>
            <a:pPr algn="ctr"/>
            <a:r>
              <a:rPr lang="zh-TW" altLang="en-US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衣</a:t>
            </a:r>
            <a:r>
              <a:rPr lang="en-US" altLang="zh-TW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,</a:t>
            </a:r>
            <a:r>
              <a:rPr lang="zh-TW" altLang="en-US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食</a:t>
            </a:r>
            <a:r>
              <a:rPr lang="en-US" altLang="zh-TW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,</a:t>
            </a:r>
            <a:r>
              <a:rPr lang="zh-TW" altLang="en-US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住</a:t>
            </a:r>
            <a:r>
              <a:rPr lang="en-US" altLang="zh-TW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,</a:t>
            </a:r>
            <a:r>
              <a:rPr lang="zh-TW" altLang="en-US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行</a:t>
            </a:r>
            <a:r>
              <a:rPr lang="en-US" altLang="zh-TW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?</a:t>
            </a:r>
          </a:p>
          <a:p>
            <a:pPr algn="ctr"/>
            <a:r>
              <a:rPr lang="zh-TW" altLang="en-US" sz="2800" dirty="0" smtClean="0">
                <a:solidFill>
                  <a:srgbClr val="0000FF"/>
                </a:solidFill>
                <a:latin typeface="華康儷金黑" panose="020B0809000000000000" pitchFamily="49" charset="-120"/>
                <a:ea typeface="華康儷金黑" panose="020B0809000000000000" pitchFamily="49" charset="-120"/>
              </a:rPr>
              <a:t>婚姻</a:t>
            </a:r>
            <a:r>
              <a:rPr lang="en-US" altLang="zh-TW" sz="2800" dirty="0" smtClean="0">
                <a:solidFill>
                  <a:srgbClr val="0000FF"/>
                </a:solidFill>
                <a:latin typeface="華康儷金黑" panose="020B0809000000000000" pitchFamily="49" charset="-120"/>
                <a:ea typeface="華康儷金黑" panose="020B0809000000000000" pitchFamily="49" charset="-120"/>
              </a:rPr>
              <a:t>?</a:t>
            </a:r>
            <a:r>
              <a:rPr lang="zh-TW" altLang="en-US" sz="2800" dirty="0" smtClean="0">
                <a:solidFill>
                  <a:srgbClr val="0000FF"/>
                </a:solidFill>
                <a:latin typeface="華康儷金黑" panose="020B0809000000000000" pitchFamily="49" charset="-120"/>
                <a:ea typeface="華康儷金黑" panose="020B0809000000000000" pitchFamily="49" charset="-120"/>
              </a:rPr>
              <a:t>教子女</a:t>
            </a:r>
            <a:r>
              <a:rPr lang="en-US" altLang="zh-TW" sz="2800" dirty="0" smtClean="0">
                <a:solidFill>
                  <a:srgbClr val="0000FF"/>
                </a:solidFill>
                <a:latin typeface="華康儷金黑" panose="020B0809000000000000" pitchFamily="49" charset="-120"/>
                <a:ea typeface="華康儷金黑" panose="020B0809000000000000" pitchFamily="49" charset="-120"/>
              </a:rPr>
              <a:t>?</a:t>
            </a:r>
          </a:p>
          <a:p>
            <a:pPr algn="ctr">
              <a:spcAft>
                <a:spcPts val="600"/>
              </a:spcAft>
            </a:pPr>
            <a:r>
              <a:rPr lang="zh-TW" altLang="en-US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面對挫折</a:t>
            </a:r>
            <a:r>
              <a:rPr lang="en-US" altLang="zh-TW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/</a:t>
            </a:r>
            <a:r>
              <a:rPr lang="zh-TW" altLang="en-US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痛苦</a:t>
            </a:r>
            <a:r>
              <a:rPr lang="en-US" altLang="zh-TW" sz="2800" dirty="0" smtClean="0">
                <a:latin typeface="華康儷金黑" panose="020B0809000000000000" pitchFamily="49" charset="-120"/>
                <a:ea typeface="華康儷金黑" panose="020B0809000000000000" pitchFamily="49" charset="-120"/>
              </a:rPr>
              <a:t>?</a:t>
            </a:r>
          </a:p>
          <a:p>
            <a:pPr algn="ctr">
              <a:spcAft>
                <a:spcPts val="600"/>
              </a:spcAft>
            </a:pPr>
            <a:endParaRPr lang="zh-HK" altLang="en-US" sz="800" dirty="0">
              <a:latin typeface="華康儷金黑" panose="020B0809000000000000" pitchFamily="49" charset="-120"/>
              <a:ea typeface="華康儷金黑" panose="020B08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373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71400"/>
            <a:ext cx="9144000" cy="6858000"/>
          </a:xfrm>
        </p:spPr>
        <p:txBody>
          <a:bodyPr/>
          <a:lstStyle/>
          <a:p>
            <a:pPr marL="432000" indent="-457200" algn="l"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還缺少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變賣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你所有的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施捨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窮人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然後來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背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著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十字架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跟隨我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那人聽了這番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面帶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愁容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憂鬱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地走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他有許多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產業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Aft>
                <a:spcPts val="300"/>
              </a:spcAft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變賣一切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給窮人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背十字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跟隨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誰做得到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所以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不把這教訓當作一回事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</a:p>
          <a:p>
            <a:pPr marL="432000" indent="-457200" algn="l">
              <a:spcBef>
                <a:spcPts val="0"/>
              </a:spcBef>
              <a:spcAft>
                <a:spcPts val="300"/>
              </a:spcAft>
            </a:pP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變賣一切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無牽無掛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432000" indent="-457200" algn="l">
              <a:spcBef>
                <a:spcPts val="0"/>
              </a:spcBef>
              <a:spcAft>
                <a:spcPts val="300"/>
              </a:spcAft>
            </a:pP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給窮人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愛基督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上週講道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情是愛的靈魂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!)</a:t>
            </a:r>
          </a:p>
          <a:p>
            <a:pPr marL="432000" indent="-457200" algn="l">
              <a:spcBef>
                <a:spcPts val="0"/>
              </a:spcBef>
              <a:spcAft>
                <a:spcPts val="300"/>
              </a:spcAft>
            </a:pP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背十字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簡樸生活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不再奢華浪費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432000" indent="-457200" algn="l">
              <a:spcBef>
                <a:spcPts val="0"/>
              </a:spcBef>
              <a:spcAft>
                <a:spcPts val="300"/>
              </a:spcAft>
            </a:pP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跟隨基督</a:t>
            </a:r>
            <a:r>
              <a:rPr lang="en-US" altLang="zh-TW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熱心的青年離開了</a:t>
            </a:r>
            <a:r>
              <a:rPr lang="en-US" altLang="zh-TW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有許多產業</a:t>
            </a:r>
            <a:r>
              <a:rPr lang="en-US" altLang="zh-TW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42456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1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耶穌</a:t>
            </a:r>
            <a:r>
              <a:rPr lang="zh-TW" altLang="zh-HK" sz="4000" dirty="0">
                <a:ea typeface="華康儷粗宋" panose="02020709000000000000" pitchFamily="49" charset="-120"/>
              </a:rPr>
              <a:t>給那問道的青年說:</a:t>
            </a:r>
            <a:r>
              <a:rPr lang="zh-TW" altLang="zh-HK" sz="4000" dirty="0">
                <a:solidFill>
                  <a:srgbClr val="9900CC"/>
                </a:solidFill>
                <a:ea typeface="華康儷粗宋" panose="02020709000000000000" pitchFamily="49" charset="-120"/>
              </a:rPr>
              <a:t>如果你要成全</a:t>
            </a:r>
            <a:r>
              <a:rPr lang="zh-TW" altLang="zh-HK" sz="4000" dirty="0" smtClean="0">
                <a:ea typeface="華康儷粗宋" panose="02020709000000000000" pitchFamily="49" charset="-120"/>
              </a:rPr>
              <a:t>,</a:t>
            </a:r>
            <a:endParaRPr lang="en-US" altLang="zh-TW" sz="40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就要</a:t>
            </a:r>
            <a:r>
              <a:rPr lang="zh-TW" altLang="zh-HK" sz="4000" dirty="0">
                <a:ea typeface="華康儷粗宋" panose="02020709000000000000" pitchFamily="49" charset="-120"/>
              </a:rPr>
              <a:t>變賣一切,給窮人, </a:t>
            </a:r>
            <a:endParaRPr lang="en-US" altLang="zh-TW" sz="40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然後</a:t>
            </a:r>
            <a:r>
              <a:rPr lang="zh-TW" altLang="zh-HK" sz="4000" dirty="0">
                <a:ea typeface="華康儷粗宋" panose="02020709000000000000" pitchFamily="49" charset="-120"/>
              </a:rPr>
              <a:t>背起十字架,跟隨我.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粗宋" panose="02020709000000000000" pitchFamily="49" charset="-120"/>
              </a:rPr>
              <a:t>Jesus told the young man who sincerely wanted to follow him: "If you wish to be perfect, go, sell what you have and give to the poor, </a:t>
            </a:r>
            <a:endParaRPr lang="en-US" altLang="zh-TW" sz="40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and </a:t>
            </a:r>
            <a:r>
              <a:rPr lang="zh-TW" altLang="zh-HK" sz="4000" dirty="0">
                <a:ea typeface="華康儷粗宋" panose="02020709000000000000" pitchFamily="49" charset="-120"/>
              </a:rPr>
              <a:t>you will have treasure in heaven. </a:t>
            </a:r>
            <a:endParaRPr lang="en-US" altLang="zh-TW" sz="40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b="1" dirty="0" smtClean="0">
                <a:solidFill>
                  <a:srgbClr val="9900CC"/>
                </a:solidFill>
                <a:ea typeface="華康儷粗宋" panose="02020709000000000000" pitchFamily="49" charset="-120"/>
              </a:rPr>
              <a:t>Then</a:t>
            </a:r>
            <a:r>
              <a:rPr lang="zh-TW" altLang="zh-HK" sz="4000" dirty="0" smtClean="0">
                <a:ea typeface="華康儷粗宋" panose="02020709000000000000" pitchFamily="49" charset="-120"/>
              </a:rPr>
              <a:t> </a:t>
            </a:r>
            <a:r>
              <a:rPr lang="zh-TW" altLang="zh-HK" sz="4000" dirty="0">
                <a:solidFill>
                  <a:srgbClr val="9900CC"/>
                </a:solidFill>
                <a:ea typeface="華康儷粗宋" panose="02020709000000000000" pitchFamily="49" charset="-120"/>
              </a:rPr>
              <a:t>come, follow me</a:t>
            </a:r>
            <a:r>
              <a:rPr lang="zh-TW" altLang="zh-HK" sz="4000" dirty="0">
                <a:ea typeface="華康儷粗宋" panose="02020709000000000000" pitchFamily="49" charset="-120"/>
              </a:rPr>
              <a:t>.</a:t>
            </a:r>
            <a:r>
              <a:rPr lang="zh-TW" altLang="zh-HK" sz="4000" dirty="0" smtClean="0">
                <a:ea typeface="華康儷粗宋" panose="02020709000000000000" pitchFamily="49" charset="-120"/>
              </a:rPr>
              <a:t>"</a:t>
            </a:r>
            <a:endParaRPr lang="zh-TW" altLang="zh-HK" sz="4000" dirty="0"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84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400" dirty="0" smtClean="0"/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我</a:t>
            </a:r>
            <a:r>
              <a:rPr lang="zh-TW" altLang="zh-HK" sz="4400" dirty="0">
                <a:ea typeface="華康儷粗宋" panose="02020709000000000000" pitchFamily="49" charset="-120"/>
              </a:rPr>
              <a:t>想問:耶穌的要求,</a:t>
            </a:r>
            <a:r>
              <a:rPr lang="zh-TW" altLang="zh-HK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誰做得到</a:t>
            </a:r>
            <a:r>
              <a:rPr lang="zh-TW" altLang="zh-HK" sz="44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?</a:t>
            </a:r>
            <a:endParaRPr lang="en-US" altLang="zh-TW" sz="4400" dirty="0" smtClean="0">
              <a:solidFill>
                <a:srgbClr val="FF0000"/>
              </a:solidFill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我們</a:t>
            </a:r>
            <a:r>
              <a:rPr lang="zh-TW" altLang="zh-HK" sz="4400" dirty="0">
                <a:ea typeface="華康儷粗宋" panose="02020709000000000000" pitchFamily="49" charset="-120"/>
              </a:rPr>
              <a:t>又是否「能做多少就做多少」?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粗宋" panose="02020709000000000000" pitchFamily="49" charset="-120"/>
              </a:rPr>
              <a:t>I want to ask: "How many are able to do what Jesus demanded?" 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Are </a:t>
            </a:r>
            <a:r>
              <a:rPr lang="zh-TW" altLang="zh-HK" sz="4400" dirty="0">
                <a:ea typeface="華康儷粗宋" panose="02020709000000000000" pitchFamily="49" charset="-120"/>
              </a:rPr>
              <a:t>we </a:t>
            </a:r>
            <a:r>
              <a:rPr lang="en-US" altLang="zh-TW" sz="4400" dirty="0" smtClean="0">
                <a:ea typeface="華康儷粗宋" panose="02020709000000000000" pitchFamily="49" charset="-120"/>
              </a:rPr>
              <a:t>just want 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to 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 smtClean="0">
                <a:ea typeface="華康儷粗宋" panose="02020709000000000000" pitchFamily="49" charset="-120"/>
              </a:rPr>
              <a:t>“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do </a:t>
            </a:r>
            <a:r>
              <a:rPr lang="zh-TW" altLang="zh-HK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as much </a:t>
            </a:r>
            <a:r>
              <a:rPr lang="zh-TW" altLang="zh-HK" sz="4400" dirty="0">
                <a:ea typeface="華康儷粗宋" panose="02020709000000000000" pitchFamily="49" charset="-120"/>
              </a:rPr>
              <a:t>(or </a:t>
            </a:r>
            <a:r>
              <a:rPr lang="zh-TW" altLang="zh-HK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as less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)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as </a:t>
            </a:r>
            <a:r>
              <a:rPr lang="zh-TW" altLang="zh-HK" sz="4400" dirty="0">
                <a:ea typeface="華康儷粗宋" panose="02020709000000000000" pitchFamily="49" charset="-120"/>
              </a:rPr>
              <a:t>we 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can</a:t>
            </a:r>
            <a:r>
              <a:rPr lang="en-US" altLang="zh-TW" sz="4400" dirty="0" smtClean="0">
                <a:ea typeface="華康儷粗宋" panose="02020709000000000000" pitchFamily="49" charset="-120"/>
              </a:rPr>
              <a:t>”?</a:t>
            </a:r>
            <a:endParaRPr lang="zh-TW" altLang="zh-HK" sz="4400" dirty="0">
              <a:ea typeface="華康儷粗宋" panose="02020709000000000000" pitchFamily="49" charset="-120"/>
            </a:endParaRPr>
          </a:p>
          <a:p>
            <a:endParaRPr lang="zh-HK" altLang="en-US" sz="4400" dirty="0"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4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一個</a:t>
            </a:r>
            <a:r>
              <a:rPr lang="zh-TW" altLang="zh-HK" sz="4000" dirty="0">
                <a:ea typeface="華康儷粗宋" panose="02020709000000000000" pitchFamily="49" charset="-120"/>
              </a:rPr>
              <a:t>熱心的青年,到處找尋基督</a:t>
            </a:r>
            <a:r>
              <a:rPr lang="zh-TW" altLang="zh-HK" sz="4000" dirty="0" smtClean="0">
                <a:ea typeface="華康儷粗宋" panose="02020709000000000000" pitchFamily="49" charset="-120"/>
              </a:rPr>
              <a:t>;</a:t>
            </a:r>
            <a:endParaRPr lang="en-US" altLang="zh-TW" sz="40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找到</a:t>
            </a:r>
            <a:r>
              <a:rPr lang="zh-TW" altLang="zh-HK" sz="4000" dirty="0">
                <a:ea typeface="華康儷粗宋" panose="02020709000000000000" pitchFamily="49" charset="-120"/>
              </a:rPr>
              <a:t>了,很高興,跪下,表白決心跟隨</a:t>
            </a:r>
            <a:r>
              <a:rPr lang="zh-TW" altLang="zh-HK" sz="4000" dirty="0" smtClean="0">
                <a:ea typeface="華康儷粗宋" panose="02020709000000000000" pitchFamily="49" charset="-120"/>
              </a:rPr>
              <a:t>.</a:t>
            </a:r>
            <a:endParaRPr lang="en-US" altLang="zh-TW" sz="40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但</a:t>
            </a:r>
            <a:r>
              <a:rPr lang="zh-TW" altLang="zh-HK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最後,還是離開了.為什麼?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粗宋" panose="02020709000000000000" pitchFamily="49" charset="-120"/>
              </a:rPr>
              <a:t>Here was a young man in all his enthusiasm who went around looking for Christ. He found Christ, was elated, and he knelt down to express his resolve to follow him. </a:t>
            </a:r>
            <a:endParaRPr lang="en-US" altLang="zh-TW" sz="40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b="1" dirty="0" smtClean="0">
                <a:solidFill>
                  <a:srgbClr val="9900CC"/>
                </a:solidFill>
                <a:ea typeface="華康儷粗宋" panose="02020709000000000000" pitchFamily="49" charset="-120"/>
              </a:rPr>
              <a:t>Yet </a:t>
            </a:r>
            <a:r>
              <a:rPr lang="zh-TW" altLang="zh-HK" sz="4000" b="1" dirty="0">
                <a:solidFill>
                  <a:srgbClr val="9900CC"/>
                </a:solidFill>
                <a:ea typeface="華康儷粗宋" panose="02020709000000000000" pitchFamily="49" charset="-120"/>
              </a:rPr>
              <a:t>in the end, he left. Why</a:t>
            </a:r>
            <a:r>
              <a:rPr lang="zh-TW" altLang="zh-HK" sz="4000" b="1" dirty="0" smtClean="0">
                <a:solidFill>
                  <a:srgbClr val="9900CC"/>
                </a:solidFill>
                <a:ea typeface="華康儷粗宋" panose="02020709000000000000" pitchFamily="49" charset="-120"/>
              </a:rPr>
              <a:t>?</a:t>
            </a:r>
            <a:endParaRPr lang="zh-HK" altLang="en-US" sz="4000" b="1" dirty="0">
              <a:solidFill>
                <a:srgbClr val="9900CC"/>
              </a:solidFill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400" dirty="0" smtClean="0"/>
          </a:p>
          <a:p>
            <a:pPr>
              <a:spcBef>
                <a:spcPts val="0"/>
              </a:spcBef>
            </a:pPr>
            <a:r>
              <a:rPr lang="zh-TW" altLang="zh-HK" sz="3800" dirty="0" smtClean="0">
                <a:ea typeface="華康儷粗宋" panose="02020709000000000000" pitchFamily="49" charset="-120"/>
              </a:rPr>
              <a:t>只</a:t>
            </a:r>
            <a:r>
              <a:rPr lang="zh-TW" altLang="zh-HK" sz="3800" dirty="0">
                <a:ea typeface="華康儷粗宋" panose="02020709000000000000" pitchFamily="49" charset="-120"/>
              </a:rPr>
              <a:t>因他有許多</a:t>
            </a:r>
            <a:r>
              <a:rPr lang="zh-TW" altLang="zh-HK" sz="3800" dirty="0">
                <a:solidFill>
                  <a:srgbClr val="9900CC"/>
                </a:solidFill>
                <a:ea typeface="華康儷粗宋" panose="02020709000000000000" pitchFamily="49" charset="-120"/>
              </a:rPr>
              <a:t>產業?</a:t>
            </a:r>
            <a:r>
              <a:rPr lang="zh-TW" altLang="zh-HK" sz="3800" dirty="0">
                <a:ea typeface="華康儷粗宋" panose="02020709000000000000" pitchFamily="49" charset="-120"/>
              </a:rPr>
              <a:t>你相信這個答案嗎</a:t>
            </a:r>
            <a:r>
              <a:rPr lang="zh-TW" altLang="zh-HK" sz="3800" dirty="0" smtClean="0">
                <a:ea typeface="華康儷粗宋" panose="02020709000000000000" pitchFamily="49" charset="-120"/>
              </a:rPr>
              <a:t>?</a:t>
            </a:r>
            <a:endParaRPr lang="en-US" altLang="zh-TW" sz="38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800" dirty="0" smtClean="0">
                <a:ea typeface="華康儷粗宋" panose="02020709000000000000" pitchFamily="49" charset="-120"/>
              </a:rPr>
              <a:t>歐美</a:t>
            </a:r>
            <a:r>
              <a:rPr lang="zh-TW" altLang="zh-HK" sz="3800" dirty="0">
                <a:ea typeface="華康儷粗宋" panose="02020709000000000000" pitchFamily="49" charset="-120"/>
              </a:rPr>
              <a:t>整體都比較富裕,難道他們要進天國</a:t>
            </a:r>
            <a:r>
              <a:rPr lang="zh-TW" altLang="zh-HK" sz="3800" dirty="0" smtClean="0">
                <a:ea typeface="華康儷粗宋" panose="02020709000000000000" pitchFamily="49" charset="-120"/>
              </a:rPr>
              <a:t>,</a:t>
            </a:r>
            <a:endParaRPr lang="en-US" altLang="zh-TW" sz="38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800" dirty="0" smtClean="0">
                <a:ea typeface="華康儷粗宋" panose="02020709000000000000" pitchFamily="49" charset="-120"/>
              </a:rPr>
              <a:t>真的</a:t>
            </a:r>
            <a:r>
              <a:rPr lang="zh-TW" altLang="zh-HK" sz="3800" dirty="0">
                <a:ea typeface="華康儷粗宋" panose="02020709000000000000" pitchFamily="49" charset="-120"/>
              </a:rPr>
              <a:t>比「駱駝穿過針孔」還難嗎？</a:t>
            </a:r>
          </a:p>
          <a:p>
            <a:pPr>
              <a:spcBef>
                <a:spcPts val="0"/>
              </a:spcBef>
            </a:pPr>
            <a:r>
              <a:rPr lang="zh-TW" altLang="zh-HK" sz="3800" dirty="0">
                <a:ea typeface="華康儷粗宋" panose="02020709000000000000" pitchFamily="49" charset="-120"/>
              </a:rPr>
              <a:t>Because he had too many properties? Do </a:t>
            </a:r>
            <a:r>
              <a:rPr lang="zh-TW" altLang="zh-HK" sz="3800" dirty="0">
                <a:solidFill>
                  <a:srgbClr val="FF0000"/>
                </a:solidFill>
                <a:ea typeface="華康儷粗宋" panose="02020709000000000000" pitchFamily="49" charset="-120"/>
              </a:rPr>
              <a:t>you believe this answer? </a:t>
            </a:r>
            <a:r>
              <a:rPr lang="zh-TW" altLang="zh-HK" sz="3800" dirty="0">
                <a:ea typeface="華康儷粗宋" panose="02020709000000000000" pitchFamily="49" charset="-120"/>
              </a:rPr>
              <a:t>The European nations, on a whole, are relatively affluent. Would their affluence make their entry into God's Kingdom </a:t>
            </a:r>
            <a:endParaRPr lang="en-US" altLang="zh-TW" sz="38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800" dirty="0" smtClean="0">
                <a:ea typeface="華康儷粗宋" panose="02020709000000000000" pitchFamily="49" charset="-120"/>
              </a:rPr>
              <a:t>as </a:t>
            </a:r>
            <a:r>
              <a:rPr lang="zh-TW" altLang="zh-HK" sz="3800" dirty="0">
                <a:ea typeface="華康儷粗宋" panose="02020709000000000000" pitchFamily="49" charset="-120"/>
              </a:rPr>
              <a:t>difficult as a camel passing through the eye of a needle</a:t>
            </a:r>
            <a:r>
              <a:rPr lang="zh-TW" altLang="zh-HK" sz="3800" dirty="0" smtClean="0">
                <a:ea typeface="華康儷粗宋" panose="02020709000000000000" pitchFamily="49" charset="-120"/>
              </a:rPr>
              <a:t>?</a:t>
            </a:r>
            <a:endParaRPr lang="zh-TW" altLang="zh-HK" sz="3800" dirty="0"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這</a:t>
            </a:r>
            <a:r>
              <a:rPr lang="zh-TW" altLang="zh-HK" sz="4400" dirty="0">
                <a:ea typeface="華康儷粗宋" panose="02020709000000000000" pitchFamily="49" charset="-120"/>
              </a:rPr>
              <a:t>是一個</a:t>
            </a:r>
            <a:r>
              <a:rPr lang="zh-TW" altLang="zh-HK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好青年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.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他</a:t>
            </a:r>
            <a:r>
              <a:rPr lang="zh-TW" altLang="zh-HK" sz="4400" dirty="0">
                <a:ea typeface="華康儷粗宋" panose="02020709000000000000" pitchFamily="49" charset="-120"/>
              </a:rPr>
              <a:t>「從小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就遵守</a:t>
            </a:r>
            <a:r>
              <a:rPr lang="zh-TW" altLang="zh-HK" sz="4400" dirty="0">
                <a:ea typeface="華康儷粗宋" panose="02020709000000000000" pitchFamily="49" charset="-120"/>
              </a:rPr>
              <a:t>了」希伯來傳統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中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的</a:t>
            </a:r>
            <a:r>
              <a:rPr lang="zh-TW" altLang="zh-HK" sz="4400" dirty="0">
                <a:ea typeface="華康儷粗宋" panose="02020709000000000000" pitchFamily="49" charset="-120"/>
              </a:rPr>
              <a:t>一切法律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.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solidFill>
                  <a:srgbClr val="0000FF"/>
                </a:solidFill>
                <a:ea typeface="華康儷粗宋" panose="02020709000000000000" pitchFamily="49" charset="-120"/>
              </a:rPr>
              <a:t>耶穌</a:t>
            </a:r>
            <a:r>
              <a:rPr lang="zh-TW" altLang="zh-HK" sz="4400" dirty="0">
                <a:solidFill>
                  <a:srgbClr val="0000FF"/>
                </a:solidFill>
                <a:ea typeface="華康儷粗宋" panose="02020709000000000000" pitchFamily="49" charset="-120"/>
              </a:rPr>
              <a:t>注視著他,就喜愛他.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粗宋" panose="02020709000000000000" pitchFamily="49" charset="-120"/>
              </a:rPr>
              <a:t>He was a fine young man, observant of all the traditional Hebrew laws from childhood. 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solidFill>
                  <a:srgbClr val="9900CC"/>
                </a:solidFill>
                <a:ea typeface="華康儷粗宋" panose="02020709000000000000" pitchFamily="49" charset="-120"/>
              </a:rPr>
              <a:t>Jesus </a:t>
            </a:r>
            <a:r>
              <a:rPr lang="zh-TW" altLang="zh-HK" sz="4400" dirty="0">
                <a:solidFill>
                  <a:srgbClr val="9900CC"/>
                </a:solidFill>
                <a:ea typeface="華康儷粗宋" panose="02020709000000000000" pitchFamily="49" charset="-120"/>
              </a:rPr>
              <a:t>stared at him and loved him. </a:t>
            </a:r>
          </a:p>
          <a:p>
            <a:pPr>
              <a:spcBef>
                <a:spcPts val="0"/>
              </a:spcBef>
            </a:pPr>
            <a:endParaRPr lang="zh-HK" altLang="en-US" sz="4400" dirty="0"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zh-HK" sz="1400" dirty="0"/>
              <a:t> 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粗宋" panose="02020709000000000000" pitchFamily="49" charset="-120"/>
              </a:rPr>
              <a:t>耶穌想進一步提携他,所以</a:t>
            </a:r>
            <a:r>
              <a:rPr lang="zh-TW" altLang="zh-HK" sz="4400" b="1" dirty="0">
                <a:solidFill>
                  <a:srgbClr val="FF0000"/>
                </a:solidFill>
                <a:ea typeface="華康儷粗宋" panose="02020709000000000000" pitchFamily="49" charset="-120"/>
              </a:rPr>
              <a:t>邀請他</a:t>
            </a:r>
            <a:r>
              <a:rPr lang="zh-TW" altLang="zh-HK" sz="4400" dirty="0">
                <a:ea typeface="華康儷粗宋" panose="02020709000000000000" pitchFamily="49" charset="-120"/>
              </a:rPr>
              <a:t>變賣一切,背著十字架,跟隨耶穌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.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但</a:t>
            </a:r>
            <a:r>
              <a:rPr lang="zh-TW" altLang="zh-HK" sz="4400" dirty="0">
                <a:ea typeface="華康儷粗宋" panose="02020709000000000000" pitchFamily="49" charset="-120"/>
              </a:rPr>
              <a:t>他還是走了, 面帶愁容的走了.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粗宋" panose="02020709000000000000" pitchFamily="49" charset="-120"/>
              </a:rPr>
              <a:t>Jesus wanted to groom him so he </a:t>
            </a:r>
            <a:r>
              <a:rPr lang="zh-TW" altLang="zh-HK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invited him </a:t>
            </a:r>
            <a:r>
              <a:rPr lang="zh-TW" altLang="zh-HK" sz="4400" dirty="0">
                <a:ea typeface="華康儷粗宋" panose="02020709000000000000" pitchFamily="49" charset="-120"/>
              </a:rPr>
              <a:t>to sell all that he had, take up the cross, and follow him. But he walked away 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with </a:t>
            </a:r>
            <a:r>
              <a:rPr lang="zh-TW" altLang="zh-HK" sz="4400" dirty="0">
                <a:ea typeface="華康儷粗宋" panose="02020709000000000000" pitchFamily="49" charset="-120"/>
              </a:rPr>
              <a:t>sadness on his face.</a:t>
            </a:r>
          </a:p>
        </p:txBody>
      </p:sp>
    </p:spTree>
    <p:extLst>
      <p:ext uri="{BB962C8B-B14F-4D97-AF65-F5344CB8AC3E}">
        <p14:creationId xmlns="" xmlns:p14="http://schemas.microsoft.com/office/powerpoint/2010/main" val="394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恭讀智慧篇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7:7-11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我曾祈求，天主就賜給了我聰明；我曾呼籲，智慧的神便臨於我身。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我寧要智慧，而不要王權和王位；財富與智慧相比，分文不值。無價的寶石，也不能與她相比，因為，一切黃金在她面前，只不過是一粒細沙；白銀在她跟前，無異一撮泥土。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我愛智慧，勝過愛健康和美色；我認為她比光明，更為可取，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88237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4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這</a:t>
            </a:r>
            <a:r>
              <a:rPr lang="zh-TW" altLang="zh-HK" sz="4000" dirty="0">
                <a:ea typeface="華康儷粗宋" panose="02020709000000000000" pitchFamily="49" charset="-120"/>
              </a:rPr>
              <a:t>是一個「好青年」,他嚴格律己</a:t>
            </a:r>
            <a:r>
              <a:rPr lang="zh-TW" altLang="zh-HK" sz="4000" dirty="0" smtClean="0">
                <a:ea typeface="華康儷粗宋" panose="02020709000000000000" pitchFamily="49" charset="-120"/>
              </a:rPr>
              <a:t>,</a:t>
            </a:r>
            <a:endParaRPr lang="en-US" altLang="zh-TW" sz="40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忠於</a:t>
            </a:r>
            <a:r>
              <a:rPr lang="zh-TW" altLang="zh-HK" sz="4000" dirty="0">
                <a:ea typeface="華康儷粗宋" panose="02020709000000000000" pitchFamily="49" charset="-120"/>
              </a:rPr>
              <a:t>法律.這當然是跟隨耶穌</a:t>
            </a:r>
            <a:r>
              <a:rPr lang="zh-TW" altLang="zh-HK" sz="4000" dirty="0" smtClean="0">
                <a:ea typeface="華康儷粗宋" panose="02020709000000000000" pitchFamily="49" charset="-120"/>
              </a:rPr>
              <a:t>的</a:t>
            </a:r>
            <a:endParaRPr lang="en-US" altLang="zh-TW" sz="40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最基本</a:t>
            </a:r>
            <a:r>
              <a:rPr lang="zh-TW" altLang="zh-HK" sz="4000" dirty="0">
                <a:ea typeface="華康儷粗宋" panose="02020709000000000000" pitchFamily="49" charset="-120"/>
              </a:rPr>
              <a:t>要求,不過</a:t>
            </a:r>
            <a:r>
              <a:rPr lang="zh-TW" altLang="zh-HK" sz="4000" dirty="0">
                <a:solidFill>
                  <a:srgbClr val="9900CC"/>
                </a:solidFill>
                <a:ea typeface="華康儷粗宋" panose="02020709000000000000" pitchFamily="49" charset="-120"/>
              </a:rPr>
              <a:t>這只是個「起步」</a:t>
            </a:r>
            <a:r>
              <a:rPr lang="zh-TW" altLang="zh-HK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粗宋" panose="02020709000000000000" pitchFamily="49" charset="-120"/>
              </a:rPr>
              <a:t>As a "fine young man", strict with himself and a faithful observer of the laws, these qualities are indeed the prerequisites necessary to follow Christ, </a:t>
            </a:r>
            <a:r>
              <a:rPr lang="zh-TW" altLang="zh-HK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but they are only the </a:t>
            </a:r>
            <a:r>
              <a:rPr lang="en-US" altLang="zh-TW" sz="40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“</a:t>
            </a:r>
            <a:r>
              <a:rPr lang="zh-TW" altLang="zh-HK" sz="40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start</a:t>
            </a:r>
            <a:r>
              <a:rPr lang="en-US" altLang="zh-TW" sz="40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”</a:t>
            </a:r>
            <a:r>
              <a:rPr lang="zh-TW" altLang="zh-HK" sz="40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.</a:t>
            </a:r>
            <a:endParaRPr lang="zh-TW" altLang="zh-HK" sz="4000" dirty="0">
              <a:solidFill>
                <a:srgbClr val="FF0000"/>
              </a:solidFill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4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800" dirty="0" smtClean="0">
                <a:ea typeface="華康儷粗宋" panose="02020709000000000000" pitchFamily="49" charset="-120"/>
              </a:rPr>
              <a:t>再</a:t>
            </a:r>
            <a:r>
              <a:rPr lang="zh-TW" altLang="zh-HK" sz="3800" dirty="0">
                <a:ea typeface="華康儷粗宋" panose="02020709000000000000" pitchFamily="49" charset="-120"/>
              </a:rPr>
              <a:t>進一步就是</a:t>
            </a:r>
            <a:r>
              <a:rPr lang="zh-TW" altLang="zh-HK" sz="3800" dirty="0">
                <a:solidFill>
                  <a:srgbClr val="FF0000"/>
                </a:solidFill>
                <a:ea typeface="華康儷粗宋" panose="02020709000000000000" pitchFamily="49" charset="-120"/>
              </a:rPr>
              <a:t>以耶穌為中心</a:t>
            </a:r>
            <a:r>
              <a:rPr lang="zh-TW" altLang="zh-HK" sz="3800" dirty="0">
                <a:ea typeface="華康儷粗宋" panose="02020709000000000000" pitchFamily="49" charset="-120"/>
              </a:rPr>
              <a:t>,與耶穌志同道合,和耶穌共甘苦,同進退.樂於選擇了放棄自己,並決心在完成耶穌的使命時,完成</a:t>
            </a:r>
            <a:r>
              <a:rPr lang="zh-TW" altLang="zh-HK" sz="3800" dirty="0" smtClean="0">
                <a:ea typeface="華康儷粗宋" panose="02020709000000000000" pitchFamily="49" charset="-120"/>
              </a:rPr>
              <a:t>自己</a:t>
            </a:r>
            <a:endParaRPr lang="zh-TW" altLang="zh-HK" sz="3800" dirty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800" dirty="0">
                <a:ea typeface="華康儷粗宋" panose="02020709000000000000" pitchFamily="49" charset="-120"/>
              </a:rPr>
              <a:t>What is further required is putting </a:t>
            </a:r>
            <a:r>
              <a:rPr lang="zh-TW" altLang="zh-HK" sz="3800" b="1" dirty="0">
                <a:solidFill>
                  <a:srgbClr val="FF0000"/>
                </a:solidFill>
                <a:ea typeface="華康儷粗宋" panose="02020709000000000000" pitchFamily="49" charset="-120"/>
              </a:rPr>
              <a:t>Jesus at the centre </a:t>
            </a:r>
            <a:r>
              <a:rPr lang="zh-TW" altLang="zh-HK" sz="3800" dirty="0">
                <a:ea typeface="華康儷粗宋" panose="02020709000000000000" pitchFamily="49" charset="-120"/>
              </a:rPr>
              <a:t>of his life, sharing Jesus's visions, going with Jesus through thick and thin, aligning with Jesus all the way, willing to </a:t>
            </a:r>
            <a:r>
              <a:rPr lang="zh-TW" altLang="zh-HK" sz="3800" dirty="0">
                <a:solidFill>
                  <a:srgbClr val="0000FF"/>
                </a:solidFill>
                <a:ea typeface="華康儷粗宋" panose="02020709000000000000" pitchFamily="49" charset="-120"/>
              </a:rPr>
              <a:t>surrender himself </a:t>
            </a:r>
            <a:r>
              <a:rPr lang="zh-TW" altLang="zh-HK" sz="3800" dirty="0">
                <a:ea typeface="華康儷粗宋" panose="02020709000000000000" pitchFamily="49" charset="-120"/>
              </a:rPr>
              <a:t>and a determination to fulfil Jesus's missions </a:t>
            </a:r>
            <a:endParaRPr lang="en-US" altLang="zh-TW" sz="38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800" dirty="0" smtClean="0">
                <a:ea typeface="華康儷粗宋" panose="02020709000000000000" pitchFamily="49" charset="-120"/>
              </a:rPr>
              <a:t>in </a:t>
            </a:r>
            <a:r>
              <a:rPr lang="zh-TW" altLang="zh-HK" sz="3800" dirty="0">
                <a:ea typeface="華康儷粗宋" panose="02020709000000000000" pitchFamily="49" charset="-120"/>
              </a:rPr>
              <a:t>the process </a:t>
            </a:r>
            <a:r>
              <a:rPr lang="zh-TW" altLang="zh-HK" sz="3800" dirty="0">
                <a:solidFill>
                  <a:srgbClr val="0000FF"/>
                </a:solidFill>
                <a:ea typeface="華康儷粗宋" panose="02020709000000000000" pitchFamily="49" charset="-120"/>
              </a:rPr>
              <a:t>attaining self fulfilment</a:t>
            </a:r>
            <a:r>
              <a:rPr lang="zh-TW" altLang="zh-HK" sz="3800" dirty="0" smtClean="0">
                <a:ea typeface="華康儷粗宋" panose="02020709000000000000" pitchFamily="49" charset="-120"/>
              </a:rPr>
              <a:t>.</a:t>
            </a:r>
            <a:endParaRPr lang="zh-TW" altLang="zh-HK" sz="3800" dirty="0"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變賣</a:t>
            </a:r>
            <a:r>
              <a:rPr lang="zh-TW" altLang="zh-HK" sz="4400" dirty="0">
                <a:ea typeface="華康儷粗宋" panose="02020709000000000000" pitchFamily="49" charset="-120"/>
              </a:rPr>
              <a:t>一切,等於無牽無掛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;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施捨</a:t>
            </a:r>
            <a:r>
              <a:rPr lang="zh-TW" altLang="zh-HK" sz="4400" dirty="0">
                <a:ea typeface="華康儷粗宋" panose="02020709000000000000" pitchFamily="49" charset="-120"/>
              </a:rPr>
              <a:t>給窮人,等於愛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基督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和</a:t>
            </a:r>
            <a:r>
              <a:rPr lang="zh-TW" altLang="zh-HK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愛基督</a:t>
            </a:r>
            <a:r>
              <a:rPr lang="zh-TW" altLang="zh-HK" sz="4400" dirty="0">
                <a:ea typeface="華康儷粗宋" panose="02020709000000000000" pitchFamily="49" charset="-120"/>
              </a:rPr>
              <a:t>所愛的一切.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粗宋" panose="02020709000000000000" pitchFamily="49" charset="-120"/>
              </a:rPr>
              <a:t>Selling all that he had would leave him with no material hindrance in life; Giving to the poor would show that he </a:t>
            </a:r>
            <a:r>
              <a:rPr lang="zh-TW" altLang="zh-HK" sz="4400" b="1" dirty="0">
                <a:solidFill>
                  <a:srgbClr val="FF0000"/>
                </a:solidFill>
                <a:ea typeface="華康儷粗宋" panose="02020709000000000000" pitchFamily="49" charset="-120"/>
              </a:rPr>
              <a:t>loves Christ and </a:t>
            </a:r>
            <a:endParaRPr lang="en-US" altLang="zh-TW" sz="4400" b="1" dirty="0" smtClean="0">
              <a:solidFill>
                <a:srgbClr val="FF0000"/>
              </a:solidFill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b="1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loves </a:t>
            </a:r>
            <a:r>
              <a:rPr lang="zh-TW" altLang="zh-HK" sz="4400" b="1" dirty="0">
                <a:solidFill>
                  <a:srgbClr val="FF0000"/>
                </a:solidFill>
                <a:ea typeface="華康儷粗宋" panose="02020709000000000000" pitchFamily="49" charset="-120"/>
              </a:rPr>
              <a:t>all that Christ loves</a:t>
            </a:r>
            <a:r>
              <a:rPr lang="zh-TW" altLang="zh-HK" sz="4400" b="1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.</a:t>
            </a:r>
            <a:endParaRPr lang="zh-TW" altLang="zh-HK" sz="4400" b="1" dirty="0">
              <a:solidFill>
                <a:srgbClr val="FF0000"/>
              </a:solidFill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6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還</a:t>
            </a:r>
            <a:r>
              <a:rPr lang="zh-TW" altLang="zh-HK" sz="4000" dirty="0">
                <a:ea typeface="華康儷粗宋" panose="02020709000000000000" pitchFamily="49" charset="-120"/>
              </a:rPr>
              <a:t>記得上週我講道時說: </a:t>
            </a:r>
            <a:r>
              <a:rPr lang="zh-TW" altLang="zh-HK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情是愛的</a:t>
            </a:r>
            <a:r>
              <a:rPr lang="zh-TW" altLang="zh-HK" sz="40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靈魂</a:t>
            </a:r>
            <a:endParaRPr lang="en-US" altLang="zh-TW" sz="4000" dirty="0" smtClean="0">
              <a:solidFill>
                <a:srgbClr val="FF0000"/>
              </a:solidFill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粗宋" panose="02020709000000000000" pitchFamily="49" charset="-120"/>
              </a:rPr>
              <a:t>嗎</a:t>
            </a:r>
            <a:r>
              <a:rPr lang="zh-TW" altLang="zh-HK" sz="4000" dirty="0">
                <a:ea typeface="華康儷粗宋" panose="02020709000000000000" pitchFamily="49" charset="-120"/>
              </a:rPr>
              <a:t>?對基督有情,等於對被幫助的人也有情.所以愛德不純粹是「做」一些事.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粗宋" panose="02020709000000000000" pitchFamily="49" charset="-120"/>
              </a:rPr>
              <a:t>Remember what I said last week during the sermon, that affection is the soul of love? Affection for Christ reflects our affection for those who need our help. So </a:t>
            </a:r>
            <a:r>
              <a:rPr lang="zh-TW" altLang="zh-HK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love is not </a:t>
            </a:r>
            <a:r>
              <a:rPr lang="zh-TW" altLang="zh-HK" sz="40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merely</a:t>
            </a:r>
            <a:endParaRPr lang="en-US" altLang="zh-TW" sz="4000" dirty="0" smtClean="0">
              <a:solidFill>
                <a:srgbClr val="FF0000"/>
              </a:solidFill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ea typeface="華康儷粗宋" panose="02020709000000000000" pitchFamily="49" charset="-120"/>
              </a:rPr>
              <a:t> </a:t>
            </a:r>
            <a:r>
              <a:rPr lang="zh-TW" altLang="zh-HK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"doing" something.</a:t>
            </a:r>
          </a:p>
        </p:txBody>
      </p:sp>
    </p:spTree>
    <p:extLst>
      <p:ext uri="{BB962C8B-B14F-4D97-AF65-F5344CB8AC3E}">
        <p14:creationId xmlns="" xmlns:p14="http://schemas.microsoft.com/office/powerpoint/2010/main" val="28777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600" dirty="0" smtClean="0"/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solidFill>
                  <a:srgbClr val="9900CC"/>
                </a:solidFill>
                <a:ea typeface="華康儷粗宋" panose="02020709000000000000" pitchFamily="49" charset="-120"/>
              </a:rPr>
              <a:t>背</a:t>
            </a:r>
            <a:r>
              <a:rPr lang="zh-TW" altLang="zh-HK" sz="4400" dirty="0">
                <a:solidFill>
                  <a:srgbClr val="9900CC"/>
                </a:solidFill>
                <a:ea typeface="華康儷粗宋" panose="02020709000000000000" pitchFamily="49" charset="-120"/>
              </a:rPr>
              <a:t>起十字架</a:t>
            </a:r>
            <a:r>
              <a:rPr lang="zh-TW" altLang="zh-HK" sz="4400" dirty="0">
                <a:ea typeface="華康儷粗宋" panose="02020709000000000000" pitchFamily="49" charset="-120"/>
              </a:rPr>
              <a:t>, 除了是快樂地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接受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生命</a:t>
            </a:r>
            <a:r>
              <a:rPr lang="zh-TW" altLang="zh-HK" sz="4400" dirty="0">
                <a:ea typeface="華康儷粗宋" panose="02020709000000000000" pitchFamily="49" charset="-120"/>
              </a:rPr>
              <a:t>中不能沒有的痛苦外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,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也</a:t>
            </a:r>
            <a:r>
              <a:rPr lang="zh-TW" altLang="zh-HK" sz="4400" dirty="0">
                <a:ea typeface="華康儷粗宋" panose="02020709000000000000" pitchFamily="49" charset="-120"/>
              </a:rPr>
              <a:t>指要度簡樸的生活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,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不</a:t>
            </a:r>
            <a:r>
              <a:rPr lang="zh-TW" altLang="zh-HK" sz="4400" dirty="0">
                <a:ea typeface="華康儷粗宋" panose="02020709000000000000" pitchFamily="49" charset="-120"/>
              </a:rPr>
              <a:t>奢華,更不浪費.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Carrying the cross </a:t>
            </a:r>
            <a:r>
              <a:rPr lang="zh-TW" altLang="zh-HK" sz="4400" dirty="0">
                <a:ea typeface="華康儷粗宋" panose="02020709000000000000" pitchFamily="49" charset="-120"/>
              </a:rPr>
              <a:t>means happily accepting the unavoidable sufferings of life, it also means living a frugal, modest and unwasteful life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.</a:t>
            </a:r>
            <a:endParaRPr lang="zh-TW" altLang="zh-HK" sz="4400" dirty="0"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77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6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總之</a:t>
            </a:r>
            <a:r>
              <a:rPr lang="zh-TW" altLang="zh-HK" sz="4400" dirty="0">
                <a:ea typeface="華康儷粗宋" panose="02020709000000000000" pitchFamily="49" charset="-120"/>
              </a:rPr>
              <a:t>,是</a:t>
            </a:r>
            <a:r>
              <a:rPr lang="zh-TW" altLang="zh-HK" sz="4400" dirty="0">
                <a:solidFill>
                  <a:srgbClr val="9900CC"/>
                </a:solidFill>
                <a:ea typeface="華康儷粗宋" panose="02020709000000000000" pitchFamily="49" charset="-120"/>
              </a:rPr>
              <a:t>基督往東,我們不會往西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;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基督</a:t>
            </a:r>
            <a:r>
              <a:rPr lang="zh-TW" altLang="zh-HK" sz="4400" dirty="0">
                <a:ea typeface="華康儷粗宋" panose="02020709000000000000" pitchFamily="49" charset="-120"/>
              </a:rPr>
              <a:t>往火裡去,我們不會往水裡去.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粗宋" panose="02020709000000000000" pitchFamily="49" charset="-120"/>
              </a:rPr>
              <a:t>In short, it means if Christ goes East, we don't go West, </a:t>
            </a:r>
            <a:endParaRPr lang="en-US" altLang="zh-TW" sz="4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粗宋" panose="02020709000000000000" pitchFamily="49" charset="-120"/>
              </a:rPr>
              <a:t>if </a:t>
            </a:r>
            <a:r>
              <a:rPr lang="zh-TW" altLang="zh-HK" sz="4400" dirty="0">
                <a:ea typeface="華康儷粗宋" panose="02020709000000000000" pitchFamily="49" charset="-120"/>
              </a:rPr>
              <a:t>He jumps into the fire, we do not 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jump </a:t>
            </a:r>
            <a:r>
              <a:rPr lang="zh-TW" altLang="zh-HK" sz="4400" dirty="0">
                <a:ea typeface="華康儷粗宋" panose="02020709000000000000" pitchFamily="49" charset="-120"/>
              </a:rPr>
              <a:t>into the water</a:t>
            </a:r>
            <a:r>
              <a:rPr lang="zh-TW" altLang="zh-HK" sz="4400" dirty="0" smtClean="0">
                <a:ea typeface="華康儷粗宋" panose="02020709000000000000" pitchFamily="49" charset="-120"/>
              </a:rPr>
              <a:t>.</a:t>
            </a:r>
            <a:endParaRPr lang="zh-TW" altLang="zh-HK" sz="4400" dirty="0"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77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4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 smtClean="0">
                <a:ea typeface="華康儷粗宋" panose="02020709000000000000" pitchFamily="49" charset="-120"/>
              </a:rPr>
              <a:t>基督</a:t>
            </a:r>
            <a:r>
              <a:rPr lang="zh-TW" altLang="zh-HK" sz="4800" dirty="0">
                <a:ea typeface="華康儷粗宋" panose="02020709000000000000" pitchFamily="49" charset="-120"/>
              </a:rPr>
              <a:t>是我們的命運</a:t>
            </a:r>
            <a:r>
              <a:rPr lang="zh-TW" altLang="zh-HK" sz="4800" dirty="0" smtClean="0">
                <a:ea typeface="華康儷粗宋" panose="02020709000000000000" pitchFamily="49" charset="-120"/>
              </a:rPr>
              <a:t>,</a:t>
            </a:r>
            <a:endParaRPr lang="en-US" altLang="zh-TW" sz="48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 smtClean="0">
                <a:ea typeface="華康儷粗宋" panose="02020709000000000000" pitchFamily="49" charset="-120"/>
              </a:rPr>
              <a:t>我們</a:t>
            </a:r>
            <a:r>
              <a:rPr lang="zh-TW" altLang="zh-HK" sz="4800" dirty="0">
                <a:ea typeface="華康儷粗宋" panose="02020709000000000000" pitchFamily="49" charset="-120"/>
              </a:rPr>
              <a:t>的未來,</a:t>
            </a:r>
            <a:r>
              <a:rPr lang="zh-TW" altLang="zh-HK" sz="4800" dirty="0">
                <a:solidFill>
                  <a:srgbClr val="9900CC"/>
                </a:solidFill>
                <a:ea typeface="華康儷粗宋" panose="02020709000000000000" pitchFamily="49" charset="-120"/>
              </a:rPr>
              <a:t>我們的一切</a:t>
            </a:r>
            <a:r>
              <a:rPr lang="zh-TW" altLang="zh-HK" sz="4800" dirty="0" smtClean="0">
                <a:solidFill>
                  <a:srgbClr val="9900CC"/>
                </a:solidFill>
                <a:ea typeface="華康儷粗宋" panose="02020709000000000000" pitchFamily="49" charset="-120"/>
              </a:rPr>
              <a:t>.</a:t>
            </a:r>
            <a:endParaRPr lang="en-US" altLang="zh-TW" sz="4800" dirty="0" smtClean="0">
              <a:solidFill>
                <a:srgbClr val="9900CC"/>
              </a:solidFill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800" dirty="0" smtClean="0">
                <a:ea typeface="華康儷粗宋" panose="02020709000000000000" pitchFamily="49" charset="-120"/>
              </a:rPr>
              <a:t>這</a:t>
            </a:r>
            <a:r>
              <a:rPr lang="zh-TW" altLang="zh-HK" sz="4800" dirty="0">
                <a:ea typeface="華康儷粗宋" panose="02020709000000000000" pitchFamily="49" charset="-120"/>
              </a:rPr>
              <a:t>才是真正的追隨</a:t>
            </a:r>
          </a:p>
          <a:p>
            <a:pPr>
              <a:spcBef>
                <a:spcPts val="0"/>
              </a:spcBef>
            </a:pPr>
            <a:r>
              <a:rPr lang="zh-TW" altLang="zh-HK" sz="4800" dirty="0">
                <a:ea typeface="華康儷粗宋" panose="02020709000000000000" pitchFamily="49" charset="-120"/>
              </a:rPr>
              <a:t>It means Christ is our destiny, our future, and </a:t>
            </a:r>
            <a:r>
              <a:rPr lang="zh-TW" altLang="zh-HK" sz="4800" b="1" dirty="0">
                <a:solidFill>
                  <a:srgbClr val="9900CC"/>
                </a:solidFill>
                <a:ea typeface="華康儷粗宋" panose="02020709000000000000" pitchFamily="49" charset="-120"/>
              </a:rPr>
              <a:t>our ALL</a:t>
            </a:r>
            <a:r>
              <a:rPr lang="zh-TW" altLang="zh-HK" sz="4800" dirty="0">
                <a:ea typeface="華康儷粗宋" panose="02020709000000000000" pitchFamily="49" charset="-120"/>
              </a:rPr>
              <a:t>. </a:t>
            </a:r>
            <a:endParaRPr lang="en-US" altLang="zh-TW" sz="4800" dirty="0" smtClean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800" dirty="0" smtClean="0">
                <a:ea typeface="華康儷粗宋" panose="02020709000000000000" pitchFamily="49" charset="-120"/>
              </a:rPr>
              <a:t>This </a:t>
            </a:r>
            <a:r>
              <a:rPr lang="zh-TW" altLang="zh-HK" sz="4800" dirty="0">
                <a:ea typeface="華康儷粗宋" panose="02020709000000000000" pitchFamily="49" charset="-120"/>
              </a:rPr>
              <a:t>is the spirit of true discipleship or true following.</a:t>
            </a:r>
          </a:p>
        </p:txBody>
      </p:sp>
    </p:spTree>
    <p:extLst>
      <p:ext uri="{BB962C8B-B14F-4D97-AF65-F5344CB8AC3E}">
        <p14:creationId xmlns="" xmlns:p14="http://schemas.microsoft.com/office/powerpoint/2010/main" val="28777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=""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945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因為，由她而來的光輝，從不暗淡。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的確，一切美善，都伴隨智慧而來；在她手中，握有數不清的財富。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	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74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652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4:12-13</a:t>
            </a: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　</a:t>
            </a: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天主的話確實是生活的，是有效力的，比各種雙刃的劍，還銳利，直穿入靈魂和神魂，關節與骨髓的分離點，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且可辨別人心中的感覺和思念。沒有一個受造物，在天主面前，不是明顯的；萬物在他眼前，都是袒露敞開的；我們必須向他交賬。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1/1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011"/>
            <a:ext cx="9144000" cy="6741989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10:17-27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那時候，耶穌正要起程，有一個人跑來，跪在耶穌面前，問他說：「善師，為承受永生，我該做什麼？」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耶穌對他說：「你為什麼稱我善？除了天主一個外，沒有誰是善的。誡命你都知道：不可殺人，不可姦淫，不可偷盜，不可做假見證，不可欺詐，應孝敬你的父母。」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那人回答耶穌說：「師父！這一切我從小就都遵守了。」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65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耶穌注視著他，就喜愛他，對他說：「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你還缺少一樣：你去，變賣你所有的一切，施捨給窮人，你必有寶藏在天上，然後來，背著十字架，跟隨我！」那人聽了這番話，就面帶愁容，憂鬱地走了，因為他有許多產業。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耶穌向四周一看，對自己的門徒說：「那些有錢財的人，進入天主的國，是多麼難啊！」門徒就都驚奇耶穌這句話。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00" y="609329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3718"/>
            <a:ext cx="9144000" cy="638162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耶穌又對他們說：「孩子們！依恃錢財的人，進入天主的國，是多麼難啊！駱駝穿過針孔，比富有的人，進入天主的國，還容易。」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門徒就更加驚奇，彼此說：「這樣，誰還能得救？」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耶穌注視他們說：「為人不可能，為天主卻不然，因為在天主，一切都是可能的。」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常年期第二十八主日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10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10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  <a:endParaRPr lang="zh-TW" altLang="en-US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FontTx/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真正的追隨</a:t>
            </a:r>
            <a:endParaRPr lang="en-US" altLang="zh-TW" sz="5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智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7:7-11;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希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4:12-13;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10:17-30)</a:t>
            </a:r>
          </a:p>
          <a:p>
            <a:pPr marL="324000" eaLnBrk="1" hangingPunct="1">
              <a:lnSpc>
                <a:spcPts val="5000"/>
              </a:lnSpc>
              <a:spcBef>
                <a:spcPts val="120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 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TW" sz="16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>
              <a:spcAft>
                <a:spcPts val="600"/>
              </a:spcAft>
            </a:pP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曾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祈求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就賜給了我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聰明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曾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呼籲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智慧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的神便臨於我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聖德在努力</a:t>
            </a:r>
            <a:r>
              <a:rPr lang="en-US" altLang="zh-TW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32000" indent="-457200" algn="l"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天主的話確實是生活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有效力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各種雙刃的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劍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還銳利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穿入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靈魂和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神魂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關節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與骨髓的分離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點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解牛</a:t>
            </a:r>
            <a:r>
              <a:rPr lang="en-US" altLang="zh-TW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32000" indent="-457200" algn="l"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還缺少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變賣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你所有的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施捨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窮人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然後來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背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著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十字架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跟隨我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那人聽了這番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面帶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愁容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憂鬱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地走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他有許多產業。</a:t>
            </a:r>
          </a:p>
          <a:p>
            <a:pPr algn="l"/>
            <a:endParaRPr lang="en-US" altLang="zh-TW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/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628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7129</TotalTime>
  <Words>1771</Words>
  <Application>Microsoft Office PowerPoint</Application>
  <PresentationFormat>如螢幕大小 (4:3)</PresentationFormat>
  <Paragraphs>161</Paragraphs>
  <Slides>27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27</vt:i4>
      </vt:variant>
    </vt:vector>
  </HeadingPairs>
  <TitlesOfParts>
    <vt:vector size="29" baseType="lpstr">
      <vt:lpstr>預設簡報設計</vt:lpstr>
      <vt:lpstr>14_預設簡報設計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628</cp:revision>
  <dcterms:created xsi:type="dcterms:W3CDTF">2006-09-26T01:05:23Z</dcterms:created>
  <dcterms:modified xsi:type="dcterms:W3CDTF">2021-10-04T02:55:56Z</dcterms:modified>
</cp:coreProperties>
</file>