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9719" r:id="rId2"/>
    <p:sldMasterId id="2147489960" r:id="rId3"/>
    <p:sldMasterId id="2147490032" r:id="rId4"/>
  </p:sldMasterIdLst>
  <p:notesMasterIdLst>
    <p:notesMasterId r:id="rId29"/>
  </p:notesMasterIdLst>
  <p:handoutMasterIdLst>
    <p:handoutMasterId r:id="rId30"/>
  </p:handoutMasterIdLst>
  <p:sldIdLst>
    <p:sldId id="2131" r:id="rId5"/>
    <p:sldId id="2119" r:id="rId6"/>
    <p:sldId id="2120" r:id="rId7"/>
    <p:sldId id="2122" r:id="rId8"/>
    <p:sldId id="2123" r:id="rId9"/>
    <p:sldId id="2134" r:id="rId10"/>
    <p:sldId id="2135" r:id="rId11"/>
    <p:sldId id="2140" r:id="rId12"/>
    <p:sldId id="2139" r:id="rId13"/>
    <p:sldId id="2158" r:id="rId14"/>
    <p:sldId id="2096" r:id="rId15"/>
    <p:sldId id="2141" r:id="rId16"/>
    <p:sldId id="264" r:id="rId17"/>
    <p:sldId id="260" r:id="rId18"/>
    <p:sldId id="2142" r:id="rId19"/>
    <p:sldId id="2147" r:id="rId20"/>
    <p:sldId id="2148" r:id="rId21"/>
    <p:sldId id="2149" r:id="rId22"/>
    <p:sldId id="2150" r:id="rId23"/>
    <p:sldId id="2151" r:id="rId24"/>
    <p:sldId id="2152" r:id="rId25"/>
    <p:sldId id="2153" r:id="rId26"/>
    <p:sldId id="2156" r:id="rId27"/>
    <p:sldId id="1892" r:id="rId28"/>
  </p:sldIdLst>
  <p:sldSz cx="9144000" cy="6858000" type="screen4x3"/>
  <p:notesSz cx="9926638" cy="679767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xujy2@gmail.com" initials="f" lastIdx="2" clrIdx="0">
    <p:extLst>
      <p:ext uri="{19B8F6BF-5375-455C-9EA6-DF929625EA0E}">
        <p15:presenceInfo xmlns:p15="http://schemas.microsoft.com/office/powerpoint/2012/main" userId="6e7ea2678dc146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FF99FF"/>
    <a:srgbClr val="FF00FF"/>
    <a:srgbClr val="660066"/>
    <a:srgbClr val="9900CC"/>
    <a:srgbClr val="00CC00"/>
    <a:srgbClr val="FFFFFF"/>
    <a:srgbClr val="99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268" autoAdjust="0"/>
    <p:restoredTop sz="93315" autoAdjust="0"/>
  </p:normalViewPr>
  <p:slideViewPr>
    <p:cSldViewPr>
      <p:cViewPr varScale="1">
        <p:scale>
          <a:sx n="59" d="100"/>
          <a:sy n="59" d="100"/>
        </p:scale>
        <p:origin x="94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4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3FFC0476-8166-439A-8EF9-D64A12A374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76F4FBBB-5A4B-48FE-A3BB-ADDECD35A2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6" name="Rectangle 4">
            <a:extLst>
              <a:ext uri="{FF2B5EF4-FFF2-40B4-BE49-F238E27FC236}">
                <a16:creationId xmlns:a16="http://schemas.microsoft.com/office/drawing/2014/main" id="{207F6BB9-765B-49E5-9CC8-53ADF49392A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7" name="Rectangle 5">
            <a:extLst>
              <a:ext uri="{FF2B5EF4-FFF2-40B4-BE49-F238E27FC236}">
                <a16:creationId xmlns:a16="http://schemas.microsoft.com/office/drawing/2014/main" id="{F0E672FE-A1AF-4D9F-BB46-E1FC2414C8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85D1A6-9C3F-452C-9D0F-C9E74897528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>
            <a:extLst>
              <a:ext uri="{FF2B5EF4-FFF2-40B4-BE49-F238E27FC236}">
                <a16:creationId xmlns:a16="http://schemas.microsoft.com/office/drawing/2014/main" id="{C5918788-DB56-4D35-9655-2F39F2A5CE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1" name="Rectangle 3">
            <a:extLst>
              <a:ext uri="{FF2B5EF4-FFF2-40B4-BE49-F238E27FC236}">
                <a16:creationId xmlns:a16="http://schemas.microsoft.com/office/drawing/2014/main" id="{B66602A1-486D-466C-9B6C-6B32F2BCAB6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390F7CF1-E4D4-49ED-8108-AC876600419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4053" name="Rectangle 5">
            <a:extLst>
              <a:ext uri="{FF2B5EF4-FFF2-40B4-BE49-F238E27FC236}">
                <a16:creationId xmlns:a16="http://schemas.microsoft.com/office/drawing/2014/main" id="{2A0DFE17-75EB-4C1C-874D-97744AE3FF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4" y="3228896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14054" name="Rectangle 6">
            <a:extLst>
              <a:ext uri="{FF2B5EF4-FFF2-40B4-BE49-F238E27FC236}">
                <a16:creationId xmlns:a16="http://schemas.microsoft.com/office/drawing/2014/main" id="{579692E3-514D-41AD-9EA6-A1FBBF73CF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5" name="Rectangle 7">
            <a:extLst>
              <a:ext uri="{FF2B5EF4-FFF2-40B4-BE49-F238E27FC236}">
                <a16:creationId xmlns:a16="http://schemas.microsoft.com/office/drawing/2014/main" id="{9156C933-88AA-4872-BB0F-1730B21C9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FBD419D-64CE-4550-BAA2-0242050FC71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3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CB4F53-88CB-4C33-AB79-DD0F3B09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448C0C-11EC-4F14-87EE-6E1BFC090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5212E5-D105-40CA-98B0-0FE6ED125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B1DE2-F14C-4215-862D-7892FFAF1A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27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E7A2BA-EB09-413F-8D13-A2CABB084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1E3401-E0DA-4C7C-A41A-CEAB4B05D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8BF680-25AB-43B7-A87A-AAF2426CEA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09520-5D08-4EEA-B917-6A59948C37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946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409627-6BD5-4314-9E1E-D18584C2B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1EF38-E3B7-46A4-B80C-2F1222D14F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9F67AB-5564-442C-A050-1915E1C72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3C09F-C630-4253-95B7-64CE41D1C28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728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43C6E-646C-4A56-A568-DCEF1898F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097579-A445-404A-9C2E-D3F5667AD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36CB-2679-4F3B-A10E-B0A7D34EE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D97C0-9900-4766-844D-99AF0F7A59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28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3DEFBF4-078F-4966-BE1D-265E1F15D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14BE9B-110F-4633-935E-56B8EC345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020874-BFA7-4F79-9EEA-71D17C142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F69A0-4600-4BEB-83B2-301BEF62461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107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9B7BFF-007E-484A-BBCA-CF9102304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F2C31F-F6D7-452E-AF76-6441258C45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9315B6-8018-4AC2-9084-FEAB60990D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60FEF-D8F4-425E-809D-72E9AD6BBDF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8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4EAB4A-C4DB-45B9-A12C-4E783868C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7D0FD3-4A4E-40DE-BADF-521FE3767B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C76135-7344-43D1-A5F5-349344A703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1E05D-CA04-496B-A340-054554C63C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368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EDF9E-D669-4425-ADD5-6E3BD3A638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6950CD-26F8-41D5-A899-E222F7A6E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77EA79-5160-426B-8863-A1B97CF63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E31DD-301C-4C39-B2D6-AF24263E47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018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1485E0-93B6-49F3-A808-098C7D4D57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962A8-7460-4961-8096-D5E371A7F6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021C9-4693-4AE8-8C57-CDC704040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BA19C-AFAE-4D59-8A63-A0B75D14633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12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940FA1-01BC-48A7-B4B5-CB6D00B8F9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C251F2-60E3-4296-BFCE-EB8C0E3FF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BFBC5B-5423-4FD1-BCE6-8FC7BF67A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4375D-8CD9-46AF-8C41-09E335183E6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106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62272B-A9A6-478C-B476-EF425841A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5A9ED6-29CA-4D33-9F13-90A2E5A12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AAE814-BD3E-41DF-B881-23B6928BE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957E7-43B0-4056-AFF1-BC1FCBEFCE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526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BD0CB7-2083-43C6-A1FE-F6AFE1FBBA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1FA05-F693-4AEA-99C4-CB234BDDE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90880E-4D09-411D-A86E-FF877E972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EAD3B-D202-412A-96D1-6259709983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5839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1BA1B9-80A5-47BB-AE94-5886B4D1D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DDDF2D-A4D0-4E59-A260-C7CC2C4F6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C56D1E-4A62-4589-AE93-3790E8064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7E1B0-9EC0-4677-833D-06C393E8CBD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3137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9D06C7-3459-43EE-BDBF-4A89924E2D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BF6B9E-0B4B-45FB-A864-4197464B7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811F5-4019-4B4D-B706-8E4410C0B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B0E81-DFB2-4306-AE9C-4AA3B3243F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3390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177A2-C34A-44E1-8648-881D74EB1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FB4D50-31FE-48AC-B9FD-C991E35CF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6A76EF-E0B2-452E-8251-600643A07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D597-6984-4660-AF26-EA33E11F22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1704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9B45A-79A7-423D-BABD-E54649D3D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119C8-36DF-42FA-B727-5DF24DC698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C2522-B0B4-4E4B-B3AF-A0D1C692CE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A1AEA-4D6F-4016-9F83-E47284FC26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7852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6C2190-B7D8-47A4-AA3C-03D15275F7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175838-B24A-4816-A95E-A1DF8C40B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5F39CCB-44A5-42AA-8734-702871C4AC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9834D-F101-4939-A509-4E033B6A97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518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97AAC2-84E6-484B-BBC1-87E116249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3DA3B7-334A-4D43-9C72-595E810187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D54346-06DF-423C-ADAA-2612E32C8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1CC6C-A0CA-4027-990A-46672CBEF5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63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C324BE-76BA-486B-980E-81AB4E36E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9123F3-9D6B-4447-9C28-A0AAE956E2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CFF776-9683-47EB-966F-B3733C868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9C79-ACD3-4E88-9933-C98A0DFFF5F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88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E53CD-C280-4967-84A6-B110BEE9EC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CDF21-E72A-45C2-A164-7EAFCF851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16F7A-3189-4CE2-8E7B-C35F4AA91C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D4B45-79D1-4A7D-BDB6-BF1062B4DA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5346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388CA-0573-45D1-A517-B20DFCB2B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69F143-C875-4288-988B-542E28453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82513-1482-442C-BBD3-5B0B7D817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47DF-BC88-40C0-9353-24BDAEA45D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704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D8ACC6-807A-49E8-9ECF-13CBA1ACB6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BBF968-5610-4FA2-B40B-EB7AB4ECF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7973E8-C92D-48E3-821D-4C92728F0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875DF-0258-4B1E-AE58-D16AB59FAA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024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B7CE2C-C4D3-4296-86BD-3CEC53810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2A1A18-24EE-4687-84FE-BE52AC3A4A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1EB7C7-8865-4B33-B590-1AD14BA0F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70BC3-87AB-427B-8EB5-B328C34108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5724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1496E-CFB8-41B2-99FF-209219A0C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AF5126-36A8-4015-8F44-4312344D5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636E4B-755D-4F63-AACA-D6D303B1E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76579-D0D8-41F4-9A27-2FEDCB4867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9663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45924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6741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15205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62218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80584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4504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805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0412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74737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45652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45153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005477D-669A-4B37-A3A0-DBFD9F57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C059C-0852-486C-9B2C-49EFA1523E40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F1C2372-AE4E-4F73-99CE-97324C027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266CD66-BD7F-45CD-8BDB-983AD859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8E3ECC-DCA2-4011-9186-FB257FDCF59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93729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303E603-004A-4072-A302-380EB69EE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7C4F3-7C22-4AFA-96AF-D5240BB34270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FBCA886-A93C-487F-8D6F-A9632F9EA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0332FA7-F553-4185-BBEA-FF9B5F903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123742-EA14-4445-B6A9-3625DF69FE7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14577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42814E5-1B3F-4535-931D-C1195E0D7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29124-9CAE-4A9E-B3F5-23D72DC66CFC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5785918-16A4-48DC-A39F-27AA7391F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BA7F982-A363-4E6A-97C1-8DDDA8BE3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54389-4ABE-4BF0-B359-1062C3EB61B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33833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59C78F0E-51ED-44C8-A000-0EDAC9542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2B316-2798-4EA3-8F6A-B47EB58B1052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BEAA41DD-F780-4D6E-B582-43A914409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55AD3ADF-A19E-480A-985C-E60BE823C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798556-44AD-40CC-81E3-BC370B865E1A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49768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AD9AF6E9-1EC3-49D9-BDBF-FA5F532AC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C2E19-B132-40FA-A07E-2394D9A7D9B3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CC2C76ED-1425-4733-B0FA-BD419751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C943D4DB-41BB-4D1B-B849-51CD61839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20FD7-9B66-423F-B775-DAFB7046240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21602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65C69426-5F29-4377-9136-D25796D5D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15A34-8E01-45D9-AA25-54B4F850451F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77941EE2-C891-46A4-AA4B-65F8A70D5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75418F2B-19AB-498B-A3E6-44128120B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9468B-7BF2-4206-8DBD-900D90E046FA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37610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420A167F-6246-4384-86C6-28C6AA8F1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8C3FD-D167-468C-9830-22AADFABE285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37662CCC-F5D5-442F-AB3A-C45CCFD88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78E3043D-4AC7-4539-A598-6C0351A8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6D321-9C50-437B-AC63-6F58A717B56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73328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E12D344F-F480-4D21-A53C-BCB9FFA99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A94B0-D466-448C-A092-C37B8B9C8A77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D7E785D6-5425-463B-ABE4-6BD571999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BE75AD7F-9E61-4EB9-967E-694737C5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F2F1E-5272-4F16-9DCA-34D829E315EE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7655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90A7FBDE-43AE-4063-A4C5-7208AB234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0EA6C-AB68-4481-B4F7-55BD7AADAEC6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F40F28AC-1D7C-4F32-9F15-10876DBB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178111BC-D68F-47CA-B176-5537D6405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FAE97-68B1-41B1-9469-67102701430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21511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4ADF88E-73DD-4F50-BA39-54026A37D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B43C0-ED2A-4C8B-AAD3-17141FD19455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376FCEA-7443-4021-8974-7F4D6DD5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EA7A5E4-8FF2-42AD-9E40-50D698280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1E4BB-15F3-435B-8658-A0FC68E88ACA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96445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A71E502-42BD-407D-A7C9-06DA1A4B2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794DD-2B38-47E6-AF80-A647F3C1CC5F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9EE5000-075A-49A5-8226-643412083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7E5F0B1-FC32-475A-A734-155248EE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BB506-49CF-4F42-A9EB-B3C15721A120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8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937D063-4201-4DDD-8C98-721122B13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BAA56B9-EA47-4D66-A68C-8FD5ED558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CB0533-E29F-4BFF-B4A9-638CB21BEB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4BBB641-C9C2-44E6-943C-13EBBEF637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4B1C0B-7A95-411D-B128-E9F2DC7CC5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10F248A-87A1-427F-B78A-0DC1C167CFC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610" r:id="rId1"/>
    <p:sldLayoutId id="2147489611" r:id="rId2"/>
    <p:sldLayoutId id="2147489612" r:id="rId3"/>
    <p:sldLayoutId id="2147489613" r:id="rId4"/>
    <p:sldLayoutId id="2147489614" r:id="rId5"/>
    <p:sldLayoutId id="2147489615" r:id="rId6"/>
    <p:sldLayoutId id="2147489616" r:id="rId7"/>
    <p:sldLayoutId id="2147489617" r:id="rId8"/>
    <p:sldLayoutId id="2147489618" r:id="rId9"/>
    <p:sldLayoutId id="2147489619" r:id="rId10"/>
    <p:sldLayoutId id="2147489620" r:id="rId11"/>
    <p:sldLayoutId id="21474896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BB812B-2E24-41A0-9A27-78890B390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9C79FC5-EE04-4592-BB61-B22F27696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7F321D-9606-4D70-9405-0033F23F51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6A29E0-4F27-4F67-9CB5-8C3ED457E0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548FAB4-BBDB-45FC-B3DF-03850022C3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FF2185A-AFE7-44E6-A3AC-0E118F024A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828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720" r:id="rId1"/>
    <p:sldLayoutId id="2147489721" r:id="rId2"/>
    <p:sldLayoutId id="2147489722" r:id="rId3"/>
    <p:sldLayoutId id="2147489723" r:id="rId4"/>
    <p:sldLayoutId id="2147489724" r:id="rId5"/>
    <p:sldLayoutId id="2147489725" r:id="rId6"/>
    <p:sldLayoutId id="2147489726" r:id="rId7"/>
    <p:sldLayoutId id="2147489727" r:id="rId8"/>
    <p:sldLayoutId id="2147489728" r:id="rId9"/>
    <p:sldLayoutId id="2147489729" r:id="rId10"/>
    <p:sldLayoutId id="2147489730" r:id="rId11"/>
    <p:sldLayoutId id="21474897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15043-2EFE-4BA8-9E3D-276CC0900B49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9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61" r:id="rId1"/>
    <p:sldLayoutId id="2147489962" r:id="rId2"/>
    <p:sldLayoutId id="2147489963" r:id="rId3"/>
    <p:sldLayoutId id="2147489964" r:id="rId4"/>
    <p:sldLayoutId id="2147489965" r:id="rId5"/>
    <p:sldLayoutId id="2147489966" r:id="rId6"/>
    <p:sldLayoutId id="2147489967" r:id="rId7"/>
    <p:sldLayoutId id="2147489968" r:id="rId8"/>
    <p:sldLayoutId id="2147489969" r:id="rId9"/>
    <p:sldLayoutId id="2147489970" r:id="rId10"/>
    <p:sldLayoutId id="21474899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3B060D4A-83C4-4966-B49E-3AC7574D47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03AA66C5-5535-4816-AB70-EDDE49B6E2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A6ECBF-D204-4CA1-9796-FFCF4261FD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7ECB337-E2D9-4132-87A9-1DC04248BB87}" type="datetimeFigureOut">
              <a:rPr lang="zh-TW" altLang="en-US"/>
              <a:pPr>
                <a:defRPr/>
              </a:pPr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060E35E-AFB5-4038-9648-C032C52A02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5BFAA2A-3C73-48D4-BE0E-B413F83D1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9886391-FDEB-4324-92FA-A4E74863680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033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033" r:id="rId1"/>
    <p:sldLayoutId id="2147490034" r:id="rId2"/>
    <p:sldLayoutId id="2147490035" r:id="rId3"/>
    <p:sldLayoutId id="2147490036" r:id="rId4"/>
    <p:sldLayoutId id="2147490037" r:id="rId5"/>
    <p:sldLayoutId id="2147490038" r:id="rId6"/>
    <p:sldLayoutId id="2147490039" r:id="rId7"/>
    <p:sldLayoutId id="2147490040" r:id="rId8"/>
    <p:sldLayoutId id="2147490041" r:id="rId9"/>
    <p:sldLayoutId id="2147490042" r:id="rId10"/>
    <p:sldLayoutId id="21474900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310703"/>
            <a:ext cx="9107488" cy="6358657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</a:t>
            </a:r>
            <a:r>
              <a:rPr lang="zh-HK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二十八</a:t>
            </a: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10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11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spcAft>
                <a:spcPts val="1200"/>
              </a:spcAft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被召的多</a:t>
            </a:r>
            <a:r>
              <a:rPr lang="en-US" altLang="zh-TW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,</a:t>
            </a:r>
            <a:r>
              <a:rPr lang="zh-TW" altLang="en-US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被選的少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181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恭讀依撒意亞先知書　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25:6-10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萬軍的上主在這座山上，要為萬民擺設美酒佳餚的盛宴；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佳餚是精選的，美酒是醇清的。在這座山上，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你要撤除那封在萬民臉上的面帕，那掩蓋各國的殮帳。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上主要永遠取消死亡；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吾主上主要從人人的臉上，拭去淚痕，要由整個地面，除去自己民族的恥辱：因為上主說了。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9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到那一天，人要說：「看！這是我們所依賴的、拯救我們的天主；這是我們所依賴的上主；我們要因他的救援，鼓舞喜樂，因為上主的手，停留在這山上。」</a:t>
            </a:r>
            <a:r>
              <a:rPr lang="en-US" altLang="zh-TW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上主的話。</a:t>
            </a:r>
            <a:endParaRPr lang="en-US" altLang="zh-TW" sz="36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 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6D1D3A59-4673-42BB-A050-14C03CB01D7B}"/>
              </a:ext>
            </a:extLst>
          </p:cNvPr>
          <p:cNvSpPr txBox="1"/>
          <p:nvPr/>
        </p:nvSpPr>
        <p:spPr>
          <a:xfrm>
            <a:off x="2699792" y="4293096"/>
            <a:ext cx="48245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靜默片刻 默想天主啟示的</a:t>
            </a:r>
            <a:r>
              <a:rPr lang="zh-TW" altLang="en-US" sz="36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172626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748" y="313780"/>
            <a:ext cx="9108504" cy="5707508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恭讀聖保祿宗徒致斐理伯人書</a:t>
            </a:r>
            <a:r>
              <a:rPr lang="en-US" altLang="zh-TW" sz="34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4:12-14,19-20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弟兄姊妹們：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我也知道受窮，也知道享受；在各樣事上和各種境遇中，或飽飫、或飢餓、或富裕、或貧乏，我都得到了秘訣。我依賴加強我力量的那位，能應付一切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。但是，你們也實在做得好，因為你們分擔了我的困苦。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776616" y="6341258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98926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我的天主必要以自己的財富，在基督耶穌內，豐富地滿足你們的一切需要。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願光榮歸於天主，我們的父，直到永遠。阿們。</a:t>
            </a:r>
            <a:r>
              <a:rPr lang="en-US" altLang="zh-TW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</a:t>
            </a:r>
            <a:endParaRPr lang="en-US" altLang="zh-TW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 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84862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D7D2AAF-AB00-41C4-B5ED-CDC4628D27AA}"/>
              </a:ext>
            </a:extLst>
          </p:cNvPr>
          <p:cNvSpPr txBox="1"/>
          <p:nvPr/>
        </p:nvSpPr>
        <p:spPr>
          <a:xfrm>
            <a:off x="2699792" y="4293096"/>
            <a:ext cx="48245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靜默片刻 默想天主啟示的</a:t>
            </a:r>
            <a:r>
              <a:rPr lang="zh-TW" altLang="en-US" sz="36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1301784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12" y="188640"/>
            <a:ext cx="9107488" cy="65973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恭讀聖瑪竇福音 </a:t>
            </a:r>
            <a:r>
              <a:rPr lang="en-US" altLang="zh-TW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22:1-14</a:t>
            </a: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　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那時候，耶穌用比喻對司祭長和民間的長老說：</a:t>
            </a:r>
          </a:p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「天國好比一個國王，為自己的兒子辦婚宴。他打發僕人，去召叫被請的人，來赴婚宴，被請的人，卻不願意來。</a:t>
            </a:r>
          </a:p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「國王又派自己的僕人，說：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你們對被請的人說：看，我已經預備好了我的盛宴，我的公牛和肥畜都宰殺了，一切都齊備了，你們來赴婚宴吧！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3600" dirty="0">
              <a:solidFill>
                <a:schemeClr val="bg1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8B5FAF6-F73B-4168-8793-533569BE801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62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496" y="188640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「被請的人卻不理：有的去耕田，有的去做自己的生意，其餘的竟捉住僕人，凌辱後殺死了。</a:t>
            </a:r>
          </a:p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「於是，國王大怒，派自己的軍隊，消滅了那些殺人凶手，焚毀了他們的城市。</a:t>
            </a:r>
            <a:endParaRPr lang="en-US" altLang="zh-TW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「然後，對僕人說：</a:t>
            </a:r>
            <a:r>
              <a:rPr lang="en-US" altLang="zh-TW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婚宴已經齊備了，但是被請的人，都不配。現在，你們到各路口去，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凡是你們所遇到的，都請來赴婚宴。</a:t>
            </a:r>
            <a:r>
              <a:rPr lang="en-US" altLang="zh-TW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86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496" y="188640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「那些僕人就出去，到大路上，凡遇到的，無論壞人好人，都召集來了，婚宴就坐滿了客人。</a:t>
            </a:r>
            <a:endParaRPr lang="en-US" altLang="zh-TW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「國王進來，巡視參加婚宴的客人，看見在那裡，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有一個沒有穿婚宴禮服的人，便對他說：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朋友，你到這裡來，怎麼不穿婚宴禮服？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那人無言以對。國王於是對僕役說：</a:t>
            </a:r>
            <a:endParaRPr lang="zh-TW" altLang="en-US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3/4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1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88640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你們捆起他的手腳，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把他丟在外面的黑暗中；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在那裡必有哀號和切齒。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「因為被召的人多，被選的人少。」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HK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HK" altLang="en-US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基督的福音。 </a:t>
            </a:r>
          </a:p>
          <a:p>
            <a:pPr mar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眾：基督，我們讚美你！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4/4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FBA0BA2C-7827-4229-B28C-7C6A2F11F114}"/>
              </a:ext>
            </a:extLst>
          </p:cNvPr>
          <p:cNvSpPr txBox="1"/>
          <p:nvPr/>
        </p:nvSpPr>
        <p:spPr>
          <a:xfrm>
            <a:off x="2699792" y="4293096"/>
            <a:ext cx="48245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靜默片刻 默想天主啟示的</a:t>
            </a:r>
            <a:r>
              <a:rPr lang="zh-TW" altLang="en-US" sz="36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4193440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382711"/>
            <a:ext cx="9107488" cy="5854601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</a:t>
            </a:r>
            <a:r>
              <a:rPr lang="zh-HK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二十八</a:t>
            </a: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10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11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ts val="1200"/>
              </a:spcBef>
              <a:spcAft>
                <a:spcPts val="1800"/>
              </a:spcAft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被召的多 被選的少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3776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萬軍的上主要為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萬民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擺設美酒佳餚的盛宴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撤除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那封在萬民臉上的面帕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上主要永遠取消死亡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8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萬民盛宴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天主不單是亞巴郎或以色列選民的天主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也是萬民的天主</a:t>
            </a:r>
            <a:r>
              <a:rPr lang="en-US" altLang="zh-TW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不能獨霸天主</a:t>
            </a:r>
            <a:endParaRPr lang="en-US" altLang="zh-TW" sz="3800" dirty="0">
              <a:solidFill>
                <a:srgbClr val="00FF00"/>
              </a:solidFill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8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撤除面帕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排除一切障礙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包括政治和宗教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我們的天主是</a:t>
            </a:r>
            <a:r>
              <a:rPr lang="zh-TW" altLang="en-US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全維度</a:t>
            </a:r>
            <a:r>
              <a:rPr lang="en-US" altLang="zh-TW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全立體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全人類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的天主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超越一切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en-US" altLang="zh-TW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transcendent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) 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也內在一切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en-US" altLang="zh-TW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immanent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). 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他是</a:t>
            </a:r>
            <a:b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</a:b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        </a:t>
            </a:r>
            <a:r>
              <a:rPr lang="zh-TW" altLang="en-US" sz="3800" dirty="0">
                <a:solidFill>
                  <a:schemeClr val="bg1"/>
                </a:solidFill>
                <a:ea typeface="金梅毛楷體" panose="02010609000101010101" pitchFamily="49" charset="-120"/>
                <a:cs typeface="華康中黑體" panose="020B0509000000000000" pitchFamily="49" charset="-120"/>
              </a:rPr>
              <a:t>亦</a:t>
            </a:r>
            <a:r>
              <a:rPr lang="zh-TW" altLang="en-US" sz="3800" dirty="0">
                <a:solidFill>
                  <a:srgbClr val="FFFF00"/>
                </a:solidFill>
                <a:highlight>
                  <a:srgbClr val="FF0000"/>
                </a:highlight>
                <a:ea typeface="金梅毛楷體" panose="02010609000101010101" pitchFamily="49" charset="-120"/>
                <a:cs typeface="華康中黑體" panose="020B0509000000000000" pitchFamily="49" charset="-120"/>
              </a:rPr>
              <a:t>神</a:t>
            </a:r>
            <a:r>
              <a:rPr lang="en-US" altLang="zh-TW" sz="3800" dirty="0">
                <a:solidFill>
                  <a:schemeClr val="bg1"/>
                </a:solidFill>
                <a:ea typeface="金梅毛楷體" panose="02010609000101010101" pitchFamily="49" charset="-120"/>
                <a:cs typeface="華康中黑體" panose="020B0509000000000000" pitchFamily="49" charset="-120"/>
              </a:rPr>
              <a:t>, </a:t>
            </a:r>
            <a:r>
              <a:rPr lang="zh-TW" altLang="en-US" sz="3800" dirty="0">
                <a:solidFill>
                  <a:schemeClr val="bg1"/>
                </a:solidFill>
                <a:ea typeface="金梅毛楷體" panose="02010609000101010101" pitchFamily="49" charset="-120"/>
                <a:cs typeface="華康中黑體" panose="020B0509000000000000" pitchFamily="49" charset="-120"/>
              </a:rPr>
              <a:t>亦</a:t>
            </a:r>
            <a:r>
              <a:rPr lang="zh-TW" altLang="en-US" sz="3800" dirty="0">
                <a:solidFill>
                  <a:srgbClr val="FFFF00"/>
                </a:solidFill>
                <a:highlight>
                  <a:srgbClr val="FF0000"/>
                </a:highlight>
                <a:ea typeface="金梅毛楷體" panose="02010609000101010101" pitchFamily="49" charset="-120"/>
                <a:cs typeface="華康中黑體" panose="020B0509000000000000" pitchFamily="49" charset="-120"/>
              </a:rPr>
              <a:t>君</a:t>
            </a:r>
            <a:r>
              <a:rPr lang="en-US" altLang="zh-TW" sz="3800" dirty="0">
                <a:solidFill>
                  <a:schemeClr val="bg1"/>
                </a:solidFill>
                <a:ea typeface="金梅毛楷體" panose="02010609000101010101" pitchFamily="49" charset="-120"/>
                <a:cs typeface="華康中黑體" panose="020B0509000000000000" pitchFamily="49" charset="-120"/>
              </a:rPr>
              <a:t>, </a:t>
            </a:r>
            <a:r>
              <a:rPr lang="zh-TW" altLang="en-US" sz="3800" dirty="0">
                <a:solidFill>
                  <a:schemeClr val="bg1"/>
                </a:solidFill>
                <a:ea typeface="金梅毛楷體" panose="02010609000101010101" pitchFamily="49" charset="-120"/>
                <a:cs typeface="華康中黑體" panose="020B0509000000000000" pitchFamily="49" charset="-120"/>
              </a:rPr>
              <a:t>亦</a:t>
            </a:r>
            <a:r>
              <a:rPr lang="zh-TW" altLang="en-US" sz="3800" dirty="0">
                <a:solidFill>
                  <a:srgbClr val="FFFF00"/>
                </a:solidFill>
                <a:highlight>
                  <a:srgbClr val="FF0000"/>
                </a:highlight>
                <a:ea typeface="金梅毛楷體" panose="02010609000101010101" pitchFamily="49" charset="-120"/>
                <a:cs typeface="華康中黑體" panose="020B0509000000000000" pitchFamily="49" charset="-120"/>
              </a:rPr>
              <a:t>父</a:t>
            </a:r>
            <a:r>
              <a:rPr lang="en-US" altLang="zh-TW" sz="3800" dirty="0">
                <a:solidFill>
                  <a:schemeClr val="bg1"/>
                </a:solidFill>
                <a:ea typeface="金梅毛楷體" panose="02010609000101010101" pitchFamily="49" charset="-120"/>
                <a:cs typeface="華康中黑體" panose="020B0509000000000000" pitchFamily="49" charset="-120"/>
              </a:rPr>
              <a:t>, </a:t>
            </a:r>
            <a:r>
              <a:rPr lang="zh-TW" altLang="en-US" sz="3800" dirty="0">
                <a:solidFill>
                  <a:schemeClr val="bg1"/>
                </a:solidFill>
                <a:ea typeface="金梅毛楷體" panose="02010609000101010101" pitchFamily="49" charset="-120"/>
                <a:cs typeface="華康中黑體" panose="020B0509000000000000" pitchFamily="49" charset="-120"/>
              </a:rPr>
              <a:t>亦</a:t>
            </a:r>
            <a:r>
              <a:rPr lang="zh-TW" altLang="en-US" sz="3800" dirty="0">
                <a:solidFill>
                  <a:srgbClr val="FFFF00"/>
                </a:solidFill>
                <a:highlight>
                  <a:srgbClr val="FF0000"/>
                </a:highlight>
                <a:ea typeface="金梅毛楷體" panose="02010609000101010101" pitchFamily="49" charset="-120"/>
                <a:cs typeface="華康中黑體" panose="020B0509000000000000" pitchFamily="49" charset="-120"/>
              </a:rPr>
              <a:t>師</a:t>
            </a:r>
            <a:r>
              <a:rPr lang="en-US" altLang="zh-TW" sz="3800" dirty="0">
                <a:solidFill>
                  <a:schemeClr val="bg1"/>
                </a:solidFill>
                <a:ea typeface="金梅毛楷體" panose="02010609000101010101" pitchFamily="49" charset="-120"/>
                <a:cs typeface="華康中黑體" panose="020B0509000000000000" pitchFamily="49" charset="-120"/>
              </a:rPr>
              <a:t>, </a:t>
            </a:r>
            <a:r>
              <a:rPr lang="zh-TW" altLang="en-US" sz="3800" dirty="0">
                <a:solidFill>
                  <a:schemeClr val="bg1"/>
                </a:solidFill>
                <a:ea typeface="金梅毛楷體" panose="02010609000101010101" pitchFamily="49" charset="-120"/>
                <a:cs typeface="華康中黑體" panose="020B0509000000000000" pitchFamily="49" charset="-120"/>
              </a:rPr>
              <a:t>亦</a:t>
            </a:r>
            <a:r>
              <a:rPr lang="zh-TW" altLang="en-US" sz="3800" dirty="0">
                <a:solidFill>
                  <a:srgbClr val="FFFF00"/>
                </a:solidFill>
                <a:highlight>
                  <a:srgbClr val="FF0000"/>
                </a:highlight>
                <a:ea typeface="金梅毛楷體" panose="02010609000101010101" pitchFamily="49" charset="-120"/>
                <a:cs typeface="華康中黑體" panose="020B0509000000000000" pitchFamily="49" charset="-120"/>
              </a:rPr>
              <a:t>友</a:t>
            </a:r>
            <a:endParaRPr lang="en-US" altLang="zh-TW" sz="3800" dirty="0">
              <a:solidFill>
                <a:srgbClr val="FFFF00"/>
              </a:solidFill>
              <a:highlight>
                <a:srgbClr val="FF0000"/>
              </a:highlight>
              <a:ea typeface="金梅毛楷體" panose="02010609000101010101" pitchFamily="49" charset="-120"/>
              <a:cs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62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我也知道受窮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也知道享受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在各樣事上和各種境遇中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我都得到了秘訣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我依賴加強我力量的那位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能應付一切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受窮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享受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皆宜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君子憂道不憂貧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面對得宜可逢凶化吉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不懂面對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好事變壞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禍兮福之所倚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福兮福之所伏</a:t>
            </a:r>
            <a:endParaRPr lang="en-US" altLang="zh-TW" sz="4000" dirty="0">
              <a:solidFill>
                <a:srgbClr val="00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周樞機論青年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不躺平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非廢青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 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選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賢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與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能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不斷努力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/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更上一層樓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  <a:sym typeface="Wingdings" panose="05000000000000000000" pitchFamily="2" charset="2"/>
            </a:endParaRPr>
          </a:p>
          <a:p>
            <a:pPr marL="360000" indent="-4572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以鏡自照見顏容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以史自照見吉凶</a:t>
            </a:r>
            <a:r>
              <a:rPr lang="en-US" altLang="zh-TW" sz="24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(</a:t>
            </a:r>
            <a:r>
              <a:rPr lang="zh-TW" altLang="en-US" sz="24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見下頁</a:t>
            </a:r>
            <a:r>
              <a:rPr lang="en-US" altLang="zh-TW" sz="24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)</a:t>
            </a:r>
            <a:endParaRPr lang="en-US" altLang="zh-TW" sz="24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495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0D38B30C-25B0-464E-9890-8B41B9A07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zh-TW" altLang="en-US" dirty="0"/>
          </a:p>
        </p:txBody>
      </p:sp>
      <p:pic>
        <p:nvPicPr>
          <p:cNvPr id="27651" name="Picture 2" descr="D:\1g靈山雋語  2.4g\#靈山已上網\76永懷胡樞機.jpg">
            <a:extLst>
              <a:ext uri="{FF2B5EF4-FFF2-40B4-BE49-F238E27FC236}">
                <a16:creationId xmlns:a16="http://schemas.microsoft.com/office/drawing/2014/main" id="{6BD177D9-6773-4118-9217-DC066A343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088"/>
            <a:ext cx="913765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橢圓 1">
            <a:extLst>
              <a:ext uri="{FF2B5EF4-FFF2-40B4-BE49-F238E27FC236}">
                <a16:creationId xmlns:a16="http://schemas.microsoft.com/office/drawing/2014/main" id="{44A16782-6722-45AE-A961-93C00CE73478}"/>
              </a:ext>
            </a:extLst>
          </p:cNvPr>
          <p:cNvSpPr/>
          <p:nvPr/>
        </p:nvSpPr>
        <p:spPr>
          <a:xfrm>
            <a:off x="3965792" y="5292832"/>
            <a:ext cx="1440160" cy="86409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2C09BD4-C8D9-4433-A02A-40435E63EC8D}"/>
              </a:ext>
            </a:extLst>
          </p:cNvPr>
          <p:cNvSpPr txBox="1"/>
          <p:nvPr/>
        </p:nvSpPr>
        <p:spPr>
          <a:xfrm>
            <a:off x="2051720" y="4833489"/>
            <a:ext cx="1440160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77 </a:t>
            </a:r>
            <a:r>
              <a:rPr lang="zh-TW" altLang="en-US" sz="20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年人</a:t>
            </a:r>
            <a:endParaRPr lang="en-US" altLang="zh-TW" sz="2000" dirty="0">
              <a:solidFill>
                <a:schemeClr val="bg1"/>
              </a:solidFill>
              <a:latin typeface="華康儷中黑(P)" panose="020B0500000000000000" pitchFamily="34" charset="-120"/>
              <a:ea typeface="華康儷中黑(P)" panose="020B0500000000000000" pitchFamily="34" charset="-120"/>
            </a:endParaRPr>
          </a:p>
          <a:p>
            <a:pPr algn="ctr"/>
            <a:r>
              <a:rPr lang="en-US" altLang="zh-TW" sz="20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50</a:t>
            </a:r>
            <a:r>
              <a:rPr lang="zh-TW" altLang="en-US" sz="20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年神父</a:t>
            </a:r>
            <a:endParaRPr lang="en-US" altLang="zh-TW" sz="2000" dirty="0">
              <a:solidFill>
                <a:srgbClr val="FFFF00"/>
              </a:solidFill>
              <a:latin typeface="華康儷中黑(P)" panose="020B0500000000000000" pitchFamily="34" charset="-120"/>
              <a:ea typeface="華康儷中黑(P)" panose="020B0500000000000000" pitchFamily="34" charset="-120"/>
            </a:endParaRPr>
          </a:p>
          <a:p>
            <a:pPr algn="ctr"/>
            <a:r>
              <a:rPr lang="en-US" altLang="zh-TW" sz="20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27</a:t>
            </a:r>
            <a:r>
              <a:rPr lang="zh-TW" altLang="en-US" sz="20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年主教</a:t>
            </a:r>
            <a:endParaRPr lang="en-US" altLang="zh-TW" sz="2000" dirty="0">
              <a:solidFill>
                <a:schemeClr val="bg1"/>
              </a:solidFill>
              <a:latin typeface="華康儷中黑(P)" panose="020B0500000000000000" pitchFamily="34" charset="-120"/>
              <a:ea typeface="華康儷中黑(P)" panose="020B0500000000000000" pitchFamily="34" charset="-120"/>
            </a:endParaRPr>
          </a:p>
          <a:p>
            <a:pPr algn="ctr"/>
            <a:r>
              <a:rPr lang="en-US" altLang="zh-TW" sz="2000" dirty="0">
                <a:solidFill>
                  <a:srgbClr val="FF99FF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14</a:t>
            </a:r>
            <a:r>
              <a:rPr lang="zh-TW" altLang="en-US" sz="2000" dirty="0">
                <a:solidFill>
                  <a:srgbClr val="FF99FF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年樞機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5891E856-5D30-4027-9AB3-5C0B40D753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zh-TW" altLang="en-US" dirty="0"/>
          </a:p>
        </p:txBody>
      </p:sp>
      <p:pic>
        <p:nvPicPr>
          <p:cNvPr id="23555" name="Picture 2" descr="D:\1g靈山雋語  2.4g\#靈山已上網\62塞外長城1.jpg">
            <a:extLst>
              <a:ext uri="{FF2B5EF4-FFF2-40B4-BE49-F238E27FC236}">
                <a16:creationId xmlns:a16="http://schemas.microsoft.com/office/drawing/2014/main" id="{FFE67D1B-5DED-4842-B4EE-28EAC28C1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2282E9E8-238B-4CBB-9023-CD3BB7C44233}"/>
              </a:ext>
            </a:extLst>
          </p:cNvPr>
          <p:cNvSpPr/>
          <p:nvPr/>
        </p:nvSpPr>
        <p:spPr>
          <a:xfrm>
            <a:off x="291712" y="6042804"/>
            <a:ext cx="3528392" cy="50405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AD688A9-8152-4C06-8B44-8EA59BBBB4BC}"/>
              </a:ext>
            </a:extLst>
          </p:cNvPr>
          <p:cNvSpPr txBox="1"/>
          <p:nvPr/>
        </p:nvSpPr>
        <p:spPr>
          <a:xfrm rot="21428152">
            <a:off x="4589743" y="794586"/>
            <a:ext cx="4119771" cy="166199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rgbClr val="FF00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大道之行也 天下為公</a:t>
            </a:r>
            <a:endParaRPr lang="en-US" altLang="zh-TW" sz="3200" dirty="0">
              <a:solidFill>
                <a:srgbClr val="FF0000"/>
              </a:solidFill>
              <a:latin typeface="華康正顏楷體W7(P)" panose="03000700000000000000" pitchFamily="66" charset="-120"/>
              <a:ea typeface="華康正顏楷體W7(P)" panose="03000700000000000000" pitchFamily="66" charset="-120"/>
            </a:endParaRPr>
          </a:p>
          <a:p>
            <a:pPr algn="ctr">
              <a:spcAft>
                <a:spcPts val="1200"/>
              </a:spcAft>
            </a:pPr>
            <a:r>
              <a:rPr lang="zh-TW" altLang="en-US" sz="3200" dirty="0">
                <a:solidFill>
                  <a:srgbClr val="FF00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選</a:t>
            </a:r>
            <a:r>
              <a:rPr lang="zh-TW" altLang="en-US" sz="3200" dirty="0">
                <a:solidFill>
                  <a:srgbClr val="0000FF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賢</a:t>
            </a:r>
            <a:r>
              <a:rPr lang="zh-TW" altLang="en-US" sz="3200" dirty="0">
                <a:solidFill>
                  <a:srgbClr val="FF00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與</a:t>
            </a:r>
            <a:r>
              <a:rPr lang="zh-TW" altLang="en-US" sz="3200" dirty="0">
                <a:solidFill>
                  <a:srgbClr val="0000FF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能</a:t>
            </a:r>
            <a:r>
              <a:rPr lang="zh-TW" altLang="en-US" sz="3200" dirty="0">
                <a:solidFill>
                  <a:srgbClr val="FF00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 講信修睦</a:t>
            </a:r>
            <a:endParaRPr lang="en-US" altLang="zh-TW" sz="3200" dirty="0">
              <a:solidFill>
                <a:srgbClr val="FF0000"/>
              </a:solidFill>
              <a:latin typeface="華康正顏楷體W7(P)" panose="03000700000000000000" pitchFamily="66" charset="-120"/>
              <a:ea typeface="華康正顏楷體W7(P)" panose="03000700000000000000" pitchFamily="66" charset="-120"/>
            </a:endParaRPr>
          </a:p>
          <a:p>
            <a:pPr algn="ctr"/>
            <a:r>
              <a:rPr lang="zh-TW" altLang="en-US" sz="2800" dirty="0">
                <a:solidFill>
                  <a:srgbClr val="FF0000"/>
                </a:solidFill>
                <a:highlight>
                  <a:srgbClr val="FFFF00"/>
                </a:highlight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不躺平 非廢青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66079"/>
            <a:ext cx="9144000" cy="6403281"/>
          </a:xfrm>
        </p:spPr>
        <p:txBody>
          <a:bodyPr/>
          <a:lstStyle/>
          <a:p>
            <a:pPr marL="360000" indent="-457200" eaLnBrk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凡是你們所遇到的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都請來赴婚宴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eaLnBrk="1">
              <a:lnSpc>
                <a:spcPts val="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  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所有人被邀請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接受不接受？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 eaLnBrk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有一個沒有穿婚宴禮服的人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便對他說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朋友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你怎麼不穿婚宴禮服？於是把他丟在外面的黑暗中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eaLnBrk="1">
              <a:lnSpc>
                <a:spcPts val="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金梅毛楷體" panose="02010609000101010101" pitchFamily="49" charset="-120"/>
                <a:cs typeface="華康中黑體" panose="020B0509000000000000" pitchFamily="49" charset="-120"/>
              </a:rPr>
              <a:t>  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金梅毛楷體" panose="02010609000101010101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生活要配身份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永生需脫胎換骨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 eaLnBrk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因為被召的人多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被選的人少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eaLnBrk="1">
              <a:lnSpc>
                <a:spcPts val="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金梅毛楷體" panose="02010609000101010101" pitchFamily="49" charset="-120"/>
                <a:cs typeface="華康中黑體" panose="020B0509000000000000" pitchFamily="49" charset="-120"/>
              </a:rPr>
              <a:t>  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金梅毛楷體" panose="02010609000101010101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做好四句話</a:t>
            </a:r>
            <a:r>
              <a:rPr lang="en-US" altLang="zh-TW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必得救</a:t>
            </a:r>
            <a:r>
              <a:rPr lang="en-US" altLang="zh-TW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:</a:t>
            </a:r>
            <a:r>
              <a:rPr lang="zh-TW" altLang="en-US" sz="4000" b="1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唸好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每句經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4000" b="1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做好</a:t>
            </a:r>
            <a:br>
              <a:rPr lang="en-US" altLang="zh-TW" sz="4000" dirty="0">
                <a:solidFill>
                  <a:srgbClr val="FFFF00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</a:b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   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每件事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4000" b="1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吃好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每口飯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4000" b="1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睡好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每個覺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399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A9C38F14-DEB4-44CA-AA46-F97830F32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336704"/>
          </a:xfrm>
        </p:spPr>
        <p:txBody>
          <a:bodyPr>
            <a:normAutofit/>
          </a:bodyPr>
          <a:lstStyle/>
          <a:p>
            <a:pPr>
              <a:lnSpc>
                <a:spcPts val="55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今天的比喻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是耶穌特別向當時的司祭長和民間長老說的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當然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也是向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今天的我們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, 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和今天的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教會領導人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說的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5000"/>
              </a:lnSpc>
              <a:spcBef>
                <a:spcPts val="0"/>
              </a:spcBef>
            </a:pP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This parable was spoken by Jesus specifically to the chief priests and elders of His time—yet it is no less addressed to us today, and to the </a:t>
            </a:r>
            <a: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leaders of the Church in our own age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3584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A9C38F14-DEB4-44CA-AA46-F97830F32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rmAutofit/>
          </a:bodyPr>
          <a:lstStyle/>
          <a:p>
            <a:pPr>
              <a:lnSpc>
                <a:spcPts val="5000"/>
              </a:lnSpc>
              <a:spcBef>
                <a:spcPts val="0"/>
              </a:spcBef>
              <a:spcAft>
                <a:spcPts val="600"/>
              </a:spcAft>
            </a:pP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當時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人們</a:t>
            </a:r>
            <a:r>
              <a:rPr lang="zh-TW" altLang="en-US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拒絕耶穌的理由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是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: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耕田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做生意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路加還加上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: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買了田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買了牛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剛結了婚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他們不但拒絕邀請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還把僕人凌辱和殺死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. </a:t>
            </a:r>
          </a:p>
          <a:p>
            <a:pPr>
              <a:lnSpc>
                <a:spcPts val="4400"/>
              </a:lnSpc>
              <a:spcBef>
                <a:spcPts val="0"/>
              </a:spcBef>
            </a:pP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In those days, </a:t>
            </a:r>
            <a:r>
              <a:rPr lang="en-US" altLang="zh-TW" sz="4000" b="1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people rejected His invitation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 for reasons of farming or commerce; Luke adds that others had just bought a field, acquired oxen, or entered into marriage. Not only did they reject His invitation, but they also insulted and 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slew His servants.</a:t>
            </a:r>
          </a:p>
        </p:txBody>
      </p:sp>
    </p:spTree>
    <p:extLst>
      <p:ext uri="{BB962C8B-B14F-4D97-AF65-F5344CB8AC3E}">
        <p14:creationId xmlns:p14="http://schemas.microsoft.com/office/powerpoint/2010/main" val="2321428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A9C38F14-DEB4-44CA-AA46-F97830F32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Autofit/>
          </a:bodyPr>
          <a:lstStyle/>
          <a:p>
            <a:pPr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今天我們不致會殺死帶口訊的人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但</a:t>
            </a:r>
            <a:r>
              <a:rPr lang="zh-TW" altLang="en-US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拒絕耶穌邀請的理由</a:t>
            </a:r>
            <a:r>
              <a:rPr lang="en-US" altLang="zh-TW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可能更多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: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工作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 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考試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 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旅行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 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飲茶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 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興趣班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 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追劇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 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手遊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總之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就是</a:t>
            </a:r>
            <a:r>
              <a:rPr lang="zh-TW" altLang="en-US" sz="4000" dirty="0">
                <a:solidFill>
                  <a:srgbClr val="FF0000"/>
                </a:solidFill>
                <a:highlight>
                  <a:srgbClr val="FFFF00"/>
                </a:highlight>
                <a:ea typeface="華康儷中黑(P)" panose="020B0500000000000000" pitchFamily="34" charset="-120"/>
                <a:cs typeface="Arial" panose="020B0604020202020204" pitchFamily="34" charset="0"/>
              </a:rPr>
              <a:t>把耶穌放到最後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altLang="zh-TW" sz="40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We today would hardly go so far as to murder the messenger. Yet the excuses for declining Jesus’ invitation have multiplied: work, examinations, travel, tea gatherings, </a:t>
            </a:r>
            <a:br>
              <a:rPr lang="en-US" altLang="zh-TW" sz="4000" spc="-1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en-US" altLang="zh-TW" sz="40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hobby classes, binge-watching dramas, mobile games—in short, </a:t>
            </a:r>
            <a:br>
              <a:rPr lang="en-US" altLang="zh-TW" sz="4000" spc="-1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en-US" altLang="zh-TW" sz="4000" b="1" spc="-100" dirty="0">
                <a:solidFill>
                  <a:srgbClr val="0000FF"/>
                </a:solidFill>
                <a:highlight>
                  <a:srgbClr val="FFFF00"/>
                </a:highlight>
                <a:ea typeface="華康儷中黑(P)" panose="020B0500000000000000" pitchFamily="34" charset="-120"/>
                <a:cs typeface="Arial" panose="020B0604020202020204" pitchFamily="34" charset="0"/>
              </a:rPr>
              <a:t>Jesus comes last on our mind</a:t>
            </a:r>
            <a:r>
              <a:rPr lang="en-US" altLang="zh-TW" sz="4000" spc="-100" dirty="0">
                <a:solidFill>
                  <a:srgbClr val="0000FF"/>
                </a:solidFill>
                <a:highlight>
                  <a:srgbClr val="FFFF00"/>
                </a:highlight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  <a:endParaRPr lang="en-US" altLang="zh-TW" sz="4000" spc="-100" dirty="0">
              <a:solidFill>
                <a:srgbClr val="0000FF"/>
              </a:solidFill>
              <a:ea typeface="華康儷中黑(P)" panose="020B0500000000000000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39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A9C38F14-DEB4-44CA-AA46-F97830F32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rmAutofit/>
          </a:bodyPr>
          <a:lstStyle/>
          <a:p>
            <a:pPr>
              <a:lnSpc>
                <a:spcPts val="46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被召多</a:t>
            </a:r>
            <a:r>
              <a:rPr lang="zh-TW" altLang="en-US" sz="38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被選少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這可能是人生的常態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例如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: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聽音樂的多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音樂家少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;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吃飯的多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大廚師少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;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看奧運的人多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運動精英少</a:t>
            </a:r>
            <a:r>
              <a:rPr lang="en-US" altLang="zh-TW" sz="3800" dirty="0"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3700"/>
              </a:lnSpc>
              <a:spcBef>
                <a:spcPts val="0"/>
              </a:spcBef>
            </a:pP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                       “</a:t>
            </a:r>
            <a:r>
              <a:rPr lang="en-US" altLang="zh-TW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Many are called, but few are</a:t>
            </a:r>
          </a:p>
          <a:p>
            <a:pPr>
              <a:lnSpc>
                <a:spcPts val="3700"/>
              </a:lnSpc>
              <a:spcBef>
                <a:spcPts val="0"/>
              </a:spcBef>
            </a:pPr>
            <a:r>
              <a:rPr lang="en-US" altLang="zh-TW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                        chosen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.” This may well be the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　　　　　　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common lot of human life. 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　　　　　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For instance, many listen to 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　　　　　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music, yet few become 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　　　　　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musicians; many delight in fine meals, yet few are master chefs; many watch the Olympics, yet few are 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elite athletes.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0154135B-9BB3-4F3D-B17F-8091DA8BFF01}"/>
              </a:ext>
            </a:extLst>
          </p:cNvPr>
          <p:cNvGrpSpPr/>
          <p:nvPr/>
        </p:nvGrpSpPr>
        <p:grpSpPr>
          <a:xfrm>
            <a:off x="98822" y="2142576"/>
            <a:ext cx="2672978" cy="2448446"/>
            <a:chOff x="250825" y="188466"/>
            <a:chExt cx="3321050" cy="3384550"/>
          </a:xfrm>
        </p:grpSpPr>
        <p:sp>
          <p:nvSpPr>
            <p:cNvPr id="5" name="Oval 3">
              <a:extLst>
                <a:ext uri="{FF2B5EF4-FFF2-40B4-BE49-F238E27FC236}">
                  <a16:creationId xmlns:a16="http://schemas.microsoft.com/office/drawing/2014/main" id="{347DB436-1FEA-4079-9BF6-3F3044CB8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25" y="188466"/>
              <a:ext cx="3313113" cy="3384550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34F736E0-2C25-47DF-9BFC-42496239FF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188" y="387784"/>
              <a:ext cx="3214687" cy="1528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lnSpc>
                  <a:spcPts val="27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2000" dirty="0">
                  <a:solidFill>
                    <a:srgbClr val="FF0000"/>
                  </a:solidFill>
                  <a:highlight>
                    <a:srgbClr val="FFFF00"/>
                  </a:highlight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許多人</a:t>
              </a:r>
              <a:r>
                <a:rPr lang="zh-TW" altLang="en-US" sz="2000" dirty="0">
                  <a:solidFill>
                    <a:srgbClr val="0000CC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喜歡</a:t>
              </a:r>
              <a:endParaRPr lang="en-US" altLang="zh-TW" sz="2000" dirty="0">
                <a:solidFill>
                  <a:srgbClr val="0000CC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endParaRPr>
            </a:p>
            <a:p>
              <a:pPr algn="ctr" eaLnBrk="1" hangingPunct="1">
                <a:lnSpc>
                  <a:spcPts val="27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2000" dirty="0">
                  <a:solidFill>
                    <a:srgbClr val="0000CC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藝術</a:t>
              </a:r>
              <a:r>
                <a:rPr lang="en-US" altLang="zh-TW" sz="2000" i="1" dirty="0">
                  <a:solidFill>
                    <a:srgbClr val="00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,</a:t>
              </a:r>
              <a:r>
                <a:rPr lang="zh-TW" altLang="en-US" sz="2000" i="1" dirty="0">
                  <a:solidFill>
                    <a:srgbClr val="0000FF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音樂</a:t>
              </a:r>
              <a:r>
                <a:rPr lang="en-US" altLang="zh-TW" sz="2000" i="1" dirty="0">
                  <a:solidFill>
                    <a:srgbClr val="0000FF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,</a:t>
              </a:r>
              <a:r>
                <a:rPr lang="zh-TW" altLang="en-US" sz="2000" i="1" dirty="0">
                  <a:solidFill>
                    <a:srgbClr val="0000FF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吃</a:t>
              </a:r>
              <a:r>
                <a:rPr lang="en-US" altLang="zh-TW" sz="2000" i="1" dirty="0">
                  <a:solidFill>
                    <a:srgbClr val="0000FF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,</a:t>
              </a:r>
            </a:p>
            <a:p>
              <a:pPr algn="ctr" eaLnBrk="1" hangingPunct="1">
                <a:lnSpc>
                  <a:spcPts val="27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2000" i="1" dirty="0">
                  <a:solidFill>
                    <a:srgbClr val="0000FF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穿衣</a:t>
              </a:r>
              <a:r>
                <a:rPr lang="en-US" altLang="zh-TW" sz="2000" i="1" dirty="0">
                  <a:solidFill>
                    <a:srgbClr val="0000FF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,</a:t>
              </a:r>
              <a:r>
                <a:rPr lang="zh-TW" altLang="en-US" sz="2000" i="1" dirty="0">
                  <a:solidFill>
                    <a:srgbClr val="0000FF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運動</a:t>
              </a: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C206738C-9499-44DF-93B9-26F41FAED1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989" y="1840116"/>
              <a:ext cx="2376264" cy="1574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zh-TW" altLang="en-US" sz="2800" b="1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 </a:t>
              </a:r>
              <a:r>
                <a:rPr lang="zh-TW" altLang="en-US" sz="2000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藝術家</a:t>
              </a:r>
              <a:r>
                <a:rPr lang="en-US" altLang="zh-TW" sz="2000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,</a:t>
              </a:r>
              <a:r>
                <a:rPr lang="zh-TW" altLang="en-US" sz="2000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大廚師</a:t>
              </a:r>
              <a:r>
                <a:rPr lang="en-US" altLang="zh-TW" sz="2000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,</a:t>
              </a:r>
              <a:r>
                <a:rPr lang="zh-TW" altLang="en-US" sz="2000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運動精英</a:t>
              </a:r>
              <a:br>
                <a:rPr lang="en-US" altLang="zh-TW" sz="2000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</a:br>
              <a:r>
                <a:rPr lang="zh-TW" altLang="en-US" sz="2000" dirty="0">
                  <a:solidFill>
                    <a:srgbClr val="FF0000"/>
                  </a:solidFill>
                  <a:highlight>
                    <a:srgbClr val="FFFF00"/>
                  </a:highlight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少</a:t>
              </a:r>
            </a:p>
          </p:txBody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F6ED9E9A-F759-4F7E-87F9-2DFA32D06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808" y="1844824"/>
              <a:ext cx="2376264" cy="158303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latin typeface="華康儷中黑" panose="020B0509000000000000" pitchFamily="49" charset="-120"/>
                <a:ea typeface="華康儷中黑" panose="020B0509000000000000" pitchFamily="49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8950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A9C38F14-DEB4-44CA-AA46-F97830F32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9144000" cy="6480720"/>
          </a:xfrm>
        </p:spPr>
        <p:txBody>
          <a:bodyPr>
            <a:normAutofit/>
          </a:bodyPr>
          <a:lstStyle/>
          <a:p>
            <a:pPr marR="0" lvl="0" fontAlgn="base">
              <a:lnSpc>
                <a:spcPts val="45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甚至是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: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說話的多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會溝通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的少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有信仰的多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能讓信仰</a:t>
            </a:r>
            <a:r>
              <a:rPr lang="zh-TW" altLang="en-US" sz="4000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提升生命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的少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讀書的多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能成「家」的少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活著的多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能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活得積極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b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快樂而有用</a:t>
            </a:r>
            <a:r>
              <a:rPr lang="zh-TW" altLang="en-US" sz="4000" dirty="0">
                <a:ea typeface="華康儷中黑" panose="020B0509000000000000" pitchFamily="49" charset="-120"/>
                <a:cs typeface="Arial" panose="020B0604020202020204" pitchFamily="34" charset="0"/>
              </a:rPr>
              <a:t>的少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</a:p>
          <a:p>
            <a:pPr algn="l">
              <a:lnSpc>
                <a:spcPts val="3600"/>
              </a:lnSpc>
              <a:spcBef>
                <a:spcPts val="0"/>
              </a:spcBef>
            </a:pP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                          Even more: many speak, but </a:t>
            </a:r>
            <a:b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                           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few truly communicate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; </a:t>
            </a:r>
            <a:b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                           many profess a faith, but </a:t>
            </a:r>
            <a:b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                           few allow that faith to </a:t>
            </a:r>
            <a:b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                         </a:t>
            </a:r>
            <a:r>
              <a:rPr lang="en-US" altLang="zh-TW" sz="4000" b="1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transform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 their lives; many </a:t>
            </a:r>
            <a:b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                    study, but few attain mastery in     </a:t>
            </a:r>
            <a:b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     their field; many live, but few live with   </a:t>
            </a:r>
            <a:b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                 </a:t>
            </a:r>
            <a:r>
              <a:rPr lang="en-US" altLang="zh-TW" sz="4000" b="1" dirty="0" err="1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vigour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, </a:t>
            </a:r>
            <a:r>
              <a:rPr lang="en-US" altLang="zh-TW" sz="40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joy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, and </a:t>
            </a:r>
            <a:r>
              <a:rPr lang="en-US" altLang="zh-TW" sz="40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purpose</a:t>
            </a:r>
            <a:r>
              <a:rPr lang="en-US" altLang="zh-TW" sz="4000" dirty="0"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  <a:endParaRPr lang="zh-TW" altLang="en-US" sz="4000" dirty="0">
              <a:ea typeface="華康儷中黑" panose="020B0509000000000000" pitchFamily="49" charset="-120"/>
              <a:cs typeface="Arial" panose="020B0604020202020204" pitchFamily="34" charset="0"/>
            </a:endParaRP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id="{65C58769-6250-4423-B66D-B8D627D71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77" y="2208162"/>
            <a:ext cx="2879739" cy="28083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06FF4A1E-F8F3-405A-AA6A-77D273EA8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278" y="2496409"/>
            <a:ext cx="273630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許多人活著</a:t>
            </a:r>
            <a:endParaRPr lang="en-US" altLang="zh-TW" sz="2800" dirty="0"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0000CC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說話</a:t>
            </a:r>
            <a:r>
              <a:rPr lang="en-US" altLang="zh-TW" sz="2800" dirty="0">
                <a:solidFill>
                  <a:srgbClr val="0000CC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;</a:t>
            </a:r>
            <a:r>
              <a:rPr lang="zh-TW" altLang="en-US" sz="2800" dirty="0">
                <a:solidFill>
                  <a:srgbClr val="0000CC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信仰</a:t>
            </a:r>
            <a:r>
              <a:rPr lang="en-US" altLang="zh-TW" sz="2800" dirty="0">
                <a:solidFill>
                  <a:srgbClr val="0000CC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;</a:t>
            </a:r>
            <a:r>
              <a:rPr lang="zh-TW" altLang="en-US" sz="2800" dirty="0">
                <a:solidFill>
                  <a:srgbClr val="0000CC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讀書</a:t>
            </a: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AFBF16A6-332F-401C-85ED-955E25FBB15D}"/>
              </a:ext>
            </a:extLst>
          </p:cNvPr>
          <p:cNvSpPr/>
          <p:nvPr/>
        </p:nvSpPr>
        <p:spPr>
          <a:xfrm>
            <a:off x="611560" y="3527078"/>
            <a:ext cx="1944216" cy="12055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8391CBF-6DC5-4628-9C2D-969D50D210A4}"/>
              </a:ext>
            </a:extLst>
          </p:cNvPr>
          <p:cNvSpPr txBox="1"/>
          <p:nvPr/>
        </p:nvSpPr>
        <p:spPr>
          <a:xfrm>
            <a:off x="287961" y="3565556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懂</a:t>
            </a:r>
            <a:r>
              <a:rPr kumimoji="1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生活</a:t>
            </a:r>
            <a:r>
              <a:rPr kumimoji="1" lang="en-US" altLang="zh-TW" sz="2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華康儷中黑" panose="020B0509000000000000" pitchFamily="49" charset="-120"/>
                <a:ea typeface="華康儷中黑" panose="020B0509000000000000" pitchFamily="49" charset="-120"/>
                <a:cs typeface="+mn-cs"/>
              </a:rPr>
              <a:t>會</a:t>
            </a:r>
            <a:r>
              <a:rPr kumimoji="1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儷中黑" panose="020B0509000000000000" pitchFamily="49" charset="-120"/>
                <a:ea typeface="華康儷中黑" panose="020B0509000000000000" pitchFamily="49" charset="-120"/>
                <a:cs typeface="+mn-cs"/>
              </a:rPr>
              <a:t>說話</a:t>
            </a:r>
            <a:r>
              <a:rPr kumimoji="1" lang="en-US" altLang="zh-TW" sz="2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,</a:t>
            </a:r>
            <a:r>
              <a:rPr kumimoji="1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真</a:t>
            </a:r>
            <a:r>
              <a:rPr kumimoji="1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信仰</a:t>
            </a:r>
            <a:endParaRPr kumimoji="1" lang="en-US" altLang="zh-TW" sz="20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華康黑體W7-GB5" panose="020B0709000000000000" pitchFamily="49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000" i="0" u="none" strike="noStrike" kern="1200" cap="none" spc="-30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成</a:t>
            </a:r>
            <a:r>
              <a:rPr kumimoji="1" lang="zh-TW" altLang="en-US" sz="2000" i="0" u="none" strike="noStrike" kern="1200" cap="none" spc="-3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「家」</a:t>
            </a:r>
            <a:r>
              <a:rPr kumimoji="1" lang="zh-TW" altLang="en-US" sz="2000" i="0" u="none" strike="noStrike" kern="1200" cap="none" spc="-30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者  </a:t>
            </a:r>
            <a:r>
              <a:rPr kumimoji="1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華康黑體W7-GB5" panose="020B0709000000000000" pitchFamily="49" charset="-120"/>
                <a:cs typeface="+mn-cs"/>
              </a:rPr>
              <a:t>少</a:t>
            </a:r>
          </a:p>
        </p:txBody>
      </p:sp>
    </p:spTree>
    <p:extLst>
      <p:ext uri="{BB962C8B-B14F-4D97-AF65-F5344CB8AC3E}">
        <p14:creationId xmlns:p14="http://schemas.microsoft.com/office/powerpoint/2010/main" val="3323554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A9C38F14-DEB4-44CA-AA46-F97830F32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Autofit/>
          </a:bodyPr>
          <a:lstStyle/>
          <a:p>
            <a:pPr>
              <a:lnSpc>
                <a:spcPts val="43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還有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在人生的起跑線上一起奔向前程的多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成聖成賢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能一生「</a:t>
            </a:r>
            <a:r>
              <a:rPr lang="zh-TW" altLang="en-US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積至誠</a:t>
            </a:r>
            <a:r>
              <a:rPr lang="en-US" altLang="zh-TW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用大德</a:t>
            </a:r>
            <a:r>
              <a:rPr lang="en-US" altLang="zh-TW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以結乎天心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」的人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更是鳳毛麟角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3600"/>
              </a:lnSpc>
              <a:spcBef>
                <a:spcPts val="0"/>
              </a:spcBef>
            </a:pPr>
            <a:r>
              <a:rPr lang="en-US" altLang="zh-TW" sz="4000" b="0" i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  <a:t>                               </a:t>
            </a:r>
            <a: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  <a:t>Moreover, though many set </a:t>
            </a:r>
            <a:b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</a:br>
            <a: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  <a:t>                               out together from the </a:t>
            </a:r>
            <a:b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</a:br>
            <a: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  <a:t>                                </a:t>
            </a:r>
            <a:r>
              <a:rPr lang="en-US" altLang="zh-TW" sz="4000" b="0" i="0" spc="-10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</a:rPr>
              <a:t>starting line of life</a:t>
            </a:r>
            <a: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  <a:t>, how few </a:t>
            </a:r>
            <a:b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</a:br>
            <a: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  <a:t>                              there are who press on to </a:t>
            </a:r>
            <a:b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</a:br>
            <a: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  <a:t>                              become saints and holy ones. Souls who, throughout their whole lives, "store up purest sincerity, practice great virtue, and so </a:t>
            </a:r>
            <a:r>
              <a:rPr lang="en-US" altLang="zh-TW" sz="4000" b="0" i="0" spc="-10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</a:rPr>
              <a:t>bind themselves to the heart of God</a:t>
            </a:r>
            <a:r>
              <a:rPr lang="en-US" altLang="zh-TW" sz="4000" b="0" i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</a:rPr>
              <a:t>," such souls are rarer than the feathers of the phoenix or the horns of the unicorn.</a:t>
            </a:r>
            <a:endParaRPr lang="en-US" altLang="zh-TW" sz="4000" spc="-100" dirty="0">
              <a:ea typeface="華康儷中黑(P)" panose="020B0500000000000000" pitchFamily="34" charset="-120"/>
              <a:cs typeface="Arial" panose="020B0604020202020204" pitchFamily="34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53BF82C1-4E63-491B-BD18-84C1C5249A66}"/>
              </a:ext>
            </a:extLst>
          </p:cNvPr>
          <p:cNvGrpSpPr/>
          <p:nvPr/>
        </p:nvGrpSpPr>
        <p:grpSpPr>
          <a:xfrm>
            <a:off x="107504" y="1902776"/>
            <a:ext cx="3312368" cy="2376264"/>
            <a:chOff x="1290425" y="3552481"/>
            <a:chExt cx="3784546" cy="2917248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95342FE5-0CFE-4640-A1CC-B5DDEC45E7B3}"/>
                </a:ext>
              </a:extLst>
            </p:cNvPr>
            <p:cNvGrpSpPr/>
            <p:nvPr/>
          </p:nvGrpSpPr>
          <p:grpSpPr>
            <a:xfrm>
              <a:off x="1290425" y="3552481"/>
              <a:ext cx="3784546" cy="2917248"/>
              <a:chOff x="1290425" y="3546404"/>
              <a:chExt cx="3784546" cy="2917248"/>
            </a:xfrm>
          </p:grpSpPr>
          <p:sp>
            <p:nvSpPr>
              <p:cNvPr id="7" name="橢圓 6">
                <a:extLst>
                  <a:ext uri="{FF2B5EF4-FFF2-40B4-BE49-F238E27FC236}">
                    <a16:creationId xmlns:a16="http://schemas.microsoft.com/office/drawing/2014/main" id="{AD9FF939-CE8D-4ED3-B980-55892C7A7AB7}"/>
                  </a:ext>
                </a:extLst>
              </p:cNvPr>
              <p:cNvSpPr/>
              <p:nvPr/>
            </p:nvSpPr>
            <p:spPr>
              <a:xfrm>
                <a:off x="1290425" y="3546404"/>
                <a:ext cx="3784546" cy="2917248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FE1BDE3E-EE7D-48DA-AAC5-18332DE44A12}"/>
                  </a:ext>
                </a:extLst>
              </p:cNvPr>
              <p:cNvSpPr txBox="1"/>
              <p:nvPr/>
            </p:nvSpPr>
            <p:spPr>
              <a:xfrm>
                <a:off x="2113152" y="3652061"/>
                <a:ext cx="2054368" cy="1171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800" spc="-150" dirty="0">
                    <a:solidFill>
                      <a:srgbClr val="0000FF"/>
                    </a:solidFill>
                    <a:latin typeface="華康龍門石碑" panose="03000709000000000000" pitchFamily="65" charset="-120"/>
                    <a:ea typeface="華康龍門石碑" panose="03000709000000000000" pitchFamily="65" charset="-120"/>
                  </a:rPr>
                  <a:t>起跑者多</a:t>
                </a:r>
                <a:endParaRPr lang="en-US" altLang="zh-TW" sz="2800" dirty="0"/>
              </a:p>
              <a:p>
                <a:pPr algn="ctr"/>
                <a:r>
                  <a:rPr lang="zh-TW" altLang="en-US" sz="2800" dirty="0">
                    <a:solidFill>
                      <a:srgbClr val="FF0000"/>
                    </a:solidFill>
                    <a:latin typeface="華康儷中黑" panose="020B0509000000000000" pitchFamily="49" charset="-120"/>
                    <a:ea typeface="華康儷中黑" panose="020B0509000000000000" pitchFamily="49" charset="-120"/>
                  </a:rPr>
                  <a:t>被召多</a:t>
                </a:r>
              </a:p>
            </p:txBody>
          </p:sp>
        </p:grp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FE1DE34C-7358-4246-8924-2FB97C43B8AF}"/>
                </a:ext>
              </a:extLst>
            </p:cNvPr>
            <p:cNvSpPr txBox="1"/>
            <p:nvPr/>
          </p:nvSpPr>
          <p:spPr>
            <a:xfrm>
              <a:off x="1866334" y="4898609"/>
              <a:ext cx="2679403" cy="1057967"/>
            </a:xfrm>
            <a:prstGeom prst="rect">
              <a:avLst/>
            </a:prstGeom>
            <a:solidFill>
              <a:srgbClr val="00FF00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TW" altLang="en-US" sz="2800" spc="-150" dirty="0">
                  <a:solidFill>
                    <a:srgbClr val="0000FF"/>
                  </a:solidFill>
                  <a:latin typeface="華康龍門石碑" panose="03000709000000000000" pitchFamily="65" charset="-120"/>
                  <a:ea typeface="華康龍門石碑" panose="03000709000000000000" pitchFamily="65" charset="-120"/>
                </a:rPr>
                <a:t>到達終點者</a:t>
              </a:r>
              <a:r>
                <a:rPr lang="zh-TW" altLang="en-US" sz="2800" spc="-150" dirty="0">
                  <a:solidFill>
                    <a:srgbClr val="0000FF"/>
                  </a:solidFill>
                  <a:highlight>
                    <a:srgbClr val="FFFF00"/>
                  </a:highlight>
                  <a:latin typeface="華康龍門石碑" panose="03000709000000000000" pitchFamily="65" charset="-120"/>
                  <a:ea typeface="華康龍門石碑" panose="03000709000000000000" pitchFamily="65" charset="-120"/>
                </a:rPr>
                <a:t>少</a:t>
              </a:r>
              <a:endParaRPr lang="en-US" altLang="zh-TW" sz="2800" spc="-150" dirty="0">
                <a:solidFill>
                  <a:srgbClr val="0000FF"/>
                </a:solidFill>
                <a:highlight>
                  <a:srgbClr val="FFFF00"/>
                </a:highlight>
                <a:latin typeface="華康龍門石碑" panose="03000709000000000000" pitchFamily="65" charset="-120"/>
                <a:ea typeface="華康龍門石碑" panose="03000709000000000000" pitchFamily="65" charset="-120"/>
              </a:endParaRPr>
            </a:p>
            <a:p>
              <a:pPr algn="ctr">
                <a:lnSpc>
                  <a:spcPts val="3000"/>
                </a:lnSpc>
              </a:pPr>
              <a:r>
                <a:rPr lang="zh-TW" altLang="en-US" sz="2800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被選者 </a:t>
              </a:r>
              <a:r>
                <a:rPr lang="zh-TW" altLang="en-US" sz="2800" dirty="0">
                  <a:solidFill>
                    <a:srgbClr val="FF0000"/>
                  </a:solidFill>
                  <a:highlight>
                    <a:srgbClr val="FFFF00"/>
                  </a:highlight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6850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A9C38F14-DEB4-44CA-AA46-F97830F32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552728"/>
          </a:xfrm>
        </p:spPr>
        <p:txBody>
          <a:bodyPr>
            <a:noAutofit/>
          </a:bodyPr>
          <a:lstStyle/>
          <a:p>
            <a:pPr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在信仰範圍內也不例外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領洗的多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堅持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到最後的少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結婚的多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白首偕老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的少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;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入修院的多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升神父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的少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b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000" dirty="0">
                <a:solidFill>
                  <a:srgbClr val="FF0000"/>
                </a:solidFill>
                <a:highlight>
                  <a:srgbClr val="FFFF00"/>
                </a:highlight>
                <a:ea typeface="華康儷中黑(P)" panose="020B0500000000000000" pitchFamily="34" charset="-120"/>
                <a:cs typeface="Arial" panose="020B0604020202020204" pitchFamily="34" charset="0"/>
              </a:rPr>
              <a:t>一生不忘初心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的牧者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, </a:t>
            </a:r>
            <a:r>
              <a:rPr lang="zh-TW" altLang="en-US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又有多少</a:t>
            </a:r>
            <a:r>
              <a:rPr lang="en-US" altLang="zh-TW" sz="4000" dirty="0">
                <a:ea typeface="華康儷中黑(P)" panose="020B0500000000000000" pitchFamily="34" charset="-120"/>
                <a:cs typeface="Arial" panose="020B0604020202020204" pitchFamily="34" charset="0"/>
              </a:rPr>
              <a:t>?</a:t>
            </a:r>
          </a:p>
          <a:p>
            <a:pPr>
              <a:lnSpc>
                <a:spcPts val="3800"/>
              </a:lnSpc>
              <a:spcBef>
                <a:spcPts val="0"/>
              </a:spcBef>
            </a:pPr>
            <a:r>
              <a:rPr lang="en-US" altLang="zh-TW" sz="40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Nor is the realm of faith exempt: many are baptized, yet few </a:t>
            </a:r>
            <a:r>
              <a:rPr lang="en-US" altLang="zh-TW" sz="40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persevere</a:t>
            </a:r>
            <a:r>
              <a:rPr lang="en-US" altLang="zh-TW" sz="40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 to the end; many marry, yet few </a:t>
            </a:r>
            <a:r>
              <a:rPr lang="en-US" altLang="zh-TW" sz="40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grow old together </a:t>
            </a:r>
            <a:r>
              <a:rPr lang="en-US" altLang="zh-TW" sz="40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in abiding love; many enter the seminary, yet few are </a:t>
            </a:r>
            <a:r>
              <a:rPr lang="en-US" altLang="zh-TW" sz="40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ordained priests</a:t>
            </a:r>
            <a:r>
              <a:rPr lang="en-US" altLang="zh-TW" sz="40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. And how many shepherds remain faithful to their first </a:t>
            </a:r>
            <a:r>
              <a:rPr lang="en-US" altLang="zh-TW" sz="4000" kern="0" dirty="0" err="1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fervour</a:t>
            </a:r>
            <a:r>
              <a:rPr lang="en-US" altLang="zh-TW" sz="40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40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throughout their ministry?</a:t>
            </a:r>
            <a:endParaRPr lang="zh-TW" altLang="zh-TW" sz="4000" kern="100" dirty="0">
              <a:solidFill>
                <a:srgbClr val="FF0000"/>
              </a:solidFill>
              <a:effectLst/>
              <a:ea typeface="華康儷中黑(P)" panose="020B0500000000000000" pitchFamily="34" charset="-120"/>
              <a:cs typeface="Times New Roman" panose="02020603050405020304" pitchFamily="18" charset="0"/>
            </a:endParaRPr>
          </a:p>
          <a:p>
            <a:pPr>
              <a:lnSpc>
                <a:spcPts val="3360"/>
              </a:lnSpc>
              <a:spcBef>
                <a:spcPts val="0"/>
              </a:spcBef>
            </a:pPr>
            <a:endParaRPr lang="en-US" altLang="zh-TW" sz="4000" dirty="0">
              <a:ea typeface="華康儷中黑(P)" panose="020B0500000000000000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803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A9C38F14-DEB4-44CA-AA46-F97830F32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Autofit/>
          </a:bodyPr>
          <a:lstStyle/>
          <a:p>
            <a:pPr indent="989013" algn="l">
              <a:lnSpc>
                <a:spcPts val="4000"/>
              </a:lnSpc>
            </a:pPr>
            <a:r>
              <a:rPr lang="zh-TW" altLang="zh-TW" sz="32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守</a:t>
            </a:r>
            <a:r>
              <a:rPr lang="zh-TW" altLang="zh-TW" sz="3200" kern="100" dirty="0"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得中梵見朝陽</a:t>
            </a:r>
            <a:r>
              <a:rPr lang="en-US" altLang="zh-TW" sz="3200" kern="100" dirty="0"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, </a:t>
            </a:r>
            <a:r>
              <a:rPr lang="zh-TW" altLang="zh-TW" sz="32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仁</a:t>
            </a:r>
            <a:r>
              <a:rPr lang="zh-TW" altLang="zh-TW" sz="3200" kern="100" dirty="0"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心廣被小島香</a:t>
            </a:r>
            <a:r>
              <a:rPr lang="en-US" altLang="zh-TW" sz="3200" kern="100" dirty="0"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;</a:t>
            </a:r>
          </a:p>
          <a:p>
            <a:pPr indent="989013" algn="l">
              <a:lnSpc>
                <a:spcPts val="4000"/>
              </a:lnSpc>
              <a:spcBef>
                <a:spcPts val="0"/>
              </a:spcBef>
            </a:pPr>
            <a:r>
              <a:rPr lang="zh-TW" altLang="zh-TW" sz="32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樞</a:t>
            </a:r>
            <a:r>
              <a:rPr lang="zh-TW" altLang="zh-TW" sz="3200" kern="100" dirty="0"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德承天無限美</a:t>
            </a:r>
            <a:r>
              <a:rPr lang="en-US" altLang="zh-TW" sz="3200" kern="100" dirty="0"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, </a:t>
            </a:r>
            <a:r>
              <a:rPr lang="zh-TW" altLang="zh-TW" sz="32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機</a:t>
            </a:r>
            <a:r>
              <a:rPr lang="zh-TW" altLang="zh-TW" sz="3200" kern="100" dirty="0"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會恩臨日月長</a:t>
            </a:r>
            <a:r>
              <a:rPr lang="en-US" altLang="zh-TW" sz="3200" kern="100" dirty="0">
                <a:effectLst/>
                <a:latin typeface="Arial" panose="020B0604020202020204" pitchFamily="34" charset="0"/>
                <a:ea typeface="華康正顏楷體W7(P)" panose="03000700000000000000" pitchFamily="66" charset="-120"/>
                <a:cs typeface="Arial" panose="020B0604020202020204" pitchFamily="34" charset="0"/>
              </a:rPr>
              <a:t>.</a:t>
            </a:r>
            <a:endParaRPr lang="zh-TW" altLang="zh-TW" sz="3200" kern="100" dirty="0">
              <a:effectLst/>
              <a:latin typeface="Arial" panose="020B0604020202020204" pitchFamily="34" charset="0"/>
              <a:ea typeface="華康正顏楷體W7(P)" panose="03000700000000000000" pitchFamily="66" charset="-120"/>
              <a:cs typeface="Arial" panose="020B0604020202020204" pitchFamily="34" charset="0"/>
            </a:endParaRPr>
          </a:p>
          <a:p>
            <a:r>
              <a:rPr lang="en-US" altLang="zh-TW" sz="2800" i="1" kern="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China and the Vatican—a dawn long awaited,</a:t>
            </a:r>
            <a:br>
              <a:rPr lang="en-US" altLang="zh-TW" sz="2800" kern="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en-US" altLang="zh-TW" sz="2800" i="1" kern="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May Hong Kong still breathe the fragrance of divine grace.</a:t>
            </a:r>
            <a:br>
              <a:rPr lang="en-US" altLang="zh-TW" sz="2800" kern="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en-US" altLang="zh-TW" sz="2800" i="1" kern="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Cardinal virtue, Heaven’s boundless beauty,</a:t>
            </a:r>
            <a:br>
              <a:rPr lang="en-US" altLang="zh-TW" sz="2800" kern="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en-US" altLang="zh-TW" sz="2800" i="1" kern="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Each new morn brings mercy’s reconciling face.</a:t>
            </a:r>
            <a:endParaRPr lang="zh-TW" altLang="zh-TW" sz="2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600" kern="100" spc="-100" dirty="0">
                <a:effectLst/>
                <a:latin typeface="Arial" panose="020B06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lang="zh-TW" altLang="zh-TW" sz="2600" kern="100" spc="-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360AAC9-0122-4481-9D15-5028D31C6C16}"/>
              </a:ext>
            </a:extLst>
          </p:cNvPr>
          <p:cNvSpPr txBox="1"/>
          <p:nvPr/>
        </p:nvSpPr>
        <p:spPr>
          <a:xfrm>
            <a:off x="467544" y="271621"/>
            <a:ext cx="432048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rgbClr val="0000FF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小結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8B2042D9-1397-4A55-99AC-C09F5EDE86DC}"/>
              </a:ext>
            </a:extLst>
          </p:cNvPr>
          <p:cNvGrpSpPr/>
          <p:nvPr/>
        </p:nvGrpSpPr>
        <p:grpSpPr>
          <a:xfrm>
            <a:off x="114964" y="3065662"/>
            <a:ext cx="3816424" cy="3312368"/>
            <a:chOff x="4249738" y="188466"/>
            <a:chExt cx="4673198" cy="4176638"/>
          </a:xfrm>
        </p:grpSpPr>
        <p:sp>
          <p:nvSpPr>
            <p:cNvPr id="5" name="Oval 7">
              <a:extLst>
                <a:ext uri="{FF2B5EF4-FFF2-40B4-BE49-F238E27FC236}">
                  <a16:creationId xmlns:a16="http://schemas.microsoft.com/office/drawing/2014/main" id="{1A754041-8ADF-42FE-B986-A365FCE5D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9738" y="188466"/>
              <a:ext cx="4673198" cy="417663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/>
            </a:p>
          </p:txBody>
        </p:sp>
        <p:sp>
          <p:nvSpPr>
            <p:cNvPr id="6" name="Text Box 9">
              <a:extLst>
                <a:ext uri="{FF2B5EF4-FFF2-40B4-BE49-F238E27FC236}">
                  <a16:creationId xmlns:a16="http://schemas.microsoft.com/office/drawing/2014/main" id="{C34EA8FA-65CC-430A-A560-BA4AADC0AC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0776" y="620687"/>
              <a:ext cx="4357688" cy="143590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dirty="0"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許多人活著</a:t>
              </a:r>
              <a:endParaRPr lang="en-US" altLang="zh-TW" dirty="0">
                <a:latin typeface="華康儷中黑" panose="020B0509000000000000" pitchFamily="49" charset="-120"/>
                <a:ea typeface="華康儷中黑" panose="020B0509000000000000" pitchFamily="49" charset="-12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3600" dirty="0">
                  <a:solidFill>
                    <a:srgbClr val="0000CC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說話</a:t>
              </a:r>
              <a:r>
                <a:rPr lang="en-US" altLang="zh-TW" sz="3600" dirty="0">
                  <a:solidFill>
                    <a:srgbClr val="0000CC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;</a:t>
              </a:r>
              <a:r>
                <a:rPr lang="zh-TW" altLang="en-US" sz="3600" dirty="0">
                  <a:solidFill>
                    <a:srgbClr val="0000CC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信仰</a:t>
              </a:r>
              <a:r>
                <a:rPr lang="en-US" altLang="zh-TW" sz="3600" dirty="0">
                  <a:solidFill>
                    <a:srgbClr val="0000CC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;</a:t>
              </a:r>
              <a:r>
                <a:rPr lang="zh-TW" altLang="en-US" sz="3600" dirty="0">
                  <a:solidFill>
                    <a:srgbClr val="0000CC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讀書</a:t>
              </a:r>
              <a:endParaRPr lang="zh-TW" altLang="en-US" sz="4000" dirty="0">
                <a:solidFill>
                  <a:srgbClr val="0000CC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endParaRPr>
            </a:p>
          </p:txBody>
        </p:sp>
        <p:sp>
          <p:nvSpPr>
            <p:cNvPr id="7" name="Text Box 10">
              <a:extLst>
                <a:ext uri="{FF2B5EF4-FFF2-40B4-BE49-F238E27FC236}">
                  <a16:creationId xmlns:a16="http://schemas.microsoft.com/office/drawing/2014/main" id="{A984CCC1-60FA-4E73-B24C-D45445E633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2040" y="2071507"/>
              <a:ext cx="3373680" cy="20568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dirty="0">
                  <a:solidFill>
                    <a:srgbClr val="0000CC"/>
                  </a:solidFill>
                  <a:ea typeface="華康黑體W7-GB5" panose="020B0709000000000000" pitchFamily="49" charset="-120"/>
                </a:rPr>
                <a:t>懂</a:t>
              </a:r>
              <a:r>
                <a:rPr lang="zh-TW" altLang="en-US" b="1" dirty="0">
                  <a:solidFill>
                    <a:srgbClr val="FF0000"/>
                  </a:solidFill>
                  <a:ea typeface="華康黑體W7-GB5" panose="020B0709000000000000" pitchFamily="49" charset="-120"/>
                </a:rPr>
                <a:t>生活</a:t>
              </a:r>
              <a:r>
                <a:rPr lang="en-US" altLang="zh-TW" sz="2800" b="1" dirty="0">
                  <a:solidFill>
                    <a:srgbClr val="FF0000"/>
                  </a:solidFill>
                  <a:ea typeface="華康黑體W7-GB5" panose="020B0709000000000000" pitchFamily="49" charset="-120"/>
                </a:rPr>
                <a:t>,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800" b="1" dirty="0">
                  <a:solidFill>
                    <a:srgbClr val="0000CC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會</a:t>
              </a:r>
              <a:r>
                <a:rPr lang="zh-TW" altLang="en-US" sz="2400" b="1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說話</a:t>
              </a:r>
              <a:r>
                <a:rPr lang="en-US" altLang="zh-TW" sz="2800" b="1" dirty="0">
                  <a:solidFill>
                    <a:srgbClr val="FF0000"/>
                  </a:solidFill>
                  <a:ea typeface="華康黑體W7-GB5" panose="020B0709000000000000" pitchFamily="49" charset="-120"/>
                </a:rPr>
                <a:t>,</a:t>
              </a:r>
              <a:r>
                <a:rPr lang="zh-TW" altLang="en-US" sz="2800" b="1" dirty="0">
                  <a:solidFill>
                    <a:srgbClr val="0000CC"/>
                  </a:solidFill>
                  <a:ea typeface="華康黑體W7-GB5" panose="020B0709000000000000" pitchFamily="49" charset="-120"/>
                </a:rPr>
                <a:t>真</a:t>
              </a:r>
              <a:r>
                <a:rPr lang="zh-TW" altLang="en-US" sz="2800" b="1" dirty="0">
                  <a:solidFill>
                    <a:srgbClr val="FF0000"/>
                  </a:solidFill>
                  <a:ea typeface="華康黑體W7-GB5" panose="020B0709000000000000" pitchFamily="49" charset="-120"/>
                </a:rPr>
                <a:t>信仰</a:t>
              </a:r>
              <a:endParaRPr lang="en-US" altLang="zh-TW" sz="2800" b="1" dirty="0">
                <a:solidFill>
                  <a:srgbClr val="FF0000"/>
                </a:solidFill>
                <a:ea typeface="華康黑體W7-GB5" panose="020B0709000000000000" pitchFamily="49" charset="-12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800" b="1" spc="-300" dirty="0">
                  <a:solidFill>
                    <a:srgbClr val="0000CC"/>
                  </a:solidFill>
                  <a:ea typeface="華康黑體W7-GB5" panose="020B0709000000000000" pitchFamily="49" charset="-120"/>
                </a:rPr>
                <a:t>成</a:t>
              </a:r>
              <a:r>
                <a:rPr lang="zh-TW" altLang="en-US" sz="4000" b="1" spc="-300" dirty="0">
                  <a:solidFill>
                    <a:srgbClr val="FF0000"/>
                  </a:solidFill>
                  <a:ea typeface="華康黑體W7-GB5" panose="020B0709000000000000" pitchFamily="49" charset="-120"/>
                </a:rPr>
                <a:t>家</a:t>
              </a:r>
              <a:r>
                <a:rPr lang="zh-TW" altLang="en-US" sz="2800" b="1" spc="-300" dirty="0">
                  <a:solidFill>
                    <a:srgbClr val="0000CC"/>
                  </a:solidFill>
                  <a:ea typeface="華康黑體W7-GB5" panose="020B0709000000000000" pitchFamily="49" charset="-120"/>
                </a:rPr>
                <a:t>者</a:t>
              </a:r>
              <a:r>
                <a:rPr lang="zh-TW" altLang="en-US" sz="2800" b="1" dirty="0">
                  <a:solidFill>
                    <a:srgbClr val="FF0000"/>
                  </a:solidFill>
                  <a:highlight>
                    <a:srgbClr val="FFFF00"/>
                  </a:highlight>
                  <a:ea typeface="華康黑體W7-GB5" panose="020B0709000000000000" pitchFamily="49" charset="-120"/>
                </a:rPr>
                <a:t>少</a:t>
              </a:r>
            </a:p>
          </p:txBody>
        </p:sp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D8436E1F-9F3A-4CCA-A681-614B6B720E18}"/>
                </a:ext>
              </a:extLst>
            </p:cNvPr>
            <p:cNvSpPr/>
            <p:nvPr/>
          </p:nvSpPr>
          <p:spPr>
            <a:xfrm>
              <a:off x="4932040" y="2060848"/>
              <a:ext cx="3240361" cy="218521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noFill/>
              </a:endParaRP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9C35E675-133B-443E-8AEF-61BCFCF35557}"/>
              </a:ext>
            </a:extLst>
          </p:cNvPr>
          <p:cNvGrpSpPr/>
          <p:nvPr/>
        </p:nvGrpSpPr>
        <p:grpSpPr>
          <a:xfrm>
            <a:off x="5640607" y="3248055"/>
            <a:ext cx="3251873" cy="2557209"/>
            <a:chOff x="1043608" y="3464080"/>
            <a:chExt cx="4442727" cy="2917248"/>
          </a:xfrm>
        </p:grpSpPr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8CADA80F-C99D-421B-A3D6-7B4440CA2897}"/>
                </a:ext>
              </a:extLst>
            </p:cNvPr>
            <p:cNvGrpSpPr/>
            <p:nvPr/>
          </p:nvGrpSpPr>
          <p:grpSpPr>
            <a:xfrm>
              <a:off x="1043608" y="3464080"/>
              <a:ext cx="4442727" cy="2917248"/>
              <a:chOff x="1043608" y="3458003"/>
              <a:chExt cx="4442727" cy="2917248"/>
            </a:xfrm>
          </p:grpSpPr>
          <p:sp>
            <p:nvSpPr>
              <p:cNvPr id="12" name="橢圓 11">
                <a:extLst>
                  <a:ext uri="{FF2B5EF4-FFF2-40B4-BE49-F238E27FC236}">
                    <a16:creationId xmlns:a16="http://schemas.microsoft.com/office/drawing/2014/main" id="{9BD8052C-E2F1-4EFD-AD84-03359E3341DF}"/>
                  </a:ext>
                </a:extLst>
              </p:cNvPr>
              <p:cNvSpPr/>
              <p:nvPr/>
            </p:nvSpPr>
            <p:spPr>
              <a:xfrm>
                <a:off x="1043608" y="3458003"/>
                <a:ext cx="4442727" cy="2917248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C9BC7937-3E9E-4A3B-BA51-17267563F458}"/>
                  </a:ext>
                </a:extLst>
              </p:cNvPr>
              <p:cNvSpPr txBox="1"/>
              <p:nvPr/>
            </p:nvSpPr>
            <p:spPr>
              <a:xfrm>
                <a:off x="1331640" y="4017258"/>
                <a:ext cx="3960440" cy="596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800" spc="-150" dirty="0">
                    <a:solidFill>
                      <a:srgbClr val="0000FF"/>
                    </a:solidFill>
                    <a:latin typeface="華康龍門石碑" panose="03000709000000000000" pitchFamily="65" charset="-120"/>
                    <a:ea typeface="華康龍門石碑" panose="03000709000000000000" pitchFamily="65" charset="-120"/>
                  </a:rPr>
                  <a:t>起跑者多</a:t>
                </a:r>
                <a:r>
                  <a:rPr lang="en-US" altLang="zh-TW" sz="2800" dirty="0"/>
                  <a:t>;</a:t>
                </a:r>
                <a:r>
                  <a:rPr lang="zh-TW" altLang="en-US" sz="2800" dirty="0">
                    <a:solidFill>
                      <a:srgbClr val="FF0000"/>
                    </a:solidFill>
                    <a:latin typeface="華康儷中黑" panose="020B0509000000000000" pitchFamily="49" charset="-120"/>
                    <a:ea typeface="華康儷中黑" panose="020B0509000000000000" pitchFamily="49" charset="-120"/>
                  </a:rPr>
                  <a:t>被召多</a:t>
                </a:r>
              </a:p>
            </p:txBody>
          </p:sp>
          <p:sp>
            <p:nvSpPr>
              <p:cNvPr id="14" name="矩形: 圓角 13">
                <a:extLst>
                  <a:ext uri="{FF2B5EF4-FFF2-40B4-BE49-F238E27FC236}">
                    <a16:creationId xmlns:a16="http://schemas.microsoft.com/office/drawing/2014/main" id="{BD1350A2-82C0-43C6-ACFD-E6C49081C085}"/>
                  </a:ext>
                </a:extLst>
              </p:cNvPr>
              <p:cNvSpPr/>
              <p:nvPr/>
            </p:nvSpPr>
            <p:spPr>
              <a:xfrm>
                <a:off x="1887608" y="4827296"/>
                <a:ext cx="2808311" cy="1183799"/>
              </a:xfrm>
              <a:prstGeom prst="roundRect">
                <a:avLst/>
              </a:prstGeom>
              <a:solidFill>
                <a:srgbClr val="00FF00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92450F20-4059-44C3-B997-DA722B45FB23}"/>
                </a:ext>
              </a:extLst>
            </p:cNvPr>
            <p:cNvSpPr txBox="1"/>
            <p:nvPr/>
          </p:nvSpPr>
          <p:spPr>
            <a:xfrm>
              <a:off x="1981246" y="4935144"/>
              <a:ext cx="2618658" cy="947996"/>
            </a:xfrm>
            <a:prstGeom prst="rect">
              <a:avLst/>
            </a:prstGeom>
            <a:solidFill>
              <a:srgbClr val="00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spc="-150" dirty="0">
                  <a:solidFill>
                    <a:srgbClr val="0000FF"/>
                  </a:solidFill>
                  <a:latin typeface="華康龍門石碑" panose="03000709000000000000" pitchFamily="65" charset="-120"/>
                  <a:ea typeface="華康龍門石碑" panose="03000709000000000000" pitchFamily="65" charset="-120"/>
                </a:rPr>
                <a:t>到達終點者</a:t>
              </a:r>
              <a:r>
                <a:rPr lang="zh-TW" altLang="en-US" sz="2400" spc="-150" dirty="0">
                  <a:solidFill>
                    <a:srgbClr val="0000FF"/>
                  </a:solidFill>
                  <a:highlight>
                    <a:srgbClr val="FFFF00"/>
                  </a:highlight>
                  <a:latin typeface="華康龍門石碑" panose="03000709000000000000" pitchFamily="65" charset="-120"/>
                  <a:ea typeface="華康龍門石碑" panose="03000709000000000000" pitchFamily="65" charset="-120"/>
                </a:rPr>
                <a:t>少</a:t>
              </a:r>
              <a:endParaRPr lang="en-US" altLang="zh-TW" sz="2400" spc="-150" dirty="0">
                <a:solidFill>
                  <a:srgbClr val="0000FF"/>
                </a:solidFill>
                <a:highlight>
                  <a:srgbClr val="FFFF00"/>
                </a:highlight>
                <a:latin typeface="華康龍門石碑" panose="03000709000000000000" pitchFamily="65" charset="-120"/>
                <a:ea typeface="華康龍門石碑" panose="03000709000000000000" pitchFamily="65" charset="-120"/>
              </a:endParaRPr>
            </a:p>
            <a:p>
              <a:pPr algn="ctr"/>
              <a:r>
                <a:rPr lang="zh-TW" altLang="en-US" sz="2400" dirty="0">
                  <a:solidFill>
                    <a:srgbClr val="FF0000"/>
                  </a:solidFill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被選者</a:t>
              </a:r>
              <a:r>
                <a:rPr lang="zh-TW" altLang="en-US" sz="2400" dirty="0">
                  <a:solidFill>
                    <a:srgbClr val="FF0000"/>
                  </a:solidFill>
                  <a:highlight>
                    <a:srgbClr val="FFFF00"/>
                  </a:highlight>
                  <a:latin typeface="華康儷中黑" panose="020B0509000000000000" pitchFamily="49" charset="-120"/>
                  <a:ea typeface="華康儷中黑" panose="020B0509000000000000" pitchFamily="49" charset="-120"/>
                </a:rPr>
                <a:t>少</a:t>
              </a:r>
            </a:p>
          </p:txBody>
        </p:sp>
      </p:grp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5547E28B-A575-416C-B586-E52245199F9E}"/>
              </a:ext>
            </a:extLst>
          </p:cNvPr>
          <p:cNvSpPr txBox="1"/>
          <p:nvPr/>
        </p:nvSpPr>
        <p:spPr>
          <a:xfrm>
            <a:off x="3790670" y="3599145"/>
            <a:ext cx="1973628" cy="206210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latin typeface="華康儷粗宋" panose="02020709000000000000" pitchFamily="49" charset="-120"/>
                <a:ea typeface="華康儷粗宋" panose="02020709000000000000" pitchFamily="49" charset="-120"/>
              </a:rPr>
              <a:t>青年人的</a:t>
            </a:r>
            <a:r>
              <a:rPr lang="zh-TW" altLang="en-US" sz="32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質素</a:t>
            </a:r>
            <a:r>
              <a:rPr lang="zh-TW" altLang="en-US" sz="3200" dirty="0">
                <a:latin typeface="華康儷粗宋" panose="02020709000000000000" pitchFamily="49" charset="-120"/>
                <a:ea typeface="華康儷粗宋" panose="02020709000000000000" pitchFamily="49" charset="-120"/>
              </a:rPr>
              <a:t>決定</a:t>
            </a:r>
            <a:endParaRPr lang="en-US" altLang="zh-TW" sz="3200" dirty="0">
              <a:latin typeface="華康儷粗宋" panose="02020709000000000000" pitchFamily="49" charset="-120"/>
              <a:ea typeface="華康儷粗宋" panose="02020709000000000000" pitchFamily="49" charset="-120"/>
            </a:endParaRPr>
          </a:p>
          <a:p>
            <a:pPr algn="ctr"/>
            <a:r>
              <a:rPr lang="zh-TW" altLang="en-US" sz="3200" dirty="0">
                <a:latin typeface="華康儷粗宋" panose="02020709000000000000" pitchFamily="49" charset="-120"/>
                <a:ea typeface="華康儷粗宋" panose="02020709000000000000" pitchFamily="49" charset="-120"/>
              </a:rPr>
              <a:t>國家</a:t>
            </a:r>
            <a:r>
              <a:rPr lang="zh-TW" altLang="en-US" sz="2800" dirty="0">
                <a:latin typeface="華康儷粗宋" panose="02020709000000000000" pitchFamily="49" charset="-120"/>
                <a:ea typeface="華康儷粗宋" panose="02020709000000000000" pitchFamily="49" charset="-120"/>
              </a:rPr>
              <a:t>與</a:t>
            </a:r>
            <a:r>
              <a:rPr lang="zh-TW" altLang="en-US" sz="3200" dirty="0">
                <a:latin typeface="華康儷粗宋" panose="02020709000000000000" pitchFamily="49" charset="-120"/>
                <a:ea typeface="華康儷粗宋" panose="02020709000000000000" pitchFamily="49" charset="-120"/>
              </a:rPr>
              <a:t>教會的</a:t>
            </a:r>
            <a:r>
              <a:rPr lang="zh-TW" altLang="en-US" sz="3200" dirty="0">
                <a:solidFill>
                  <a:srgbClr val="FF0000"/>
                </a:solidFill>
                <a:latin typeface="華康儷粗宋" panose="02020709000000000000" pitchFamily="49" charset="-120"/>
                <a:ea typeface="華康儷粗宋" panose="02020709000000000000" pitchFamily="49" charset="-120"/>
              </a:rPr>
              <a:t>將來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C6A00E91-FEDC-4A66-B411-0EB901A181EF}"/>
              </a:ext>
            </a:extLst>
          </p:cNvPr>
          <p:cNvSpPr txBox="1"/>
          <p:nvPr/>
        </p:nvSpPr>
        <p:spPr>
          <a:xfrm>
            <a:off x="3275856" y="6165304"/>
            <a:ext cx="5616624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TW" sz="2000" dirty="0">
                <a:solidFill>
                  <a:srgbClr val="0000FF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(</a:t>
            </a:r>
            <a:r>
              <a:rPr lang="zh-TW" altLang="en-US" sz="2000" dirty="0">
                <a:solidFill>
                  <a:srgbClr val="0000FF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為福傳</a:t>
            </a:r>
            <a:r>
              <a:rPr lang="en-US" altLang="zh-TW" sz="2000" dirty="0">
                <a:solidFill>
                  <a:srgbClr val="0000FF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lang="zh-TW" altLang="en-US" sz="2000" dirty="0">
                <a:solidFill>
                  <a:srgbClr val="0000FF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請上網點讚</a:t>
            </a:r>
            <a:r>
              <a:rPr lang="en-US" altLang="zh-TW" sz="2000" dirty="0">
                <a:solidFill>
                  <a:srgbClr val="FF0000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like</a:t>
            </a:r>
            <a:r>
              <a:rPr lang="en-US" altLang="zh-TW" sz="2000" dirty="0">
                <a:solidFill>
                  <a:srgbClr val="0000FF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lang="zh-TW" altLang="en-US" sz="2000" dirty="0">
                <a:solidFill>
                  <a:srgbClr val="0000FF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留言</a:t>
            </a:r>
            <a:r>
              <a:rPr lang="en-US" altLang="zh-TW" sz="2000" dirty="0">
                <a:solidFill>
                  <a:srgbClr val="FF0000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comment</a:t>
            </a:r>
            <a:r>
              <a:rPr lang="en-US" altLang="zh-TW" sz="2000" dirty="0">
                <a:solidFill>
                  <a:srgbClr val="0000FF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lang="zh-TW" altLang="en-US" sz="2000" dirty="0">
                <a:solidFill>
                  <a:srgbClr val="0000FF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轉發</a:t>
            </a:r>
            <a:r>
              <a:rPr lang="en-US" altLang="zh-TW" sz="2000" dirty="0">
                <a:solidFill>
                  <a:srgbClr val="FF0000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share</a:t>
            </a:r>
            <a:r>
              <a:rPr lang="en-US" altLang="zh-TW" sz="2000" dirty="0">
                <a:solidFill>
                  <a:srgbClr val="0000FF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)</a:t>
            </a:r>
            <a:endParaRPr lang="en-US" altLang="zh-HK" sz="2000" dirty="0">
              <a:solidFill>
                <a:srgbClr val="0000FF"/>
              </a:solidFill>
              <a:latin typeface="Calibri" panose="020F0502020204030204" pitchFamily="34" charset="0"/>
              <a:ea typeface="華康儷中黑" panose="020B0509000000000000" pitchFamily="49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88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>
            <a:extLst>
              <a:ext uri="{FF2B5EF4-FFF2-40B4-BE49-F238E27FC236}">
                <a16:creationId xmlns:a16="http://schemas.microsoft.com/office/drawing/2014/main" id="{B2EF5AAD-EEB9-496C-B277-24E491281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62" y="44921"/>
            <a:ext cx="9144000" cy="6048375"/>
          </a:xfrm>
        </p:spPr>
        <p:txBody>
          <a:bodyPr/>
          <a:lstStyle/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(P)" pitchFamily="34" charset="-120"/>
              </a:rPr>
              <a:t>願 上 主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祝 福 你 和 你 的 家 庭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你 的 工 作</a:t>
            </a:r>
            <a:endParaRPr lang="en-US" altLang="zh-TW" sz="44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幫助你戰勝疫情和一切困難</a:t>
            </a:r>
            <a:endParaRPr lang="en-US" altLang="zh-TW" sz="5400" dirty="0"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化 危 為 機</a:t>
            </a:r>
          </a:p>
          <a:p>
            <a:pPr algn="ctr" eaLnBrk="1" hangingPunct="1">
              <a:lnSpc>
                <a:spcPts val="7000"/>
              </a:lnSpc>
              <a:spcBef>
                <a:spcPts val="1200"/>
              </a:spcBef>
              <a:buFontTx/>
              <a:buNone/>
              <a:defRPr/>
            </a:pP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天主愛你</a:t>
            </a:r>
            <a:r>
              <a:rPr lang="zh-TW" altLang="en-US" sz="36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主佑</a:t>
            </a:r>
            <a:r>
              <a:rPr lang="zh-TW" altLang="en-US" sz="4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32356</TotalTime>
  <Words>2065</Words>
  <Application>Microsoft Office PowerPoint</Application>
  <PresentationFormat>如螢幕大小 (4:3)</PresentationFormat>
  <Paragraphs>122</Paragraphs>
  <Slides>24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19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24</vt:i4>
      </vt:variant>
    </vt:vector>
  </HeadingPairs>
  <TitlesOfParts>
    <vt:vector size="47" baseType="lpstr">
      <vt:lpstr>金梅毛楷體</vt:lpstr>
      <vt:lpstr>華康中黑體</vt:lpstr>
      <vt:lpstr>華康中黑體(P)</vt:lpstr>
      <vt:lpstr>華康正顏楷體W7</vt:lpstr>
      <vt:lpstr>華康正顏楷體W7(P)</vt:lpstr>
      <vt:lpstr>華康粗黑體</vt:lpstr>
      <vt:lpstr>華康黑體W7-GB5</vt:lpstr>
      <vt:lpstr>華康龍門石碑</vt:lpstr>
      <vt:lpstr>華康儷中黑</vt:lpstr>
      <vt:lpstr>華康儷中黑(P)</vt:lpstr>
      <vt:lpstr>華康儷粗宋</vt:lpstr>
      <vt:lpstr>華康儷粗宋(P)</vt:lpstr>
      <vt:lpstr>新細明體</vt:lpstr>
      <vt:lpstr>Arial</vt:lpstr>
      <vt:lpstr>Calibri</vt:lpstr>
      <vt:lpstr>Calibri Light</vt:lpstr>
      <vt:lpstr>Segoe UI</vt:lpstr>
      <vt:lpstr>Times New Roman</vt:lpstr>
      <vt:lpstr>Wingdings</vt:lpstr>
      <vt:lpstr>預設簡報設計</vt:lpstr>
      <vt:lpstr>3_預設簡報設計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Fr. Tsui</dc:creator>
  <cp:lastModifiedBy>user</cp:lastModifiedBy>
  <cp:revision>1749</cp:revision>
  <dcterms:created xsi:type="dcterms:W3CDTF">2006-09-26T01:05:23Z</dcterms:created>
  <dcterms:modified xsi:type="dcterms:W3CDTF">2026-08-24T08:39:04Z</dcterms:modified>
</cp:coreProperties>
</file>