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4"/>
  </p:notesMasterIdLst>
  <p:handoutMasterIdLst>
    <p:handoutMasterId r:id="rId25"/>
  </p:handoutMasterIdLst>
  <p:sldIdLst>
    <p:sldId id="1692" r:id="rId4"/>
    <p:sldId id="1610" r:id="rId5"/>
    <p:sldId id="1676" r:id="rId6"/>
    <p:sldId id="1370" r:id="rId7"/>
    <p:sldId id="1411" r:id="rId8"/>
    <p:sldId id="1612" r:id="rId9"/>
    <p:sldId id="1614" r:id="rId10"/>
    <p:sldId id="1690" r:id="rId11"/>
    <p:sldId id="1678" r:id="rId12"/>
    <p:sldId id="1679" r:id="rId13"/>
    <p:sldId id="1680" r:id="rId14"/>
    <p:sldId id="1681" r:id="rId15"/>
    <p:sldId id="1682" r:id="rId16"/>
    <p:sldId id="1683" r:id="rId17"/>
    <p:sldId id="1684" r:id="rId18"/>
    <p:sldId id="1685" r:id="rId19"/>
    <p:sldId id="1686" r:id="rId20"/>
    <p:sldId id="1687" r:id="rId21"/>
    <p:sldId id="1689" r:id="rId22"/>
    <p:sldId id="1045" r:id="rId23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FF"/>
    <a:srgbClr val="FF00FF"/>
    <a:srgbClr val="0000FF"/>
    <a:srgbClr val="9900CC"/>
    <a:srgbClr val="FFFFFF"/>
    <a:srgbClr val="FFCCFF"/>
    <a:srgbClr val="99FF99"/>
    <a:srgbClr val="99CC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58" autoAdjust="0"/>
    <p:restoredTop sz="94677" autoAdjust="0"/>
  </p:normalViewPr>
  <p:slideViewPr>
    <p:cSldViewPr>
      <p:cViewPr varScale="1">
        <p:scale>
          <a:sx n="63" d="100"/>
          <a:sy n="63" d="100"/>
        </p:scale>
        <p:origin x="11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6079"/>
            <a:ext cx="9144000" cy="611524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常年期第二十七主日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800"/>
              </a:spcBef>
              <a:spcAft>
                <a:spcPts val="24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讓你的</a:t>
            </a:r>
            <a:r>
              <a:rPr lang="zh-TW" altLang="en-US" sz="4800" dirty="0">
                <a:solidFill>
                  <a:srgbClr val="FFFF00"/>
                </a:solidFill>
                <a:ea typeface="華康儷中黑" panose="020B0509000000000000" pitchFamily="49" charset="-120"/>
              </a:rPr>
              <a:t>「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芥子</a:t>
            </a:r>
            <a:r>
              <a:rPr lang="zh-TW" altLang="en-US" sz="4800" dirty="0">
                <a:solidFill>
                  <a:srgbClr val="FFFF00"/>
                </a:solidFill>
                <a:ea typeface="華康儷中黑" panose="020B0509000000000000" pitchFamily="49" charset="-120"/>
              </a:rPr>
              <a:t>」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成大樹</a:t>
            </a:r>
            <a:endParaRPr lang="en-US" altLang="zh-TW" sz="66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9155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D711389-EFBD-4C9D-AAD2-9F2C8D27F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100" spc="1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上主</a:t>
            </a:r>
            <a:r>
              <a:rPr lang="en-US" altLang="zh-TW" sz="4100" spc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100" spc="1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我向你求救</a:t>
            </a:r>
            <a:r>
              <a:rPr lang="en-US" altLang="zh-TW" sz="4100" spc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100" spc="1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而</a:t>
            </a:r>
            <a:r>
              <a:rPr lang="zh-TW" altLang="en-US" sz="4100" spc="100" dirty="0">
                <a:solidFill>
                  <a:srgbClr val="00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你不垂聽</a:t>
            </a:r>
            <a:r>
              <a:rPr lang="en-US" altLang="zh-TW" sz="4100" spc="1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100" spc="100" dirty="0">
                <a:solidFill>
                  <a:srgbClr val="00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要到何時</a:t>
            </a:r>
            <a:r>
              <a:rPr lang="en-US" altLang="zh-TW" sz="41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1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向你</a:t>
            </a:r>
            <a:r>
              <a:rPr lang="zh-TW" altLang="en-US" sz="41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呼喊</a:t>
            </a: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「</a:t>
            </a:r>
            <a:r>
              <a:rPr lang="zh-TW" altLang="en-US" sz="41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殘暴</a:t>
            </a: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」</a:t>
            </a:r>
            <a:r>
              <a:rPr lang="en-US" altLang="zh-TW" sz="41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1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而你仍不施救</a:t>
            </a:r>
            <a:r>
              <a:rPr lang="en-US" altLang="zh-TW" sz="41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altLang="zh-TW" sz="4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殘暴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歲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女生受童黨凌虐</a:t>
            </a:r>
            <a:r>
              <a:rPr lang="en-US" altLang="zh-TW" sz="41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小時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「真係會死架喎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2022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年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9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月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22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日星島日報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  <a:p>
            <a:pPr marL="360000" indent="-457200" algn="l"/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Tasmania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最後一位女士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楚格尼尼</a:t>
            </a:r>
            <a:r>
              <a:rPr lang="en-US" altLang="zh-TW" dirty="0">
                <a:solidFill>
                  <a:schemeClr val="bg1"/>
                </a:solidFill>
              </a:rPr>
              <a:t>(</a:t>
            </a:r>
            <a:r>
              <a:rPr lang="en-US" altLang="zh-TW" dirty="0" err="1">
                <a:solidFill>
                  <a:schemeClr val="bg1"/>
                </a:solidFill>
              </a:rPr>
              <a:t>Truganini</a:t>
            </a:r>
            <a:r>
              <a:rPr lang="en-US" altLang="zh-TW" dirty="0">
                <a:solidFill>
                  <a:schemeClr val="bg1"/>
                </a:solidFill>
              </a:rPr>
              <a:t>)</a:t>
            </a:r>
            <a:br>
              <a:rPr lang="en-US" altLang="zh-TW" dirty="0">
                <a:solidFill>
                  <a:schemeClr val="bg1"/>
                </a:solidFill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的祈禱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無助與無奈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solidFill>
                  <a:srgbClr val="FF99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活到最後最悲哀</a:t>
            </a:r>
            <a:r>
              <a:rPr lang="en-US" altLang="zh-TW" sz="4000" dirty="0">
                <a:solidFill>
                  <a:srgbClr val="FF99FF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!!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中國</a:t>
            </a:r>
            <a:r>
              <a:rPr lang="en-US" altLang="zh-TW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年抵抗日軍的侵略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南京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大屠殺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巴肋斯坦人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的瀕臨滅族災難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TW" altLang="en-US" sz="4000" dirty="0">
                <a:solidFill>
                  <a:srgbClr val="FF99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多少人在呼喊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殘暴</a:t>
            </a:r>
            <a:r>
              <a:rPr lang="zh-TW" altLang="en-US" sz="4000" dirty="0">
                <a:solidFill>
                  <a:srgbClr val="FF99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卻不獲救</a:t>
            </a:r>
            <a:r>
              <a:rPr lang="en-US" altLang="zh-TW" sz="4000" dirty="0">
                <a:solidFill>
                  <a:srgbClr val="FF99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無人理會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!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唔關我事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9434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D711389-EFBD-4C9D-AAD2-9F2C8D27F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天主所賜給我們的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1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並非怯懦之神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而是大能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愛德和慎重之神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要依賴天主的大能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1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為福音同我共受勞苦</a:t>
            </a:r>
            <a:r>
              <a:rPr lang="en-US" altLang="zh-TW" sz="41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為福音受勞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為理想吃苦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為傳道沒人聽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而走上不是基督路線的路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取悅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隨波逐流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但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基督從不需取悅群眾或權貴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所以他的講道直到今天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sym typeface="Wingdings" panose="05000000000000000000" pitchFamily="2" charset="2"/>
              </a:rPr>
              <a:t>聽的人還是不多</a:t>
            </a:r>
            <a:endParaRPr lang="en-US" altLang="zh-TW" sz="4000" dirty="0">
              <a:solidFill>
                <a:srgbClr val="00FF00"/>
              </a:solidFill>
              <a:ea typeface="華康儷中黑" panose="020B0509000000000000" pitchFamily="49" charset="-120"/>
            </a:endParaRPr>
          </a:p>
          <a:p>
            <a:pPr marL="360000" indent="-457200" algn="l"/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一位老師的悲歌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由作育英才到灰心喪志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</a:b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在倫敦參觀</a:t>
            </a:r>
            <a:r>
              <a:rPr lang="en-US" altLang="zh-TW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comprehensive school</a:t>
            </a: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文化中學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861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D711389-EFBD-4C9D-AAD2-9F2C8D27F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如果你們有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信德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像芥子那樣大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即使你們給這棵桑樹說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你連根拔出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移植到海中去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它也會服從你們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芥子的力量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移山的信德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為天地立心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為生民立命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為往聖繼絕學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為萬世開太平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中國的沙塵暴之戰 和「無窮之路」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我的墓誌銘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spc="-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zh-TW" altLang="en-US" sz="4000" spc="-17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這是一位香港的中國神父</a:t>
            </a:r>
            <a:r>
              <a:rPr lang="en-US" altLang="zh-TW" sz="4000" spc="-17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7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他愛教愛國</a:t>
            </a:r>
            <a:r>
              <a:rPr lang="en-US" altLang="zh-TW" sz="4000" spc="-17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7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在主內愛人濃</a:t>
            </a:r>
            <a:r>
              <a:rPr lang="en-US" altLang="zh-TW" sz="4000" spc="-17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7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在愛人時愛主深</a:t>
            </a:r>
            <a:r>
              <a:rPr lang="zh-TW" altLang="en-US" sz="4000" spc="-17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原來</a:t>
            </a:r>
            <a:r>
              <a:rPr lang="en-US" altLang="zh-TW" sz="4000" spc="-17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愛國也是一種道德力量</a:t>
            </a:r>
            <a:r>
              <a:rPr lang="en-US" altLang="zh-TW" sz="2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(</a:t>
            </a:r>
            <a:r>
              <a:rPr lang="zh-TW" altLang="en-US" sz="2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新儒家</a:t>
            </a:r>
            <a:r>
              <a:rPr lang="en-US" altLang="zh-TW" sz="2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)</a:t>
            </a:r>
            <a:endParaRPr lang="zh-TW" altLang="en-US" sz="2800" spc="-150" dirty="0">
              <a:solidFill>
                <a:schemeClr val="bg1"/>
              </a:solidFill>
              <a:highlight>
                <a:srgbClr val="FFFF00"/>
              </a:highlight>
              <a:latin typeface="Calibri" panose="020F0502020204030204" pitchFamily="34" charset="0"/>
              <a:ea typeface="華康正顏楷體W9(P)" panose="03000900000000000000" pitchFamily="66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6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624736"/>
          </a:xfrm>
        </p:spPr>
        <p:txBody>
          <a:bodyPr/>
          <a:lstStyle/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>
                <a:ea typeface="華康儷中黑" panose="020B0509000000000000" pitchFamily="49" charset="-120"/>
              </a:rPr>
              <a:t>如果你們有信德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  <a:r>
              <a:rPr lang="zh-TW" altLang="en-US" sz="4400" dirty="0">
                <a:ea typeface="華康儷中黑" panose="020B0509000000000000" pitchFamily="49" charset="-120"/>
              </a:rPr>
              <a:t>像芥子那樣大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</a:p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>
                <a:ea typeface="華康儷中黑" panose="020B0509000000000000" pitchFamily="49" charset="-120"/>
              </a:rPr>
              <a:t>即使你們給這棵桑樹說</a:t>
            </a:r>
            <a:r>
              <a:rPr lang="en-US" altLang="zh-TW" sz="4400" dirty="0">
                <a:ea typeface="華康儷中黑" panose="020B0509000000000000" pitchFamily="49" charset="-120"/>
              </a:rPr>
              <a:t>:</a:t>
            </a:r>
            <a:r>
              <a:rPr lang="zh-TW" altLang="en-US" sz="4400" dirty="0">
                <a:ea typeface="華康儷中黑" panose="020B0509000000000000" pitchFamily="49" charset="-120"/>
              </a:rPr>
              <a:t>你連根拔出</a:t>
            </a:r>
            <a:r>
              <a:rPr lang="en-US" altLang="zh-TW" sz="4400" dirty="0">
                <a:ea typeface="華康儷中黑" panose="020B0509000000000000" pitchFamily="49" charset="-120"/>
              </a:rPr>
              <a:t>,</a:t>
            </a:r>
          </a:p>
          <a:p>
            <a:pPr>
              <a:lnSpc>
                <a:spcPts val="57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儷中黑" panose="020B0509000000000000" pitchFamily="49" charset="-120"/>
              </a:rPr>
              <a:t>移植到海中去</a:t>
            </a:r>
            <a:r>
              <a:rPr lang="en-US" altLang="zh-TW" sz="4400" dirty="0">
                <a:ea typeface="華康儷中黑" panose="020B0509000000000000" pitchFamily="49" charset="-120"/>
              </a:rPr>
              <a:t>!</a:t>
            </a:r>
            <a:r>
              <a:rPr lang="zh-TW" altLang="en-US" sz="4400" dirty="0">
                <a:solidFill>
                  <a:srgbClr val="FF0000"/>
                </a:solidFill>
                <a:ea typeface="華康儷中黑" panose="020B0509000000000000" pitchFamily="49" charset="-120"/>
              </a:rPr>
              <a:t>它也會服從你們</a:t>
            </a:r>
            <a:r>
              <a:rPr lang="en-US" altLang="zh-TW" sz="44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If you have faith the size of a mustard seed, you would say to this mulberry tree, ‘Be uprooted and planted in the sea,’ </a:t>
            </a:r>
            <a:br>
              <a:rPr lang="en-US" altLang="zh-TW" sz="44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4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and it would obey you</a:t>
            </a:r>
            <a:r>
              <a:rPr lang="en-US" altLang="zh-TW" sz="44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</a:t>
            </a:r>
            <a:endParaRPr lang="zh-TW" altLang="zh-TW" sz="440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0608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這是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移山的信德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足以使滄海成桑田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使沙漠變綠洲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可以成大業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創大同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建天國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建天家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成為和平的工具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  <a:r>
              <a:rPr lang="en-US" altLang="zh-TW" sz="4000" dirty="0">
                <a:ea typeface="華康儷中黑" panose="020B0509000000000000" pitchFamily="49" charset="-120"/>
                <a:sym typeface="Wingdings" panose="05000000000000000000" pitchFamily="2" charset="2"/>
              </a:rPr>
              <a:t> </a:t>
            </a:r>
            <a:r>
              <a:rPr lang="zh-TW" altLang="en-US" sz="4000" dirty="0">
                <a:ea typeface="華康儷中黑" panose="020B0509000000000000" pitchFamily="49" charset="-120"/>
                <a:sym typeface="Wingdings" panose="05000000000000000000" pitchFamily="2" charset="2"/>
              </a:rPr>
              <a:t>全都不是夢</a:t>
            </a:r>
            <a:endParaRPr lang="en-US" altLang="zh-TW" sz="4000" dirty="0">
              <a:ea typeface="華康儷中黑" panose="020B0509000000000000" pitchFamily="49" charset="-12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This is the “faith that moves mountains” — a faith that can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turn oceans into fertile land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and deserts into flourishing oases; a faith that empowers great deeds, fosters universal harmony, builds the Kingdom of Heaven and our heavenly home, and makes us instruments of peace. 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All of this is </a:t>
            </a:r>
            <a:r>
              <a:rPr lang="en-US" altLang="zh-TW" sz="40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新細明體" panose="02020500000000000000" pitchFamily="18" charset="-120"/>
              </a:rPr>
              <a:t>no mere dream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</a:t>
            </a:r>
            <a:endParaRPr lang="zh-TW" altLang="zh-TW" sz="4000" dirty="0">
              <a:solidFill>
                <a:srgbClr val="FF0000"/>
              </a:solidFill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0904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624736"/>
          </a:xfrm>
        </p:spPr>
        <p:txBody>
          <a:bodyPr/>
          <a:lstStyle/>
          <a:p>
            <a:pPr>
              <a:lnSpc>
                <a:spcPts val="54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你有這種信德嗎</a:t>
            </a:r>
            <a:r>
              <a:rPr lang="en-US" altLang="zh-TW" sz="4000" dirty="0"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ea typeface="華康儷中黑" panose="020B0509000000000000" pitchFamily="49" charset="-120"/>
              </a:rPr>
              <a:t>你知不知道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力行方有真信</a:t>
            </a:r>
            <a:r>
              <a:rPr lang="en-US" altLang="zh-TW" sz="4000" dirty="0"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ea typeface="華康儷中黑" panose="020B0509000000000000" pitchFamily="49" charset="-120"/>
              </a:rPr>
              <a:t>你知不知道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信德也要經過或走過後面兩個三角形的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全過程</a:t>
            </a:r>
            <a:r>
              <a:rPr lang="en-US" altLang="zh-TW" dirty="0">
                <a:ea typeface="華康儷中黑" panose="020B0509000000000000" pitchFamily="49" charset="-120"/>
              </a:rPr>
              <a:t>(</a:t>
            </a:r>
            <a:r>
              <a:rPr lang="zh-TW" altLang="en-US" dirty="0">
                <a:ea typeface="華康儷中黑" panose="020B0509000000000000" pitchFamily="49" charset="-120"/>
              </a:rPr>
              <a:t>由</a:t>
            </a:r>
            <a:r>
              <a:rPr lang="en-US" altLang="zh-TW" dirty="0">
                <a:ea typeface="華康儷中黑" panose="020B0509000000000000" pitchFamily="49" charset="-120"/>
              </a:rPr>
              <a:t>1</a:t>
            </a:r>
            <a:r>
              <a:rPr lang="zh-TW" altLang="en-US" dirty="0">
                <a:ea typeface="華康儷中黑" panose="020B0509000000000000" pitchFamily="49" charset="-120"/>
              </a:rPr>
              <a:t>至</a:t>
            </a:r>
            <a:r>
              <a:rPr lang="en-US" altLang="zh-TW" dirty="0">
                <a:ea typeface="華康儷中黑" panose="020B0509000000000000" pitchFamily="49" charset="-120"/>
              </a:rPr>
              <a:t>6)</a:t>
            </a:r>
            <a:r>
              <a:rPr lang="en-US" altLang="zh-TW" sz="4000" dirty="0">
                <a:ea typeface="華康儷中黑" panose="020B0509000000000000" pitchFamily="49" charset="-12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Do you possess such faith? Do you understand that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true faith is born of genuine action</a:t>
            </a: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? Do you realize that faith, too, must undergo the entire process illustrated in the two triangles below — progressing through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all six stages</a:t>
            </a: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?</a:t>
            </a:r>
            <a:endParaRPr lang="zh-TW" altLang="zh-TW" sz="4000" spc="-10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spcBef>
                <a:spcPts val="0"/>
              </a:spcBef>
            </a:pPr>
            <a:endParaRPr lang="en-US" altLang="zh-TW" sz="4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7501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zh-TW" altLang="en-US" sz="3600" dirty="0">
              <a:ea typeface="華康儷中黑" panose="020B0509000000000000" pitchFamily="49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4AA705C-F9AA-4969-8575-66F2E86EBE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352928" cy="392743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字方塊 1">
            <a:extLst>
              <a:ext uri="{FF2B5EF4-FFF2-40B4-BE49-F238E27FC236}">
                <a16:creationId xmlns:a16="http://schemas.microsoft.com/office/drawing/2014/main" id="{103ECFBC-078D-445E-B913-8E83174A0152}"/>
              </a:ext>
            </a:extLst>
          </p:cNvPr>
          <p:cNvSpPr txBox="1"/>
          <p:nvPr/>
        </p:nvSpPr>
        <p:spPr>
          <a:xfrm>
            <a:off x="0" y="4293096"/>
            <a:ext cx="9144000" cy="230425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1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.Teaching/Theory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2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.Testimonyl/Story 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3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.Life experience/Reflection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4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.True Understanding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5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 Integration into Life, Life’s Guide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  <a:p>
            <a:pPr algn="ctr">
              <a:lnSpc>
                <a:spcPts val="2900"/>
              </a:lnSpc>
              <a:spcBef>
                <a:spcPts val="0"/>
              </a:spcBef>
            </a:pPr>
            <a:r>
              <a:rPr lang="en-US" altLang="zh-TW" sz="2800" b="1" dirty="0">
                <a:solidFill>
                  <a:srgbClr val="FF0000"/>
                </a:solidFill>
                <a:latin typeface="+mn-lt"/>
                <a:ea typeface="華康儷中黑" panose="020B0509000000000000" pitchFamily="49" charset="-120"/>
              </a:rPr>
              <a:t>6</a:t>
            </a:r>
            <a:r>
              <a:rPr lang="en-US" altLang="zh-TW" sz="2800" dirty="0">
                <a:latin typeface="+mn-lt"/>
                <a:ea typeface="華康儷中黑" panose="020B0509000000000000" pitchFamily="49" charset="-120"/>
              </a:rPr>
              <a:t>.Life Direction/commitment, Awakening, and wisdom</a:t>
            </a:r>
            <a:endParaRPr lang="zh-TW" altLang="en-US" sz="2800" dirty="0">
              <a:latin typeface="+mn-lt"/>
              <a:ea typeface="華康儷中黑" panose="020B0509000000000000" pitchFamily="49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96E92738-A3BA-4CCE-A276-7E430E8C8D32}"/>
              </a:ext>
            </a:extLst>
          </p:cNvPr>
          <p:cNvCxnSpPr/>
          <p:nvPr/>
        </p:nvCxnSpPr>
        <p:spPr>
          <a:xfrm>
            <a:off x="683568" y="1124744"/>
            <a:ext cx="0" cy="18002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689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還有另一個必要的過程是：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在「知」與「行」的交替中成長</a:t>
            </a:r>
            <a:r>
              <a:rPr lang="en-US" altLang="zh-TW" sz="4000" dirty="0"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ea typeface="華康儷中黑" panose="020B0509000000000000" pitchFamily="49" charset="-120"/>
              </a:rPr>
              <a:t>或在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ea typeface="華康儷中黑" panose="020B0509000000000000" pitchFamily="49" charset="-120"/>
              </a:rPr>
              <a:t>「認識」與「實踐」的交替中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讓生命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脫胎換骨</a:t>
            </a:r>
            <a:r>
              <a:rPr lang="en-US" altLang="zh-TW" sz="4000" dirty="0"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ea typeface="華康儷中黑" panose="020B0509000000000000" pitchFamily="49" charset="-120"/>
              </a:rPr>
              <a:t>由毛蟲蛻變成蝴蝶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There is yet another essential process: growth through the dynamic interplay between “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knowing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” and “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doing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,” or between “</a:t>
            </a:r>
            <a:r>
              <a:rPr lang="en-US" altLang="zh-TW" sz="40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understanding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” and “</a:t>
            </a:r>
            <a:r>
              <a:rPr lang="en-US" altLang="zh-TW" sz="40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practice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.” It is through this rhythm that life is </a:t>
            </a:r>
            <a:r>
              <a:rPr lang="en-US" altLang="zh-TW" sz="40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新細明體" panose="02020500000000000000" pitchFamily="18" charset="-120"/>
              </a:rPr>
              <a:t>transformed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— </a:t>
            </a: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reborn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 as a caterpillar becomes a butterfly.</a:t>
            </a:r>
            <a:endParaRPr lang="zh-TW" altLang="zh-TW" sz="400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1104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2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知識經過實踐會更充實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9900CC"/>
                </a:solidFill>
                <a:ea typeface="華康儷中黑" panose="020B0509000000000000" pitchFamily="49" charset="-120"/>
              </a:rPr>
              <a:t>更充實的知識會讓人更傾向實踐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一生這樣做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我們會走向知識就是道德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或知識就是信仰的境界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Knowledge tested by action becomes deeper, 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and </a:t>
            </a:r>
            <a:r>
              <a:rPr lang="en-US" altLang="zh-TW" sz="4000" dirty="0">
                <a:solidFill>
                  <a:srgbClr val="9900CC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deeper knowledge in turn inspires more faithful action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 If we persevere in this way throughout life, we will enter into a realm where </a:t>
            </a:r>
            <a:r>
              <a:rPr lang="en-US" altLang="zh-TW" sz="40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knowledge becomes virtue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, and </a:t>
            </a:r>
            <a:r>
              <a:rPr lang="en-US" altLang="zh-TW" sz="40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knowledge becomes faith</a:t>
            </a:r>
            <a:r>
              <a:rPr lang="en-US" altLang="zh-TW" sz="40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.</a:t>
            </a:r>
            <a:endParaRPr lang="zh-TW" altLang="zh-TW" sz="4000" dirty="0">
              <a:effectLst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spcBef>
                <a:spcPts val="0"/>
              </a:spcBef>
            </a:pPr>
            <a:endParaRPr lang="en-US" altLang="zh-TW" sz="4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4818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FBD0346-4835-4A2A-ACD4-C4EF22D7B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ea typeface="華康儷中黑" panose="020B0509000000000000" pitchFamily="49" charset="-120"/>
              </a:rPr>
              <a:t>真知識或真信德不是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埋在腦海裡的思想</a:t>
            </a:r>
            <a:r>
              <a:rPr lang="zh-TW" altLang="en-US" sz="4000" dirty="0">
                <a:ea typeface="華康儷中黑" panose="020B0509000000000000" pitchFamily="49" charset="-120"/>
              </a:rPr>
              <a:t>或感覺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它甚至不是一種神奧的經驗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ea typeface="華康儷中黑" panose="020B0509000000000000" pitchFamily="49" charset="-120"/>
              </a:rPr>
              <a:t>它有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變為生活的潛能</a:t>
            </a:r>
            <a:r>
              <a:rPr lang="zh-TW" altLang="en-US" sz="4000" dirty="0">
                <a:ea typeface="華康儷中黑" panose="020B0509000000000000" pitchFamily="49" charset="-120"/>
              </a:rPr>
              <a:t>甚至動能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br>
              <a:rPr lang="en-US" altLang="zh-TW" sz="4000" dirty="0">
                <a:ea typeface="華康儷中黑" panose="020B0509000000000000" pitchFamily="49" charset="-120"/>
              </a:rPr>
            </a:br>
            <a:r>
              <a:rPr lang="zh-TW" altLang="en-US" sz="4000" dirty="0">
                <a:ea typeface="華康儷中黑" panose="020B0509000000000000" pitchFamily="49" charset="-120"/>
              </a:rPr>
              <a:t>就像芥菜種子能變為聖經形容的大樹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True knowledge or true faith is not merely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an idea or a feeling </a:t>
            </a: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stored in the mind. It is not even only a mystical experience. It carries within it the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potential</a:t>
            </a:r>
            <a:r>
              <a:rPr lang="en-US" altLang="zh-TW" sz="4000" spc="-100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 — even the energy — to become life itself. Like the mustard seed that grows into the great tree described in Scripture.</a:t>
            </a:r>
            <a:endParaRPr lang="zh-TW" altLang="en-US" sz="4000" spc="-100" dirty="0">
              <a:ea typeface="華康儷中黑" panose="020B0509000000000000" pitchFamily="49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508AF0F-B724-42C5-8EE8-564A1DDD3D7C}"/>
              </a:ext>
            </a:extLst>
          </p:cNvPr>
          <p:cNvSpPr txBox="1"/>
          <p:nvPr/>
        </p:nvSpPr>
        <p:spPr>
          <a:xfrm>
            <a:off x="7632912" y="6128728"/>
            <a:ext cx="1368152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</a:rPr>
              <a:t>讚</a:t>
            </a:r>
            <a:r>
              <a:rPr lang="en-US" altLang="zh-TW" sz="2000" b="1" dirty="0">
                <a:solidFill>
                  <a:srgbClr val="FF0000"/>
                </a:solidFill>
              </a:rPr>
              <a:t>,</a:t>
            </a:r>
            <a:r>
              <a:rPr lang="zh-TW" altLang="en-US" sz="2000" b="1" dirty="0">
                <a:solidFill>
                  <a:srgbClr val="FF0000"/>
                </a:solidFill>
              </a:rPr>
              <a:t>留言</a:t>
            </a:r>
            <a:r>
              <a:rPr lang="en-US" altLang="zh-TW" sz="2000" b="1" dirty="0">
                <a:solidFill>
                  <a:srgbClr val="FF0000"/>
                </a:solidFill>
              </a:rPr>
              <a:t>,</a:t>
            </a:r>
            <a:r>
              <a:rPr lang="zh-TW" altLang="en-US" sz="2000" b="1" dirty="0">
                <a:solidFill>
                  <a:srgbClr val="FF0000"/>
                </a:solidFill>
              </a:rPr>
              <a:t>傳</a:t>
            </a:r>
          </a:p>
        </p:txBody>
      </p:sp>
    </p:spTree>
    <p:extLst>
      <p:ext uri="{BB962C8B-B14F-4D97-AF65-F5344CB8AC3E}">
        <p14:creationId xmlns:p14="http://schemas.microsoft.com/office/powerpoint/2010/main" val="393246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1400"/>
            <a:ext cx="9108504" cy="6713984"/>
          </a:xfrm>
        </p:spPr>
        <p:txBody>
          <a:bodyPr/>
          <a:lstStyle/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恭讀哈巴谷先知書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1:2-3; 2:2-4</a:t>
            </a:r>
          </a:p>
          <a:p>
            <a:pPr marL="0" indent="0" algn="just" eaLnBrk="1"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上主，我向你求救，而你不垂聽，要到何時？向你呼喊「殘暴」，而你仍不施救？為什麼你使我見到邪惡；人受壓迫，而你竟坐視不管？在我面前，只有迫害和殘暴，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爭吵不休，辯論四起。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上主回答我說：「你寫出這神視，清楚地刻在版上，使人能流利誦讀。因為這神視有一定的期限，最後必要實現，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7598" y="6271155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</a:t>
            </a:r>
            <a:r>
              <a:rPr lang="zh-TW" altLang="en-US" sz="6000" dirty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危</a:t>
            </a: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 為 </a:t>
            </a:r>
            <a:r>
              <a:rPr lang="zh-TW" altLang="en-US" sz="6000" dirty="0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3810"/>
            <a:ext cx="9144000" cy="632749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決無欺詐；若遲延了，你應等待；它必定來，決不誤期。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看，心術不正的，必然消逝；義人必因他的信德而生活。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657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1A5AA4C-CE13-49E0-809C-916913C17C91}"/>
              </a:ext>
            </a:extLst>
          </p:cNvPr>
          <p:cNvSpPr txBox="1"/>
          <p:nvPr/>
        </p:nvSpPr>
        <p:spPr>
          <a:xfrm>
            <a:off x="1331640" y="4149080"/>
            <a:ext cx="6408712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靜默片刻</a:t>
            </a:r>
            <a:r>
              <a:rPr lang="en-US" altLang="zh-TW" dirty="0">
                <a:solidFill>
                  <a:schemeClr val="bg1"/>
                </a:solidFill>
              </a:rPr>
              <a:t>,</a:t>
            </a:r>
            <a:r>
              <a:rPr lang="zh-TW" altLang="en-US" dirty="0">
                <a:solidFill>
                  <a:schemeClr val="bg1"/>
                </a:solidFill>
              </a:rPr>
              <a:t>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269315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399498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恭讀聖保祿宗徒致弟茂德後書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1:6-8,13-14</a:t>
            </a:r>
          </a:p>
          <a:p>
            <a:pPr marL="0" indent="0" algn="just" eaLnBrk="1">
              <a:spcBef>
                <a:spcPts val="12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親愛的：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我提醒你把天主藉我的覆手，所賦予你的恩賜，再熾燃起來，因為，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天主所賜給我們的，並非怯懦之神，而是大能、愛德和慎重之神。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所以，你不要以給我們的主作證為恥，也不要以我這為主被囚的人為恥，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但要依賴天主的大能，為福音同我共受勞苦。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488237" y="626931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5818"/>
            <a:ext cx="9144000" cy="6117518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你要以信德，及在基督耶穌內的愛德，把從我所聽的健全道理，奉為模範；且依賴那住在我們內的聖神，保管你所受的美好寄託。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348512" y="620543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A57658B-CE58-4399-BCDE-BC5343542840}"/>
              </a:ext>
            </a:extLst>
          </p:cNvPr>
          <p:cNvSpPr txBox="1"/>
          <p:nvPr/>
        </p:nvSpPr>
        <p:spPr>
          <a:xfrm>
            <a:off x="1331640" y="4149080"/>
            <a:ext cx="60486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靜默片刻</a:t>
            </a:r>
            <a:r>
              <a:rPr lang="en-US" altLang="zh-TW" sz="2800" dirty="0">
                <a:solidFill>
                  <a:schemeClr val="bg1"/>
                </a:solidFill>
              </a:rPr>
              <a:t>, </a:t>
            </a:r>
            <a:r>
              <a:rPr lang="zh-TW" altLang="en-US" sz="2800" dirty="0">
                <a:solidFill>
                  <a:schemeClr val="bg1"/>
                </a:solidFill>
              </a:rPr>
              <a:t>默想上主今天對</a:t>
            </a:r>
            <a:r>
              <a:rPr lang="zh-TW" altLang="en-US" sz="3600" b="1" dirty="0">
                <a:solidFill>
                  <a:srgbClr val="FFFF00"/>
                </a:solidFill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35756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44016"/>
            <a:ext cx="9107488" cy="6813376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17:5-10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那時候，宗徒向主說：「請增加我們的信德吧！」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主說：「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如果你們有信德，像芥子那樣大，即使你們給這棵桑樹說：你連根拔出，移植到海中去！它也會服從你們。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「你們中間，誰有僕人耕田或放羊，從田裡回來，即給他說：你快過來，坐下吃飯吧！而不對他說：給我預備晚飯，束上腰，伺候我，等我吃喝完了，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79606" y="634876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802"/>
            <a:ext cx="9144000" cy="662157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以後你才吃喝？僕人做了吩咐的事，主人豈要向他道謝？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「你們也是這樣，既做完吩咐你們的一切，仍然要說：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我們是無用的僕人，我們不過做了我們應做的事。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HK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8317" y="6165304"/>
            <a:ext cx="6841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6986BEF-102F-4FD1-835E-E5C701A71068}"/>
              </a:ext>
            </a:extLst>
          </p:cNvPr>
          <p:cNvSpPr txBox="1"/>
          <p:nvPr/>
        </p:nvSpPr>
        <p:spPr>
          <a:xfrm>
            <a:off x="1187624" y="5086925"/>
            <a:ext cx="6336704" cy="646331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靜默片刻</a:t>
            </a:r>
            <a:r>
              <a:rPr lang="en-US" altLang="zh-TW" sz="2800" dirty="0">
                <a:solidFill>
                  <a:schemeClr val="bg1"/>
                </a:solidFill>
              </a:rPr>
              <a:t>, </a:t>
            </a:r>
            <a:r>
              <a:rPr lang="zh-TW" altLang="en-US" sz="2800" dirty="0">
                <a:solidFill>
                  <a:schemeClr val="bg1"/>
                </a:solidFill>
              </a:rPr>
              <a:t>默想上主</a:t>
            </a:r>
            <a:r>
              <a:rPr lang="zh-TW" altLang="en-US" sz="2800" b="1" dirty="0">
                <a:solidFill>
                  <a:srgbClr val="FFFF00"/>
                </a:solidFill>
              </a:rPr>
              <a:t>今天</a:t>
            </a:r>
            <a:r>
              <a:rPr lang="zh-TW" altLang="en-US" sz="2800" dirty="0">
                <a:solidFill>
                  <a:schemeClr val="bg1"/>
                </a:solidFill>
              </a:rPr>
              <a:t>對</a:t>
            </a:r>
            <a:r>
              <a:rPr lang="zh-TW" altLang="en-US" sz="3600" b="1" dirty="0">
                <a:solidFill>
                  <a:srgbClr val="FFFF00"/>
                </a:solidFill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36499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10095"/>
            <a:ext cx="9144000" cy="611524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常年期第二十七主日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1800"/>
              </a:spcBef>
              <a:spcAft>
                <a:spcPts val="24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讓你的</a:t>
            </a:r>
            <a:r>
              <a:rPr lang="zh-TW" altLang="en-US" sz="4800" dirty="0">
                <a:solidFill>
                  <a:srgbClr val="FFFF00"/>
                </a:solidFill>
                <a:ea typeface="華康儷中黑" panose="020B0509000000000000" pitchFamily="49" charset="-120"/>
              </a:rPr>
              <a:t>「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芥子</a:t>
            </a:r>
            <a:r>
              <a:rPr lang="zh-TW" altLang="en-US" sz="4800" dirty="0">
                <a:solidFill>
                  <a:srgbClr val="FFFF00"/>
                </a:solidFill>
                <a:ea typeface="華康儷中黑" panose="020B0509000000000000" pitchFamily="49" charset="-120"/>
              </a:rPr>
              <a:t>」</a:t>
            </a:r>
            <a:r>
              <a:rPr lang="zh-TW" altLang="en-US" sz="6600" dirty="0">
                <a:solidFill>
                  <a:srgbClr val="FFFF00"/>
                </a:solidFill>
                <a:ea typeface="華康儷中黑" panose="020B0509000000000000" pitchFamily="49" charset="-120"/>
              </a:rPr>
              <a:t>成大樹</a:t>
            </a:r>
            <a:endParaRPr lang="en-US" altLang="zh-TW" sz="66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215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D711389-EFBD-4C9D-AAD2-9F2C8D27F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600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3000"/>
              </a:spcAft>
            </a:pPr>
            <a:r>
              <a:rPr lang="zh-TW" altLang="en-US" sz="4200" spc="1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上主</a:t>
            </a:r>
            <a:r>
              <a:rPr lang="en-US" altLang="zh-TW" sz="4200" spc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spc="1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我向你求救</a:t>
            </a:r>
            <a:r>
              <a:rPr lang="en-US" altLang="zh-TW" sz="4200" spc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spc="1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而你不垂聽</a:t>
            </a:r>
            <a:r>
              <a:rPr lang="en-US" altLang="zh-TW" sz="4200" spc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spc="1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要到何時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向你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呼喊</a:t>
            </a: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殘暴</a:t>
            </a: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而你仍不施救</a:t>
            </a:r>
            <a:r>
              <a:rPr lang="en-US" altLang="zh-TW" sz="4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3000"/>
              </a:spcAft>
            </a:pP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天主所賜給我們的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並非怯懦之神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而是大能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愛德和慎重之神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要依賴天主的大能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為福音同我共受勞苦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3000"/>
              </a:spcAft>
            </a:pP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如果你們有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信德</a:t>
            </a:r>
            <a:r>
              <a:rPr lang="en-US" altLang="zh-TW" sz="4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像芥子那樣大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即使你們給這棵桑樹說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你連根拔出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移植到海中去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它也會服從你們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4703797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19733</TotalTime>
  <Words>1662</Words>
  <Application>Microsoft Office PowerPoint</Application>
  <PresentationFormat>如螢幕大小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20</vt:i4>
      </vt:variant>
    </vt:vector>
  </HeadingPairs>
  <TitlesOfParts>
    <vt:vector size="34" baseType="lpstr">
      <vt:lpstr>華康中黑體</vt:lpstr>
      <vt:lpstr>華康中黑體(P)</vt:lpstr>
      <vt:lpstr>華康正顏楷體W7</vt:lpstr>
      <vt:lpstr>華康正顏楷體W9(P)</vt:lpstr>
      <vt:lpstr>華康儷中黑</vt:lpstr>
      <vt:lpstr>華康儷中黑(P)</vt:lpstr>
      <vt:lpstr>華康儷粗宋(P)</vt:lpstr>
      <vt:lpstr>新細明體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1075</cp:revision>
  <dcterms:created xsi:type="dcterms:W3CDTF">2006-09-26T01:05:23Z</dcterms:created>
  <dcterms:modified xsi:type="dcterms:W3CDTF">2025-09-01T08:53:36Z</dcterms:modified>
</cp:coreProperties>
</file>