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732" r:id="rId3"/>
  </p:sldMasterIdLst>
  <p:notesMasterIdLst>
    <p:notesMasterId r:id="rId25"/>
  </p:notesMasterIdLst>
  <p:handoutMasterIdLst>
    <p:handoutMasterId r:id="rId26"/>
  </p:handoutMasterIdLst>
  <p:sldIdLst>
    <p:sldId id="1565" r:id="rId4"/>
    <p:sldId id="1610" r:id="rId5"/>
    <p:sldId id="1676" r:id="rId6"/>
    <p:sldId id="1370" r:id="rId7"/>
    <p:sldId id="1411" r:id="rId8"/>
    <p:sldId id="1612" r:id="rId9"/>
    <p:sldId id="1614" r:id="rId10"/>
    <p:sldId id="1677" r:id="rId11"/>
    <p:sldId id="1678" r:id="rId12"/>
    <p:sldId id="1679" r:id="rId13"/>
    <p:sldId id="1680" r:id="rId14"/>
    <p:sldId id="1681" r:id="rId15"/>
    <p:sldId id="1682" r:id="rId16"/>
    <p:sldId id="1683" r:id="rId17"/>
    <p:sldId id="1684" r:id="rId18"/>
    <p:sldId id="1685" r:id="rId19"/>
    <p:sldId id="1686" r:id="rId20"/>
    <p:sldId id="1687" r:id="rId21"/>
    <p:sldId id="1688" r:id="rId22"/>
    <p:sldId id="1689" r:id="rId23"/>
    <p:sldId id="1045" r:id="rId24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FF99FF"/>
    <a:srgbClr val="9900CC"/>
    <a:srgbClr val="FFFFFF"/>
    <a:srgbClr val="FFCCFF"/>
    <a:srgbClr val="FF00FF"/>
    <a:srgbClr val="99FF99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1108" autoAdjust="0"/>
    <p:restoredTop sz="94677" autoAdjust="0"/>
  </p:normalViewPr>
  <p:slideViewPr>
    <p:cSldViewPr>
      <p:cViewPr varScale="1">
        <p:scale>
          <a:sx n="63" d="100"/>
          <a:sy n="63" d="100"/>
        </p:scale>
        <p:origin x="11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65244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87264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90419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2199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7194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0486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82572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33249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4066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981890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0614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2240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33" r:id="rId1"/>
    <p:sldLayoutId id="2147489734" r:id="rId2"/>
    <p:sldLayoutId id="2147489735" r:id="rId3"/>
    <p:sldLayoutId id="2147489736" r:id="rId4"/>
    <p:sldLayoutId id="2147489737" r:id="rId5"/>
    <p:sldLayoutId id="2147489738" r:id="rId6"/>
    <p:sldLayoutId id="2147489739" r:id="rId7"/>
    <p:sldLayoutId id="2147489740" r:id="rId8"/>
    <p:sldLayoutId id="2147489741" r:id="rId9"/>
    <p:sldLayoutId id="2147489742" r:id="rId10"/>
    <p:sldLayoutId id="2147489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69131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常年期第二十七主日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en-US" altLang="zh-TW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6000" dirty="0">
                <a:solidFill>
                  <a:srgbClr val="FFFF00"/>
                </a:solidFill>
                <a:ea typeface="華康儷中黑" panose="020B0509000000000000" pitchFamily="49" charset="-120"/>
              </a:rPr>
              <a:t>保管你的芥子</a:t>
            </a:r>
            <a:endParaRPr lang="en-US" altLang="zh-TW" sz="60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kumimoji="1" lang="zh-TW" altLang="en-US" sz="2800" b="0" i="0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哈</a:t>
            </a:r>
            <a:r>
              <a:rPr lang="en-US" altLang="zh-TW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1:2-3,2:2-4</a:t>
            </a: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HK" altLang="en-US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弟</a:t>
            </a:r>
            <a:r>
              <a:rPr lang="zh-TW" altLang="en-US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後</a:t>
            </a:r>
            <a:r>
              <a:rPr lang="en-US" altLang="zh-TW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1: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6-8,13-14; </a:t>
            </a:r>
            <a:r>
              <a:rPr kumimoji="1" lang="zh-TW" altLang="en-US" sz="2800" b="0" i="0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17:5-10)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329915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D711389-EFBD-4C9D-AAD2-9F2C8D27F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2400"/>
              </a:spcAft>
            </a:pPr>
            <a:r>
              <a:rPr lang="zh-TW" altLang="en-US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</a:t>
            </a:r>
            <a:r>
              <a:rPr lang="en-US" altLang="zh-TW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我向你求救</a:t>
            </a:r>
            <a:r>
              <a:rPr lang="en-US" altLang="zh-TW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而你不垂聽</a:t>
            </a:r>
            <a:r>
              <a:rPr lang="en-US" altLang="zh-TW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要到何時</a:t>
            </a:r>
            <a:r>
              <a:rPr lang="en-US" altLang="zh-TW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向你</a:t>
            </a:r>
            <a:r>
              <a:rPr lang="zh-TW" altLang="en-US" sz="4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呼喊「殘暴」</a:t>
            </a:r>
            <a:r>
              <a:rPr lang="en-US" altLang="zh-TW" sz="4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而你仍不施救</a:t>
            </a:r>
            <a:r>
              <a:rPr lang="en-US" altLang="zh-TW" sz="4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endParaRPr lang="en-US" altLang="zh-TW" sz="41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殘暴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13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歲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女生受童黨凌虐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8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小時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「真係會死架喎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上主不施救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自作孽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不可活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與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14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歲男生網聊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2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小時即見面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犯案至凌晨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天主不垂聽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不幸之後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</a:rPr>
              <a:t>痛定思痛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?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聖奧斯定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</a:p>
          <a:p>
            <a:pPr algn="l"/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                               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或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</a:rPr>
              <a:t>更加墮落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?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千古恨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</a:p>
          <a:p>
            <a:pPr algn="l"/>
            <a:endParaRPr lang="zh-TW" altLang="en-US" sz="4000" dirty="0">
              <a:solidFill>
                <a:schemeClr val="bg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434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D711389-EFBD-4C9D-AAD2-9F2C8D27F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天主所賜給我們的</a:t>
            </a:r>
            <a:r>
              <a:rPr lang="en-US" altLang="zh-TW" sz="4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並非怯懦之神</a:t>
            </a:r>
            <a:r>
              <a:rPr lang="en-US" altLang="zh-TW" sz="4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而是大能</a:t>
            </a:r>
            <a:r>
              <a:rPr lang="en-US" altLang="zh-TW" sz="4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愛德和慎重之神</a:t>
            </a:r>
            <a:r>
              <a:rPr lang="en-US" altLang="zh-TW" sz="4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要依賴天主的大能</a:t>
            </a:r>
            <a:r>
              <a:rPr lang="en-US" altLang="zh-TW" sz="4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1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為福音同我共受勞苦</a:t>
            </a:r>
            <a:r>
              <a:rPr lang="en-US" altLang="zh-TW" sz="4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為福音共受勞苦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沒人聽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不結實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取悅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?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 algn="l"/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不易掌握全貌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不易前後兼顧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l"/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看到一個一個果實的背離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</a:rPr>
              <a:t>理想與孤獨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</a:rPr>
              <a:t>)</a:t>
            </a:r>
          </a:p>
          <a:p>
            <a:pPr algn="l"/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很難接納連自己都可能灰心喪志</a:t>
            </a:r>
            <a:endParaRPr lang="en-US" altLang="zh-TW" sz="40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l"/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   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在英國參觀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comprehensive school)</a:t>
            </a:r>
          </a:p>
        </p:txBody>
      </p:sp>
    </p:spTree>
    <p:extLst>
      <p:ext uri="{BB962C8B-B14F-4D97-AF65-F5344CB8AC3E}">
        <p14:creationId xmlns:p14="http://schemas.microsoft.com/office/powerpoint/2010/main" val="304861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D711389-EFBD-4C9D-AAD2-9F2C8D27F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如果你們有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信德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像芥子那樣大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即使你們給這棵桑樹說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你連根拔出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移植到海中去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它也會服從你們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芥子的力量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移山的信德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庇蔭蒼生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中國老人背後的樹林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中國沙塵暴之戰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「無窮之路」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一帶一路沿線的發展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共富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多贏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天國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>
              <a:spcBef>
                <a:spcPts val="0"/>
              </a:spcBef>
              <a:spcAft>
                <a:spcPts val="600"/>
              </a:spcAft>
            </a:pPr>
            <a:r>
              <a:rPr lang="en-US" altLang="zh-TW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Gloria Dei, homo </a:t>
            </a:r>
            <a:r>
              <a:rPr lang="en-US" altLang="zh-TW" sz="3600" dirty="0" err="1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vivens</a:t>
            </a:r>
            <a:r>
              <a:rPr lang="en-US" altLang="zh-TW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保管好這芥子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marL="360000" indent="-457200">
              <a:spcBef>
                <a:spcPts val="0"/>
              </a:spcBef>
              <a:spcAft>
                <a:spcPts val="600"/>
              </a:spcAft>
            </a:pPr>
            <a:r>
              <a:rPr lang="zh-TW" altLang="en-US" sz="14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墓誌銘</a:t>
            </a:r>
            <a:r>
              <a:rPr lang="zh-TW" altLang="en-US" sz="1400" spc="-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  </a:t>
            </a:r>
            <a:r>
              <a:rPr lang="zh-TW" altLang="en-US" sz="3400" spc="-170" dirty="0">
                <a:solidFill>
                  <a:srgbClr val="FF0000"/>
                </a:solidFill>
                <a:highlight>
                  <a:srgbClr val="FFFF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這是一位中國的香港神父</a:t>
            </a:r>
            <a:r>
              <a:rPr lang="en-US" altLang="zh-TW" sz="3400" spc="-170" dirty="0">
                <a:solidFill>
                  <a:srgbClr val="FF0000"/>
                </a:solidFill>
                <a:highlight>
                  <a:srgbClr val="FFFF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400" spc="-170" dirty="0">
                <a:solidFill>
                  <a:srgbClr val="FF0000"/>
                </a:solidFill>
                <a:highlight>
                  <a:srgbClr val="FFFF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他愛主愛人</a:t>
            </a:r>
            <a:r>
              <a:rPr lang="en-US" altLang="zh-TW" sz="3400" spc="-170" dirty="0">
                <a:solidFill>
                  <a:srgbClr val="FF0000"/>
                </a:solidFill>
                <a:highlight>
                  <a:srgbClr val="FFFF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400" spc="-170" dirty="0">
                <a:solidFill>
                  <a:srgbClr val="FF0000"/>
                </a:solidFill>
                <a:highlight>
                  <a:srgbClr val="FFFF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愛教愛國</a:t>
            </a:r>
            <a:endParaRPr lang="en-US" altLang="zh-TW" sz="3400" spc="-170" dirty="0">
              <a:solidFill>
                <a:srgbClr val="FF0000"/>
              </a:solidFill>
              <a:highlight>
                <a:srgbClr val="FFFF00"/>
              </a:highlight>
              <a:latin typeface="華康正顏楷體W7(P)" panose="03000700000000000000" pitchFamily="66" charset="-120"/>
              <a:ea typeface="華康正顏楷體W7(P)" panose="03000700000000000000" pitchFamily="66" charset="-120"/>
              <a:cs typeface="華康中黑體" panose="020B0509000000000000" pitchFamily="49" charset="-120"/>
            </a:endParaRPr>
          </a:p>
          <a:p>
            <a:pPr marL="360000" indent="-457200">
              <a:spcBef>
                <a:spcPts val="0"/>
              </a:spcBef>
              <a:spcAft>
                <a:spcPts val="600"/>
              </a:spcAft>
            </a:pPr>
            <a:r>
              <a:rPr lang="zh-TW" altLang="en-US" spc="-15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愛國也是一種道德力量</a:t>
            </a:r>
            <a:r>
              <a:rPr lang="en-US" altLang="zh-TW" spc="-15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pc="-15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  <a:sym typeface="Wingdings" panose="05000000000000000000" pitchFamily="2" charset="2"/>
              </a:rPr>
              <a:t>人民</a:t>
            </a:r>
            <a:r>
              <a:rPr lang="en-US" altLang="zh-TW" spc="-15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pc="-15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  <a:sym typeface="Wingdings" panose="05000000000000000000" pitchFamily="2" charset="2"/>
              </a:rPr>
              <a:t>土地</a:t>
            </a:r>
            <a:r>
              <a:rPr lang="en-US" altLang="zh-TW" spc="-15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pc="-15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  <a:sym typeface="Wingdings" panose="05000000000000000000" pitchFamily="2" charset="2"/>
              </a:rPr>
              <a:t>文化</a:t>
            </a:r>
            <a:r>
              <a:rPr lang="en-US" altLang="zh-TW" spc="-15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pc="-15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  <a:sym typeface="Wingdings" panose="05000000000000000000" pitchFamily="2" charset="2"/>
              </a:rPr>
              <a:t>歷史</a:t>
            </a:r>
            <a:r>
              <a:rPr lang="en-US" altLang="zh-TW" spc="-150" dirty="0">
                <a:solidFill>
                  <a:srgbClr val="FF0000"/>
                </a:solidFill>
                <a:highlight>
                  <a:srgbClr val="FFFF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pc="-15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天主</a:t>
            </a:r>
            <a:endParaRPr lang="zh-TW" altLang="en-US" spc="-150" dirty="0"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056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FBD0346-4835-4A2A-ACD4-C4EF22D7B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如果你們有信德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像芥子那樣大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即使你們給這棵桑樹說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你連根拔出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移植到海中去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它也會服從你們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"If you have faith the size of a mustard seed, you would say to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this mulberry tree, 'Be uprooted and planted in the sea,’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and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it would obey you</a:t>
            </a:r>
            <a:r>
              <a:rPr lang="en-US" altLang="zh-TW" sz="4000" dirty="0">
                <a:ea typeface="華康儷中黑" panose="020B0509000000000000" pitchFamily="49" charset="-12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130608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FBD0346-4835-4A2A-ACD4-C4EF22D7B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800" dirty="0">
                <a:ea typeface="華康儷中黑" panose="020B0509000000000000" pitchFamily="49" charset="-120"/>
              </a:rPr>
              <a:t>這是「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移山的信德</a:t>
            </a:r>
            <a:r>
              <a:rPr lang="zh-TW" altLang="en-US" sz="3800" dirty="0">
                <a:ea typeface="華康儷中黑" panose="020B0509000000000000" pitchFamily="49" charset="-120"/>
              </a:rPr>
              <a:t>」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足以使滄海成</a:t>
            </a:r>
            <a:r>
              <a:rPr lang="zh-TW" altLang="en-US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桑田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使沙漠變</a:t>
            </a:r>
            <a:r>
              <a:rPr lang="zh-TW" altLang="en-US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綠洲</a:t>
            </a:r>
            <a:r>
              <a:rPr lang="en-US" altLang="zh-TW" sz="3800" dirty="0"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ea typeface="華康儷中黑" panose="020B0509000000000000" pitchFamily="49" charset="-120"/>
              </a:rPr>
              <a:t>可以成</a:t>
            </a:r>
            <a:r>
              <a:rPr lang="zh-TW" altLang="en-US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大業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創</a:t>
            </a:r>
            <a:r>
              <a:rPr lang="zh-TW" altLang="en-US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大同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建</a:t>
            </a:r>
            <a:r>
              <a:rPr lang="zh-TW" altLang="en-US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天國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ea typeface="華康儷中黑" panose="020B0509000000000000" pitchFamily="49" charset="-120"/>
              </a:rPr>
              <a:t>建</a:t>
            </a:r>
            <a:r>
              <a:rPr lang="zh-TW" altLang="en-US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天家</a:t>
            </a:r>
            <a:r>
              <a:rPr lang="en-US" altLang="zh-TW" sz="3800" dirty="0"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ea typeface="華康儷中黑" panose="020B0509000000000000" pitchFamily="49" charset="-120"/>
              </a:rPr>
              <a:t>成為和平的工具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  <a:r>
              <a:rPr lang="en-US" altLang="zh-TW" sz="3800" dirty="0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全部不是夢</a:t>
            </a:r>
            <a:endParaRPr lang="en-US" altLang="zh-TW" sz="38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3800" dirty="0">
                <a:ea typeface="華康儷中黑" panose="020B0509000000000000" pitchFamily="49" charset="-120"/>
              </a:rPr>
              <a:t>This is “</a:t>
            </a:r>
            <a:r>
              <a:rPr lang="en-US" altLang="zh-TW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the faith which moves mountains</a:t>
            </a:r>
            <a:r>
              <a:rPr lang="en-US" altLang="zh-TW" sz="3800" dirty="0">
                <a:ea typeface="華康儷中黑" panose="020B0509000000000000" pitchFamily="49" charset="-120"/>
              </a:rPr>
              <a:t>”, it enables an expansive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sea</a:t>
            </a:r>
            <a:r>
              <a:rPr lang="en-US" altLang="zh-TW" sz="3800" dirty="0">
                <a:ea typeface="華康儷中黑" panose="020B0509000000000000" pitchFamily="49" charset="-120"/>
              </a:rPr>
              <a:t> to turn into a rich paddy field and a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desert</a:t>
            </a:r>
            <a:r>
              <a:rPr lang="en-US" altLang="zh-TW" sz="3800" dirty="0">
                <a:ea typeface="華康儷中黑" panose="020B0509000000000000" pitchFamily="49" charset="-120"/>
              </a:rPr>
              <a:t> becoming an oasis. It enables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great</a:t>
            </a:r>
            <a:r>
              <a:rPr lang="en-US" altLang="zh-TW" sz="3800" dirty="0">
                <a:ea typeface="華康儷中黑" panose="020B0509000000000000" pitchFamily="49" charset="-120"/>
              </a:rPr>
              <a:t> achievements,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universal</a:t>
            </a:r>
            <a:r>
              <a:rPr lang="en-US" altLang="zh-TW" sz="3800" dirty="0">
                <a:ea typeface="華康儷中黑" panose="020B0509000000000000" pitchFamily="49" charset="-120"/>
              </a:rPr>
              <a:t> harmony,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3800" dirty="0">
                <a:ea typeface="華康儷中黑" panose="020B0509000000000000" pitchFamily="49" charset="-120"/>
              </a:rPr>
              <a:t>the building of a Heavenly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Kingdom</a:t>
            </a:r>
            <a:r>
              <a:rPr lang="en-US" altLang="zh-TW" sz="3800" dirty="0">
                <a:ea typeface="華康儷中黑" panose="020B0509000000000000" pitchFamily="49" charset="-120"/>
              </a:rPr>
              <a:t> and Heavenly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Home</a:t>
            </a:r>
            <a:r>
              <a:rPr lang="en-US" altLang="zh-TW" sz="3800" dirty="0">
                <a:ea typeface="華康儷中黑" panose="020B0509000000000000" pitchFamily="49" charset="-120"/>
              </a:rPr>
              <a:t>, as well as becoming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3800" dirty="0">
                <a:ea typeface="華康儷中黑" panose="020B0509000000000000" pitchFamily="49" charset="-120"/>
              </a:rPr>
              <a:t>an instrument of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peace. </a:t>
            </a:r>
            <a:r>
              <a:rPr lang="en-US" altLang="zh-TW" sz="3800" dirty="0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Not</a:t>
            </a:r>
            <a:r>
              <a:rPr lang="en-US" altLang="zh-TW" sz="3800" dirty="0"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 a dream</a:t>
            </a:r>
            <a:endParaRPr lang="en-US" altLang="zh-TW" sz="3800" dirty="0">
              <a:highlight>
                <a:srgbClr val="FFFF00"/>
              </a:highlight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0904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FBD0346-4835-4A2A-ACD4-C4EF22D7B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你有這種「信德」嗎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你知不知道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「力行」方有「真信」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你知不知道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信德也要經過或走過後面兩個三角形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的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全過程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由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1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至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6)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Do you have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this kind of faith? </a:t>
            </a:r>
            <a:r>
              <a:rPr lang="en-US" altLang="zh-TW" sz="4000" dirty="0">
                <a:ea typeface="華康儷中黑" panose="020B0509000000000000" pitchFamily="49" charset="-120"/>
              </a:rPr>
              <a:t>Do you know genuine action begets genuine faith? Do you know that even faith must traverse the whole triangular journey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(see diagram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points 1 to 6 </a:t>
            </a:r>
            <a:r>
              <a:rPr lang="en-US" altLang="zh-TW" dirty="0">
                <a:solidFill>
                  <a:srgbClr val="FF0000"/>
                </a:solidFill>
                <a:ea typeface="華康儷中黑" panose="020B0509000000000000" pitchFamily="49" charset="-120"/>
              </a:rPr>
              <a:t>next page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4000" dirty="0">
                <a:ea typeface="華康儷中黑" panose="020B0509000000000000" pitchFamily="49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07501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FBD0346-4835-4A2A-ACD4-C4EF22D7B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zh-TW" altLang="en-US" sz="3600" dirty="0">
              <a:ea typeface="華康儷中黑" panose="020B0509000000000000" pitchFamily="49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44AA705C-F9AA-4969-8575-66F2E86EBE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078" y="260648"/>
            <a:ext cx="6664290" cy="39274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文字方塊 1">
            <a:extLst>
              <a:ext uri="{FF2B5EF4-FFF2-40B4-BE49-F238E27FC236}">
                <a16:creationId xmlns:a16="http://schemas.microsoft.com/office/drawing/2014/main" id="{103ECFBC-078D-445E-B913-8E83174A0152}"/>
              </a:ext>
            </a:extLst>
          </p:cNvPr>
          <p:cNvSpPr txBox="1"/>
          <p:nvPr/>
        </p:nvSpPr>
        <p:spPr>
          <a:xfrm>
            <a:off x="179512" y="4293096"/>
            <a:ext cx="8784975" cy="2304256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52400" indent="-152400" algn="ctr">
              <a:lnSpc>
                <a:spcPts val="2900"/>
              </a:lnSpc>
            </a:pPr>
            <a:r>
              <a:rPr lang="zh-TW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1.Lecture</a:t>
            </a:r>
            <a:r>
              <a:rPr lang="en-US" altLang="zh-TW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/theory</a:t>
            </a:r>
            <a:endParaRPr lang="zh-TW" sz="2800" dirty="0">
              <a:effectLst/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 marL="152400" indent="-152400" algn="ctr">
              <a:lnSpc>
                <a:spcPts val="2900"/>
              </a:lnSpc>
            </a:pPr>
            <a:r>
              <a:rPr lang="zh-TW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2.testimonial</a:t>
            </a:r>
            <a:r>
              <a:rPr lang="zh-TW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/story telling</a:t>
            </a:r>
            <a:endParaRPr lang="zh-TW" sz="2800" dirty="0">
              <a:effectLst/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 marL="152400" indent="-152400" algn="ctr">
              <a:lnSpc>
                <a:spcPts val="2900"/>
              </a:lnSpc>
            </a:pPr>
            <a:r>
              <a:rPr lang="zh-TW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3.Life’s experience/</a:t>
            </a:r>
            <a:r>
              <a:rPr lang="zh-TW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reflections</a:t>
            </a:r>
            <a:endParaRPr lang="zh-TW" sz="2800" dirty="0">
              <a:effectLst/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 marL="152400" indent="-152400" algn="ctr">
              <a:lnSpc>
                <a:spcPts val="2900"/>
              </a:lnSpc>
            </a:pPr>
            <a:r>
              <a:rPr lang="zh-TW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4.True understanding</a:t>
            </a:r>
            <a:endParaRPr lang="zh-TW" sz="2800" dirty="0">
              <a:effectLst/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 marL="152400" indent="-152400" algn="ctr">
              <a:lnSpc>
                <a:spcPts val="2900"/>
              </a:lnSpc>
            </a:pPr>
            <a:r>
              <a:rPr lang="zh-TW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5.Becoming life/internalized, </a:t>
            </a:r>
            <a:r>
              <a:rPr lang="zh-TW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Life’s guide</a:t>
            </a:r>
            <a:endParaRPr lang="zh-TW" sz="2800" dirty="0">
              <a:effectLst/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 marL="152400" indent="-152400" algn="ctr">
              <a:lnSpc>
                <a:spcPts val="2900"/>
              </a:lnSpc>
            </a:pPr>
            <a:r>
              <a:rPr lang="zh-TW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6.Life’s direction/commitment, </a:t>
            </a:r>
            <a:r>
              <a:rPr lang="zh-TW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Awareness and wisdom</a:t>
            </a:r>
            <a:endParaRPr lang="zh-TW" sz="2800" dirty="0">
              <a:effectLst/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4689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FBD0346-4835-4A2A-ACD4-C4EF22D7B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還有另一個必要的過程是：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在「知」與「行」的交替中成長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或在「認識」與「實踐」的交替中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讓生命脫胎換骨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由毛蟲蛻變成蝴蝶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Another process that one must go through takes place between the interplay of “knowledge” and “action”.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Life transforms and takes a new form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like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a caterpillar that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transforms into a butterfly</a:t>
            </a:r>
            <a:r>
              <a:rPr lang="en-US" altLang="zh-TW" sz="4000" dirty="0">
                <a:ea typeface="華康儷中黑" panose="020B0509000000000000" pitchFamily="49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51104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FBD0346-4835-4A2A-ACD4-C4EF22D7B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7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知識經過實踐會更充實</a:t>
            </a:r>
            <a:r>
              <a:rPr lang="en-US" altLang="zh-TW" sz="3700" dirty="0">
                <a:ea typeface="華康儷中黑" panose="020B0509000000000000" pitchFamily="49" charset="-120"/>
              </a:rPr>
              <a:t>,</a:t>
            </a:r>
            <a:r>
              <a:rPr lang="zh-TW" altLang="en-US" sz="37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更充實的知識會讓人更傾向實踐</a:t>
            </a:r>
            <a:r>
              <a:rPr lang="en-US" altLang="zh-TW" sz="3700" dirty="0">
                <a:ea typeface="華康儷中黑" panose="020B0509000000000000" pitchFamily="49" charset="-120"/>
              </a:rPr>
              <a:t>,</a:t>
            </a:r>
            <a:r>
              <a:rPr lang="zh-TW" altLang="en-US" sz="3700" dirty="0">
                <a:ea typeface="華康儷中黑" panose="020B0509000000000000" pitchFamily="49" charset="-120"/>
              </a:rPr>
              <a:t>一生這樣做</a:t>
            </a:r>
            <a:r>
              <a:rPr lang="en-US" altLang="zh-TW" sz="3700" dirty="0">
                <a:ea typeface="華康儷中黑" panose="020B0509000000000000" pitchFamily="49" charset="-120"/>
              </a:rPr>
              <a:t>,</a:t>
            </a:r>
            <a:r>
              <a:rPr lang="zh-TW" altLang="en-US" sz="3700" dirty="0">
                <a:ea typeface="華康儷中黑" panose="020B0509000000000000" pitchFamily="49" charset="-120"/>
              </a:rPr>
              <a:t>我們會走向「知識就是道德」或「知識就是信仰的」境界</a:t>
            </a:r>
            <a:r>
              <a:rPr lang="en-US" altLang="zh-TW" sz="37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700" dirty="0">
                <a:ea typeface="華康儷中黑" panose="020B0509000000000000" pitchFamily="49" charset="-120"/>
              </a:rPr>
              <a:t>Knowledge gained from practice </a:t>
            </a:r>
            <a:r>
              <a:rPr lang="en-US" altLang="zh-TW" sz="3700" dirty="0">
                <a:solidFill>
                  <a:srgbClr val="FF0000"/>
                </a:solidFill>
                <a:ea typeface="華康儷中黑" panose="020B0509000000000000" pitchFamily="49" charset="-120"/>
              </a:rPr>
              <a:t>enriches that knowledge</a:t>
            </a:r>
            <a:r>
              <a:rPr lang="en-US" altLang="zh-TW" sz="3700" dirty="0">
                <a:ea typeface="華康儷中黑" panose="020B0509000000000000" pitchFamily="49" charset="-120"/>
              </a:rPr>
              <a:t> by proving it sound. Sound knowledge fosters </a:t>
            </a:r>
            <a:r>
              <a:rPr lang="en-US" altLang="zh-TW" sz="3700" dirty="0">
                <a:solidFill>
                  <a:srgbClr val="FF0000"/>
                </a:solidFill>
                <a:ea typeface="華康儷中黑" panose="020B0509000000000000" pitchFamily="49" charset="-120"/>
              </a:rPr>
              <a:t>a greater desire for more practice</a:t>
            </a:r>
            <a:r>
              <a:rPr lang="en-US" altLang="zh-TW" sz="3700" dirty="0">
                <a:ea typeface="華康儷中黑" panose="020B0509000000000000" pitchFamily="49" charset="-120"/>
              </a:rPr>
              <a:t>. If we continue to elevate knowledge and perfect our practice, we will reach the realm where we find </a:t>
            </a:r>
          </a:p>
          <a:p>
            <a:pPr>
              <a:spcBef>
                <a:spcPts val="0"/>
              </a:spcBef>
            </a:pPr>
            <a:r>
              <a:rPr lang="en-US" altLang="zh-TW" sz="37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knowledge is morality </a:t>
            </a:r>
            <a:r>
              <a:rPr lang="en-US" altLang="zh-TW" sz="3700" dirty="0">
                <a:ea typeface="華康儷中黑" panose="020B0509000000000000" pitchFamily="49" charset="-120"/>
              </a:rPr>
              <a:t>or </a:t>
            </a:r>
            <a:r>
              <a:rPr lang="en-US" altLang="zh-TW" sz="3700" dirty="0">
                <a:highlight>
                  <a:srgbClr val="FFFF00"/>
                </a:highlight>
                <a:ea typeface="華康儷中黑" panose="020B0509000000000000" pitchFamily="49" charset="-120"/>
              </a:rPr>
              <a:t>knowledge is faith</a:t>
            </a:r>
          </a:p>
        </p:txBody>
      </p:sp>
    </p:spTree>
    <p:extLst>
      <p:ext uri="{BB962C8B-B14F-4D97-AF65-F5344CB8AC3E}">
        <p14:creationId xmlns:p14="http://schemas.microsoft.com/office/powerpoint/2010/main" val="4094818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FBD0346-4835-4A2A-ACD4-C4EF22D7B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endParaRPr lang="en-US" altLang="zh-TW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endParaRPr lang="en-US" altLang="zh-TW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endParaRPr lang="en-US" altLang="zh-TW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endParaRPr lang="en-US" altLang="zh-TW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endParaRPr lang="en-US" altLang="zh-TW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endParaRPr lang="en-US" altLang="zh-TW" dirty="0">
              <a:ea typeface="華康儷中黑" panose="020B0509000000000000" pitchFamily="49" charset="-120"/>
            </a:endParaRPr>
          </a:p>
          <a:p>
            <a:pPr>
              <a:lnSpc>
                <a:spcPts val="3200"/>
              </a:lnSpc>
              <a:spcBef>
                <a:spcPts val="0"/>
              </a:spcBef>
            </a:pPr>
            <a:endParaRPr lang="en-US" altLang="zh-TW" sz="1400" dirty="0">
              <a:ea typeface="華康儷中黑" panose="020B0509000000000000" pitchFamily="49" charset="-120"/>
            </a:endParaRPr>
          </a:p>
          <a:p>
            <a:pPr>
              <a:lnSpc>
                <a:spcPts val="3100"/>
              </a:lnSpc>
              <a:spcBef>
                <a:spcPts val="0"/>
              </a:spcBef>
            </a:pPr>
            <a:r>
              <a:rPr lang="zh-TW" altLang="en-US" sz="2800" dirty="0">
                <a:solidFill>
                  <a:srgbClr val="FF0000"/>
                </a:solidFill>
                <a:ea typeface="華康儷中黑" panose="020B0509000000000000" pitchFamily="49" charset="-120"/>
              </a:rPr>
              <a:t>真知灼見</a:t>
            </a:r>
            <a:r>
              <a:rPr lang="en-US" altLang="zh-TW" sz="2800" spc="-110" dirty="0">
                <a:solidFill>
                  <a:srgbClr val="FF0000"/>
                </a:solidFill>
                <a:ea typeface="華康儷中黑" panose="020B0509000000000000" pitchFamily="49" charset="-120"/>
              </a:rPr>
              <a:t>Knowledge in</a:t>
            </a:r>
            <a:r>
              <a:rPr lang="zh-TW" altLang="en-US" sz="2800" spc="-110" dirty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2800" spc="-110" dirty="0">
                <a:solidFill>
                  <a:srgbClr val="FF0000"/>
                </a:solidFill>
                <a:ea typeface="華康儷中黑" panose="020B0509000000000000" pitchFamily="49" charset="-120"/>
              </a:rPr>
              <a:t>depth</a:t>
            </a:r>
            <a:r>
              <a:rPr lang="zh-TW" altLang="en-US" sz="2800" spc="-110" dirty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2800" dirty="0">
                <a:highlight>
                  <a:srgbClr val="FFFF00"/>
                </a:highlight>
                <a:ea typeface="華康儷中黑" panose="020B0509000000000000" pitchFamily="49" charset="-120"/>
              </a:rPr>
              <a:t>信仰的成長</a:t>
            </a:r>
            <a:r>
              <a:rPr lang="en-US" altLang="zh-TW" sz="2800" spc="-110" dirty="0">
                <a:highlight>
                  <a:srgbClr val="FFFF00"/>
                </a:highlight>
                <a:ea typeface="華康儷中黑" panose="020B0509000000000000" pitchFamily="49" charset="-120"/>
              </a:rPr>
              <a:t>Journey of Faith</a:t>
            </a:r>
          </a:p>
          <a:p>
            <a:pPr>
              <a:lnSpc>
                <a:spcPts val="3100"/>
              </a:lnSpc>
              <a:spcBef>
                <a:spcPts val="0"/>
              </a:spcBef>
            </a:pPr>
            <a:r>
              <a:rPr lang="zh-TW" altLang="en-US" sz="2800" dirty="0">
                <a:ea typeface="華康儷中黑" panose="020B0509000000000000" pitchFamily="49" charset="-120"/>
              </a:rPr>
              <a:t>力行方有真知</a:t>
            </a:r>
            <a:r>
              <a:rPr lang="en-US" altLang="zh-TW" sz="2800" dirty="0">
                <a:ea typeface="華康儷中黑" panose="020B0509000000000000" pitchFamily="49" charset="-120"/>
              </a:rPr>
              <a:t>/</a:t>
            </a:r>
            <a:r>
              <a:rPr lang="zh-TW" altLang="en-US" sz="2800" dirty="0">
                <a:ea typeface="華康儷中黑" panose="020B0509000000000000" pitchFamily="49" charset="-120"/>
              </a:rPr>
              <a:t>真信</a:t>
            </a:r>
            <a:r>
              <a:rPr lang="en-US" altLang="zh-TW" sz="2800" dirty="0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en-US" altLang="zh-TW" sz="28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practice makes perfect</a:t>
            </a:r>
            <a:endParaRPr lang="en-US" altLang="zh-TW" sz="2800" dirty="0">
              <a:solidFill>
                <a:srgbClr val="0000FF"/>
              </a:solidFill>
              <a:highlight>
                <a:srgbClr val="00FFFF"/>
              </a:highlight>
              <a:ea typeface="華康儷中黑" panose="020B0509000000000000" pitchFamily="49" charset="-120"/>
            </a:endParaRPr>
          </a:p>
          <a:p>
            <a:pPr>
              <a:lnSpc>
                <a:spcPts val="3100"/>
              </a:lnSpc>
              <a:spcBef>
                <a:spcPts val="0"/>
              </a:spcBef>
            </a:pPr>
            <a:r>
              <a:rPr lang="en-US" altLang="zh-TW" sz="2800" dirty="0">
                <a:ea typeface="華康儷中黑" panose="020B0509000000000000" pitchFamily="49" charset="-120"/>
              </a:rPr>
              <a:t>Actions are the building blocks to true (fact based) knowledge and the foundation of true faith</a:t>
            </a:r>
          </a:p>
          <a:p>
            <a:pPr>
              <a:lnSpc>
                <a:spcPts val="3100"/>
              </a:lnSpc>
              <a:spcBef>
                <a:spcPts val="0"/>
              </a:spcBef>
            </a:pPr>
            <a:r>
              <a:rPr lang="zh-TW" altLang="en-US" sz="2800" dirty="0">
                <a:solidFill>
                  <a:srgbClr val="FF0000"/>
                </a:solidFill>
                <a:ea typeface="華康儷中黑" panose="020B0509000000000000" pitchFamily="49" charset="-120"/>
              </a:rPr>
              <a:t>實踐是檢驗真理的標準	</a:t>
            </a:r>
            <a:endParaRPr lang="en-US" altLang="zh-TW" sz="28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3100"/>
              </a:lnSpc>
              <a:spcBef>
                <a:spcPts val="0"/>
              </a:spcBef>
            </a:pPr>
            <a:r>
              <a:rPr lang="en-US" altLang="zh-TW" sz="2800" dirty="0">
                <a:solidFill>
                  <a:srgbClr val="FF0000"/>
                </a:solidFill>
                <a:ea typeface="華康儷中黑" panose="020B0509000000000000" pitchFamily="49" charset="-120"/>
              </a:rPr>
              <a:t>Repeated practice is the means to verify the truth/faith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5E5C6C5A-E869-48FC-A6AB-84A81F936E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776" y="188640"/>
            <a:ext cx="5678545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517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08504" cy="6713984"/>
          </a:xfrm>
        </p:spPr>
        <p:txBody>
          <a:bodyPr/>
          <a:lstStyle/>
          <a:p>
            <a:pPr marL="0" indent="0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恭讀哈巴谷先知書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1:2-3; 2:2-4</a:t>
            </a:r>
          </a:p>
          <a:p>
            <a:pPr marL="0" indent="0" algn="just" eaLnBrk="1"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上主，我向你求救，而你不垂聽，要到何時？向你呼喊「殘暴」，而你仍不施救？為什麼你使我見到邪惡；人受壓迫，而你竟坐視不管？在我面前，只有迫害和殘暴，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爭吵不休，辯論四起。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上主回答我說：「你寫出這神視，清楚地刻在版上，使人能流利誦讀。因為這神視有一定的期限，最後必要實現，決無欺詐；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207598" y="6271155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4647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FBD0346-4835-4A2A-ACD4-C4EF22D7B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真知識或真信德不是埋在腦海裡的「思想」或「感覺」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它甚至不是一種神奧的「經驗」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它有變為生活的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潛能</a:t>
            </a:r>
            <a:r>
              <a:rPr lang="zh-TW" altLang="en-US" sz="3600" dirty="0">
                <a:ea typeface="華康儷中黑" panose="020B0509000000000000" pitchFamily="49" charset="-120"/>
              </a:rPr>
              <a:t>甚至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動能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就像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芥菜種子</a:t>
            </a:r>
            <a:r>
              <a:rPr lang="zh-TW" altLang="en-US" sz="3600" dirty="0">
                <a:ea typeface="華康儷中黑" panose="020B0509000000000000" pitchFamily="49" charset="-120"/>
              </a:rPr>
              <a:t>能變為聖經形容的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大樹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True knowledge or true faith must not be passive and lay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buried inside mental thoughts or emotions</a:t>
            </a:r>
            <a:r>
              <a:rPr lang="en-US" altLang="zh-TW" sz="3600" dirty="0">
                <a:ea typeface="華康儷中黑" panose="020B0509000000000000" pitchFamily="49" charset="-120"/>
              </a:rPr>
              <a:t>. It is not only a mystical ‘experience’. It has the potential to become the 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driving force </a:t>
            </a:r>
            <a:r>
              <a:rPr lang="en-US" altLang="zh-TW" sz="3600" dirty="0">
                <a:ea typeface="華康儷中黑" panose="020B0509000000000000" pitchFamily="49" charset="-120"/>
              </a:rPr>
              <a:t>of our life. And it is for us to harness the dynamism, the energy, 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just like the mustard seed in the Bible 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that grows into a towering oak</a:t>
            </a:r>
            <a:r>
              <a:rPr lang="en-US" altLang="zh-TW" sz="3600" dirty="0">
                <a:ea typeface="華康儷中黑" panose="020B0509000000000000" pitchFamily="49" charset="-120"/>
              </a:rPr>
              <a:t>.*</a:t>
            </a:r>
          </a:p>
          <a:p>
            <a:pPr>
              <a:spcBef>
                <a:spcPts val="0"/>
              </a:spcBef>
            </a:pPr>
            <a:endParaRPr lang="en-US" altLang="zh-TW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endParaRPr lang="zh-TW" altLang="en-US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24697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1802"/>
            <a:ext cx="9144000" cy="6621574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若遲延了，你應等待；它必定來，決不誤期。看，心術不正的，必然消逝；義人必因他的信德而生活。」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84318" y="602657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2/2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3154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1802"/>
            <a:ext cx="9144000" cy="6399498"/>
          </a:xfrm>
        </p:spPr>
        <p:txBody>
          <a:bodyPr/>
          <a:lstStyle/>
          <a:p>
            <a:pPr marL="0" indent="0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恭讀聖保祿宗徒致弟茂德後書 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1:6-8,13-14</a:t>
            </a:r>
          </a:p>
          <a:p>
            <a:pPr marL="0" indent="0" algn="just" eaLnBrk="1"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親愛的：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我提醒你把天主藉我的覆手，所賦予你的恩賜，再熾燃起來，因為，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天主所賜給我們的，並非怯懦之神，而是大能、愛德和慎重之神。所以，你不要以給我們的主作證為恥，也不要以我這為主被囚的人為恥，但要依賴天主的大能，為福音同我共受勞苦。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488237" y="580526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1802"/>
            <a:ext cx="9144000" cy="6621574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你要以信德，及在基督耶穌內的愛德，把從我所聽的健全道理，奉為模範；且依賴那住在我們內的聖神，保管你所受的美好寄託。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84318" y="602657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756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72008"/>
            <a:ext cx="9107488" cy="6813376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17:5-10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那時候，宗徒向主說：「請增加我們的信德吧！」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如果你們有信德，像芥子那樣大，即使你們給這棵桑樹說：你連根拔出，移植到海中去！它也會服從你們。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「你們中間，誰有僕人耕田或放羊，從田裡回來，即給他說：你快過來，坐下吃飯吧！而不對他說：給我預備晚飯，束上腰，伺候我，等我吃喝完了，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279606" y="634876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1/2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729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1802"/>
            <a:ext cx="9144000" cy="6621574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以後你才吃喝？僕人做了吩咐的事，主人豈要向他道謝？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「你們也是這樣，既做完吩咐你們的一切，仍然要說：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我們是無用的僕人，我們不過做了我們應做的事。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HK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</a:t>
            </a:r>
            <a:endParaRPr lang="en-US" altLang="zh-HK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488237" y="573325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4995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69131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常年期第二十七主日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en-US" altLang="zh-TW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6000" dirty="0">
                <a:solidFill>
                  <a:srgbClr val="FFFF00"/>
                </a:solidFill>
                <a:ea typeface="華康儷中黑" panose="020B0509000000000000" pitchFamily="49" charset="-120"/>
              </a:rPr>
              <a:t>保管你的芥子</a:t>
            </a:r>
            <a:endParaRPr lang="en-US" altLang="zh-TW" sz="60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kumimoji="1" lang="zh-TW" altLang="en-US" sz="2800" b="0" i="0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哈</a:t>
            </a:r>
            <a:r>
              <a:rPr lang="en-US" altLang="zh-TW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1:2-3,2:2-4</a:t>
            </a: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HK" altLang="en-US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弟</a:t>
            </a:r>
            <a:r>
              <a:rPr lang="zh-TW" altLang="en-US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後</a:t>
            </a:r>
            <a:r>
              <a:rPr lang="en-US" altLang="zh-TW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1: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6-8,13-14; </a:t>
            </a:r>
            <a:r>
              <a:rPr kumimoji="1" lang="zh-TW" altLang="en-US" sz="2800" b="0" i="0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17:5-10)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67170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D711389-EFBD-4C9D-AAD2-9F2C8D27F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</a:t>
            </a:r>
            <a:r>
              <a:rPr lang="en-US" altLang="zh-TW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我向你求救</a:t>
            </a:r>
            <a:r>
              <a:rPr lang="en-US" altLang="zh-TW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而你不垂聽</a:t>
            </a:r>
            <a:r>
              <a:rPr lang="en-US" altLang="zh-TW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要到何時</a:t>
            </a:r>
            <a:r>
              <a:rPr lang="en-US" altLang="zh-TW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向你</a:t>
            </a:r>
            <a:r>
              <a:rPr lang="zh-TW" altLang="en-US" sz="4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呼喊「殘暴」</a:t>
            </a:r>
            <a:r>
              <a:rPr lang="en-US" altLang="zh-TW" sz="4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而你仍不施救</a:t>
            </a:r>
            <a:r>
              <a:rPr lang="en-US" altLang="zh-TW" sz="4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天主所賜給我們的</a:t>
            </a:r>
            <a:r>
              <a:rPr lang="en-US" altLang="zh-TW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並非怯懦之神</a:t>
            </a:r>
            <a:r>
              <a:rPr lang="en-US" altLang="zh-TW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而是大能</a:t>
            </a:r>
            <a:r>
              <a:rPr lang="en-US" altLang="zh-TW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愛德和慎重之神</a:t>
            </a:r>
            <a:r>
              <a:rPr lang="en-US" altLang="zh-TW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要依賴天主的大能</a:t>
            </a:r>
            <a:r>
              <a:rPr lang="en-US" altLang="zh-TW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為福音同我共受勞苦</a:t>
            </a:r>
            <a:r>
              <a:rPr lang="en-US" altLang="zh-TW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如果你們有</a:t>
            </a:r>
            <a:r>
              <a:rPr lang="zh-TW" altLang="en-US" sz="4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信德</a:t>
            </a:r>
            <a:r>
              <a:rPr lang="en-US" altLang="zh-TW" sz="4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像芥子那樣大</a:t>
            </a:r>
            <a:r>
              <a:rPr lang="en-US" altLang="zh-TW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即使你們給這棵桑樹說</a:t>
            </a:r>
            <a:r>
              <a:rPr lang="en-US" altLang="zh-TW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你連根拔出</a:t>
            </a:r>
            <a:r>
              <a:rPr lang="en-US" altLang="zh-TW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移植到海中去</a:t>
            </a:r>
            <a:r>
              <a:rPr lang="en-US" altLang="zh-TW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它也會服從你們</a:t>
            </a:r>
            <a:r>
              <a:rPr lang="en-US" altLang="zh-TW" sz="4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芥子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力量的泉源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保管好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由搖籃到墳墓</a:t>
            </a:r>
          </a:p>
        </p:txBody>
      </p:sp>
    </p:spTree>
    <p:extLst>
      <p:ext uri="{BB962C8B-B14F-4D97-AF65-F5344CB8AC3E}">
        <p14:creationId xmlns:p14="http://schemas.microsoft.com/office/powerpoint/2010/main" val="223470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19261</TotalTime>
  <Words>1775</Words>
  <Application>Microsoft Office PowerPoint</Application>
  <PresentationFormat>如螢幕大小 (4:3)</PresentationFormat>
  <Paragraphs>122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21</vt:i4>
      </vt:variant>
    </vt:vector>
  </HeadingPairs>
  <TitlesOfParts>
    <vt:vector size="34" baseType="lpstr">
      <vt:lpstr>華康中黑體</vt:lpstr>
      <vt:lpstr>華康中黑體(P)</vt:lpstr>
      <vt:lpstr>華康正顏楷體W7</vt:lpstr>
      <vt:lpstr>華康正顏楷體W7(P)</vt:lpstr>
      <vt:lpstr>華康粗黑體</vt:lpstr>
      <vt:lpstr>華康儷中黑</vt:lpstr>
      <vt:lpstr>新細明體</vt:lpstr>
      <vt:lpstr>Arial</vt:lpstr>
      <vt:lpstr>Calibri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1063</cp:revision>
  <dcterms:created xsi:type="dcterms:W3CDTF">2006-09-26T01:05:23Z</dcterms:created>
  <dcterms:modified xsi:type="dcterms:W3CDTF">2022-09-26T04:56:36Z</dcterms:modified>
</cp:coreProperties>
</file>