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33"/>
  </p:notesMasterIdLst>
  <p:handoutMasterIdLst>
    <p:handoutMasterId r:id="rId34"/>
  </p:handoutMasterIdLst>
  <p:sldIdLst>
    <p:sldId id="2321" r:id="rId4"/>
    <p:sldId id="2119" r:id="rId5"/>
    <p:sldId id="2120" r:id="rId6"/>
    <p:sldId id="2306" r:id="rId7"/>
    <p:sldId id="2122" r:id="rId8"/>
    <p:sldId id="2123" r:id="rId9"/>
    <p:sldId id="2125" r:id="rId10"/>
    <p:sldId id="2126" r:id="rId11"/>
    <p:sldId id="2305" r:id="rId12"/>
    <p:sldId id="2326" r:id="rId13"/>
    <p:sldId id="2307" r:id="rId14"/>
    <p:sldId id="2316" r:id="rId15"/>
    <p:sldId id="2322" r:id="rId16"/>
    <p:sldId id="2325" r:id="rId17"/>
    <p:sldId id="2317" r:id="rId18"/>
    <p:sldId id="2318" r:id="rId19"/>
    <p:sldId id="2327" r:id="rId20"/>
    <p:sldId id="2328" r:id="rId21"/>
    <p:sldId id="2329" r:id="rId22"/>
    <p:sldId id="2330" r:id="rId23"/>
    <p:sldId id="2331" r:id="rId24"/>
    <p:sldId id="2332" r:id="rId25"/>
    <p:sldId id="2333" r:id="rId26"/>
    <p:sldId id="2334" r:id="rId27"/>
    <p:sldId id="2335" r:id="rId28"/>
    <p:sldId id="2336" r:id="rId29"/>
    <p:sldId id="2337" r:id="rId30"/>
    <p:sldId id="2338" r:id="rId31"/>
    <p:sldId id="1892" r:id="rId32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  <a:srgbClr val="FF00FF"/>
    <a:srgbClr val="FFCCFF"/>
    <a:srgbClr val="FF99FF"/>
    <a:srgbClr val="0000CC"/>
    <a:srgbClr val="FFFFFF"/>
    <a:srgbClr val="00FF00"/>
    <a:srgbClr val="FF66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234" autoAdjust="0"/>
    <p:restoredTop sz="93315" autoAdjust="0"/>
  </p:normalViewPr>
  <p:slideViewPr>
    <p:cSldViewPr>
      <p:cViewPr varScale="1">
        <p:scale>
          <a:sx n="76" d="100"/>
          <a:sy n="76" d="100"/>
        </p:scale>
        <p:origin x="140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2397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496583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20361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614465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810048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4572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781793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331010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77810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160544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928238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5430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6111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常年期第廿七主日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r>
              <a:rPr lang="en-US" altLang="zh-TW" sz="2800" dirty="0">
                <a:solidFill>
                  <a:srgbClr val="FFFF00"/>
                </a:solidFill>
                <a:ea typeface="華康儷中黑" pitchFamily="49" charset="-120"/>
              </a:rPr>
              <a:t>(</a:t>
            </a:r>
            <a:r>
              <a:rPr lang="zh-TW" altLang="en-US" sz="2800" dirty="0">
                <a:solidFill>
                  <a:srgbClr val="FFFF00"/>
                </a:solidFill>
                <a:ea typeface="華康儷中黑" pitchFamily="49" charset="-120"/>
              </a:rPr>
              <a:t>為祖國祈福</a:t>
            </a:r>
            <a:r>
              <a:rPr lang="en-US" altLang="zh-TW" sz="2800" dirty="0">
                <a:solidFill>
                  <a:srgbClr val="FFFF00"/>
                </a:solidFill>
                <a:ea typeface="華康儷中黑" pitchFamily="49" charset="-120"/>
              </a:rPr>
              <a:t>)</a:t>
            </a:r>
            <a:endParaRPr lang="zh-TW" altLang="en-US" sz="28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24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HK" altLang="en-US" sz="10000" spc="1500" dirty="0">
                <a:solidFill>
                  <a:srgbClr val="FFFF00"/>
                </a:solidFill>
                <a:latin typeface="華康正顏楷體W7(P)" panose="03000700000000000000" pitchFamily="66" charset="-120"/>
                <a:ea typeface="金梅毛碑楷" panose="02010609000101010101" pitchFamily="49" charset="-120"/>
              </a:rPr>
              <a:t>赤子之美</a:t>
            </a:r>
            <a:endParaRPr lang="en-US" altLang="zh-HK" sz="10000" spc="1500" dirty="0">
              <a:solidFill>
                <a:srgbClr val="FFFF00"/>
              </a:solidFill>
              <a:latin typeface="華康正顏楷體W7(P)" panose="03000700000000000000" pitchFamily="66" charset="-120"/>
              <a:ea typeface="金梅毛碑楷" panose="02010609000101010101" pitchFamily="49" charset="-12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zh-TW" altLang="en-US" sz="48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金梅毛碑楷" panose="02010609000101010101" pitchFamily="49" charset="-120"/>
              </a:rPr>
              <a:t>大人者 不失其赤子之心者也</a:t>
            </a:r>
            <a:endParaRPr lang="en-US" altLang="zh-HK" sz="4800" spc="300" dirty="0">
              <a:solidFill>
                <a:schemeClr val="bg1"/>
              </a:solidFill>
              <a:latin typeface="華康正顏楷體W7(P)" panose="03000700000000000000" pitchFamily="66" charset="-120"/>
              <a:ea typeface="金梅毛碑楷" panose="02010609000101010101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36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8666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常年期第廿七主日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r>
              <a:rPr lang="en-US" altLang="zh-TW" sz="2800" dirty="0">
                <a:solidFill>
                  <a:srgbClr val="FFFF00"/>
                </a:solidFill>
                <a:ea typeface="華康儷中黑" pitchFamily="49" charset="-120"/>
              </a:rPr>
              <a:t>(</a:t>
            </a:r>
            <a:r>
              <a:rPr lang="zh-TW" altLang="en-US" sz="2800" dirty="0">
                <a:solidFill>
                  <a:srgbClr val="FFFF00"/>
                </a:solidFill>
                <a:ea typeface="華康儷中黑" pitchFamily="49" charset="-120"/>
              </a:rPr>
              <a:t>為祖國祈福</a:t>
            </a:r>
            <a:r>
              <a:rPr lang="en-US" altLang="zh-TW" sz="2800" dirty="0">
                <a:solidFill>
                  <a:srgbClr val="FFFF00"/>
                </a:solidFill>
                <a:ea typeface="華康儷中黑" pitchFamily="49" charset="-120"/>
              </a:rPr>
              <a:t>)</a:t>
            </a:r>
            <a:endParaRPr lang="zh-TW" altLang="en-US" sz="28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24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HK" altLang="en-US" sz="10000" spc="1500" dirty="0">
                <a:solidFill>
                  <a:srgbClr val="FFFF00"/>
                </a:solidFill>
                <a:latin typeface="華康正顏楷體W7(P)" panose="03000700000000000000" pitchFamily="66" charset="-120"/>
                <a:ea typeface="金梅毛碑楷" panose="02010609000101010101" pitchFamily="49" charset="-120"/>
              </a:rPr>
              <a:t>赤子之美</a:t>
            </a:r>
            <a:endParaRPr lang="en-US" altLang="zh-HK" sz="10000" spc="1500" dirty="0">
              <a:solidFill>
                <a:srgbClr val="FFFF00"/>
              </a:solidFill>
              <a:latin typeface="華康正顏楷體W7(P)" panose="03000700000000000000" pitchFamily="66" charset="-120"/>
              <a:ea typeface="金梅毛碑楷" panose="02010609000101010101" pitchFamily="49" charset="-12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zh-TW" altLang="en-US" sz="4800" spc="300" dirty="0">
                <a:solidFill>
                  <a:schemeClr val="bg1"/>
                </a:solidFill>
                <a:latin typeface="華康正顏楷體W7(P)" panose="03000700000000000000" pitchFamily="66" charset="-120"/>
                <a:ea typeface="金梅毛碑楷" panose="02010609000101010101" pitchFamily="49" charset="-120"/>
              </a:rPr>
              <a:t>大人者 不失其赤子之心者也</a:t>
            </a:r>
            <a:endParaRPr lang="en-US" altLang="zh-HK" sz="4800" spc="300" dirty="0">
              <a:solidFill>
                <a:schemeClr val="bg1"/>
              </a:solidFill>
              <a:latin typeface="華康正顏楷體W7(P)" panose="03000700000000000000" pitchFamily="66" charset="-120"/>
              <a:ea typeface="金梅毛碑楷" panose="02010609000101010101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3600" dirty="0">
              <a:solidFill>
                <a:srgbClr val="FF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8408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6D3A2-1903-41D8-BF9B-9F76BB6CD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人單獨不好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我要給他造個相稱的助手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這是我的骨中之骨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肉中之肉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ea typeface="華康儷粗宋(P)" panose="02020700000000000000" pitchFamily="18" charset="-120"/>
              </a:rPr>
              <a:t>人應離開父母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依附自己的妻子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兩人成為一體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天主要藉苦難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來成全那領導眾子進入光榮</a:t>
            </a:r>
            <a:r>
              <a:rPr lang="zh-TW" altLang="en-US" sz="4000" spc="100" dirty="0">
                <a:ea typeface="華康儷中黑" panose="020B0509000000000000" pitchFamily="49" charset="-120"/>
              </a:rPr>
              <a:t>的首領</a:t>
            </a:r>
            <a:r>
              <a:rPr lang="en-US" altLang="zh-TW" sz="4000" spc="100" dirty="0">
                <a:ea typeface="華康儷中黑" panose="020B0509000000000000" pitchFamily="49" charset="-120"/>
              </a:rPr>
              <a:t>;</a:t>
            </a:r>
            <a:r>
              <a:rPr lang="zh-TW" altLang="en-US" sz="4000" spc="100" dirty="0">
                <a:ea typeface="華康儷中黑" panose="020B0509000000000000" pitchFamily="49" charset="-120"/>
              </a:rPr>
              <a:t>祝聖者與被祝聖者</a:t>
            </a:r>
            <a:r>
              <a:rPr lang="en-US" altLang="zh-TW" sz="4000" spc="100" dirty="0">
                <a:ea typeface="華康儷中黑" panose="020B0509000000000000" pitchFamily="49" charset="-120"/>
              </a:rPr>
              <a:t>,</a:t>
            </a:r>
            <a:r>
              <a:rPr lang="zh-TW" altLang="en-US" sz="4000" spc="100" dirty="0">
                <a:ea typeface="華康儷中黑" panose="020B0509000000000000" pitchFamily="49" charset="-120"/>
              </a:rPr>
              <a:t>都是出於一源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為這個原故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耶穌稱眾人為弟兄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讓小孩子到我跟前來</a:t>
            </a:r>
            <a:r>
              <a:rPr lang="en-US" altLang="zh-TW" sz="4000" dirty="0">
                <a:ea typeface="華康儷粗宋(P)" panose="02020700000000000000" pitchFamily="18" charset="-120"/>
              </a:rPr>
              <a:t>!</a:t>
            </a:r>
            <a:r>
              <a:rPr lang="zh-TW" altLang="en-US" sz="4000" dirty="0">
                <a:ea typeface="華康儷粗宋(P)" panose="02020700000000000000" pitchFamily="18" charset="-120"/>
              </a:rPr>
              <a:t>因為天主的國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正屬於這樣的人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誰若不像小孩子一樣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接受天主的國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決不能進去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</a:pPr>
            <a:endParaRPr lang="zh-TW" altLang="en-US" sz="4000" dirty="0"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1647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6D3A2-1903-41D8-BF9B-9F76BB6CD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highlight>
                  <a:srgbClr val="FFFF00"/>
                </a:highlight>
                <a:ea typeface="華康儷粗宋(P)" panose="02020700000000000000" pitchFamily="18" charset="-120"/>
              </a:rPr>
              <a:t>人單獨不好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我要給他造個相稱的助手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這是我的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骨中之骨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肉中之肉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ea typeface="華康儷粗宋(P)" panose="02020700000000000000" pitchFamily="18" charset="-120"/>
              </a:rPr>
              <a:t>人應離開父母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依附自己的妻子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兩人成為一體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單獨不好</a:t>
            </a:r>
            <a:r>
              <a:rPr lang="en-US" altLang="zh-TW" sz="4400" b="1" dirty="0">
                <a:solidFill>
                  <a:srgbClr val="FF0000"/>
                </a:solidFill>
                <a:ea typeface="華康儷粗宋(P)" panose="02020700000000000000" pitchFamily="18" charset="-120"/>
              </a:rPr>
              <a:t>+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骨中骨肉中肉</a:t>
            </a:r>
            <a:r>
              <a:rPr lang="en-US" altLang="zh-TW" sz="4400" b="1" dirty="0">
                <a:solidFill>
                  <a:srgbClr val="FF0000"/>
                </a:solidFill>
                <a:ea typeface="華康儷粗宋(P)" panose="02020700000000000000" pitchFamily="18" charset="-120"/>
              </a:rPr>
              <a:t>+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成為一體</a:t>
            </a:r>
            <a:b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</a:b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ea typeface="華康儷粗宋(P)" panose="02020700000000000000" pitchFamily="18" charset="-120"/>
                <a:sym typeface="Wingdings" panose="05000000000000000000" pitchFamily="2" charset="2"/>
              </a:rPr>
              <a:t>天主創造的原意</a:t>
            </a:r>
            <a:r>
              <a:rPr lang="en-US" altLang="zh-TW" sz="4000" dirty="0">
                <a:ea typeface="華康儷粗宋(P)" panose="02020700000000000000" pitchFamily="18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  <a:sym typeface="Wingdings" panose="05000000000000000000" pitchFamily="2" charset="2"/>
              </a:rPr>
              <a:t>宇宙的本原</a:t>
            </a:r>
            <a:endParaRPr lang="en-US" altLang="zh-TW" sz="4000" dirty="0">
              <a:ea typeface="華康儷粗宋(P)" panose="02020700000000000000" pitchFamily="18" charset="-120"/>
              <a:sym typeface="Wingdings" panose="05000000000000000000" pitchFamily="2" charset="2"/>
            </a:endParaRP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  <a:sym typeface="Wingdings" panose="05000000000000000000" pitchFamily="2" charset="2"/>
              </a:rPr>
              <a:t>中國人以孝治天下</a:t>
            </a:r>
            <a:r>
              <a:rPr lang="zh-TW" altLang="en-US" sz="2800" b="0" i="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</a:rPr>
              <a:t>家</a:t>
            </a:r>
            <a:r>
              <a:rPr lang="zh-TW" altLang="en-US" sz="2800" b="0" i="0" dirty="0">
                <a:effectLst/>
                <a:highlight>
                  <a:srgbClr val="FFFF00"/>
                </a:highlight>
                <a:ea typeface="華康儷中黑(P)" panose="020B0500000000000000" pitchFamily="34" charset="-120"/>
              </a:rPr>
              <a:t>是最</a:t>
            </a:r>
            <a:r>
              <a:rPr lang="zh-TW" altLang="en-US" sz="2800" b="0" i="0" dirty="0">
                <a:solidFill>
                  <a:srgbClr val="4D5156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</a:rPr>
              <a:t>小國</a:t>
            </a:r>
            <a:r>
              <a:rPr lang="en-US" altLang="zh-TW" sz="2800" b="0" i="0" dirty="0">
                <a:solidFill>
                  <a:srgbClr val="4D5156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2800" b="0" i="0" dirty="0">
                <a:solidFill>
                  <a:srgbClr val="D93025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</a:rPr>
              <a:t>國</a:t>
            </a:r>
            <a:r>
              <a:rPr lang="zh-TW" altLang="en-US" sz="2800" b="0" i="0" dirty="0">
                <a:effectLst/>
                <a:highlight>
                  <a:srgbClr val="FFFF00"/>
                </a:highlight>
                <a:ea typeface="華康儷中黑(P)" panose="020B0500000000000000" pitchFamily="34" charset="-120"/>
              </a:rPr>
              <a:t>是</a:t>
            </a:r>
            <a:r>
              <a:rPr lang="zh-TW" altLang="en-US" sz="2800" b="0" i="0" dirty="0">
                <a:solidFill>
                  <a:srgbClr val="4D5156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</a:rPr>
              <a:t>千萬家</a:t>
            </a:r>
            <a:r>
              <a:rPr lang="en-US" altLang="zh-TW" sz="2800" b="0" i="0" dirty="0">
                <a:solidFill>
                  <a:srgbClr val="4D5156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br>
              <a:rPr lang="en-US" altLang="zh-TW" sz="2800" b="0" i="0" dirty="0">
                <a:solidFill>
                  <a:srgbClr val="4D5156"/>
                </a:solidFill>
                <a:effectLst/>
                <a:highlight>
                  <a:srgbClr val="FFFF00"/>
                </a:highlight>
                <a:ea typeface="華康儷中黑(P)" panose="020B0500000000000000" pitchFamily="34" charset="-120"/>
              </a:rPr>
            </a:br>
            <a:r>
              <a:rPr lang="zh-TW" altLang="en-US" sz="2400" dirty="0">
                <a:solidFill>
                  <a:srgbClr val="4D5156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地球是</a:t>
            </a:r>
            <a:r>
              <a:rPr lang="zh-TW" altLang="en-US" sz="3800" dirty="0">
                <a:highlight>
                  <a:srgbClr val="FFFF00"/>
                </a:highlight>
                <a:ea typeface="華康儷粗宋(P)" panose="02020700000000000000" pitchFamily="18" charset="-120"/>
                <a:sym typeface="Wingdings" panose="05000000000000000000" pitchFamily="2" charset="2"/>
              </a:rPr>
              <a:t>家天下</a:t>
            </a:r>
            <a:r>
              <a:rPr lang="en-US" altLang="zh-TW" sz="3800" b="1" dirty="0">
                <a:solidFill>
                  <a:srgbClr val="FF0000"/>
                </a:solidFill>
                <a:ea typeface="華康儷粗宋(P)" panose="02020700000000000000" pitchFamily="18" charset="-120"/>
                <a:sym typeface="Wingdings" panose="05000000000000000000" pitchFamily="2" charset="2"/>
              </a:rPr>
              <a:t>+</a:t>
            </a:r>
            <a:r>
              <a:rPr lang="zh-TW" altLang="en-US" sz="3800" dirty="0">
                <a:ea typeface="華康儷粗宋(P)" panose="02020700000000000000" pitchFamily="18" charset="-120"/>
                <a:sym typeface="Wingdings" panose="05000000000000000000" pitchFamily="2" charset="2"/>
              </a:rPr>
              <a:t>基督奧體</a:t>
            </a:r>
            <a:r>
              <a:rPr lang="en-US" altLang="zh-TW" sz="3800" dirty="0">
                <a:ea typeface="華康儷粗宋(P)" panose="02020700000000000000" pitchFamily="18" charset="-120"/>
                <a:sym typeface="Wingdings" panose="05000000000000000000" pitchFamily="2" charset="2"/>
              </a:rPr>
              <a:t>/</a:t>
            </a:r>
            <a:r>
              <a:rPr lang="zh-TW" altLang="en-US" sz="3800" dirty="0">
                <a:ea typeface="華康儷粗宋(P)" panose="02020700000000000000" pitchFamily="18" charset="-120"/>
                <a:sym typeface="Wingdings" panose="05000000000000000000" pitchFamily="2" charset="2"/>
              </a:rPr>
              <a:t>葡萄樹</a:t>
            </a:r>
            <a:r>
              <a:rPr lang="en-US" altLang="zh-TW" sz="3800" b="1" dirty="0">
                <a:solidFill>
                  <a:srgbClr val="FF0000"/>
                </a:solidFill>
                <a:ea typeface="華康儷粗宋(P)" panose="02020700000000000000" pitchFamily="18" charset="-120"/>
                <a:sym typeface="Wingdings" panose="05000000000000000000" pitchFamily="2" charset="2"/>
              </a:rPr>
              <a:t>+</a:t>
            </a:r>
            <a:r>
              <a:rPr lang="zh-TW" altLang="en-US" sz="3800" dirty="0">
                <a:ea typeface="華康儷粗宋(P)" panose="02020700000000000000" pitchFamily="18" charset="-120"/>
                <a:sym typeface="Wingdings" panose="05000000000000000000" pitchFamily="2" charset="2"/>
              </a:rPr>
              <a:t>生命共同體</a:t>
            </a:r>
            <a:r>
              <a:rPr lang="en-US" altLang="zh-TW" sz="3800" b="1" dirty="0">
                <a:solidFill>
                  <a:srgbClr val="FF0000"/>
                </a:solidFill>
                <a:ea typeface="華康儷粗宋(P)" panose="02020700000000000000" pitchFamily="18" charset="-120"/>
                <a:sym typeface="Wingdings" panose="05000000000000000000" pitchFamily="2" charset="2"/>
              </a:rPr>
              <a:t>+</a:t>
            </a:r>
            <a:r>
              <a:rPr lang="zh-TW" altLang="en-US" sz="3800" dirty="0">
                <a:ea typeface="華康儷粗宋(P)" panose="02020700000000000000" pitchFamily="18" charset="-120"/>
                <a:sym typeface="Wingdings" panose="05000000000000000000" pitchFamily="2" charset="2"/>
              </a:rPr>
              <a:t>命運共同體</a:t>
            </a:r>
            <a:r>
              <a:rPr lang="en-US" altLang="zh-TW" sz="3800" b="1" dirty="0">
                <a:solidFill>
                  <a:srgbClr val="FF0000"/>
                </a:solidFill>
                <a:ea typeface="華康儷粗宋(P)" panose="02020700000000000000" pitchFamily="18" charset="-120"/>
                <a:sym typeface="Wingdings" panose="05000000000000000000" pitchFamily="2" charset="2"/>
              </a:rPr>
              <a:t>+</a:t>
            </a:r>
            <a:r>
              <a:rPr lang="zh-TW" altLang="en-US" sz="3800" dirty="0">
                <a:ea typeface="華康儷粗宋(P)" panose="02020700000000000000" pitchFamily="18" charset="-120"/>
                <a:sym typeface="Wingdings" panose="05000000000000000000" pitchFamily="2" charset="2"/>
              </a:rPr>
              <a:t>我們頂著同樣的天空踏著同一的大地呼吸同樣的空氣</a:t>
            </a:r>
            <a:r>
              <a:rPr lang="zh-TW" altLang="en-US" sz="3800" dirty="0">
                <a:highlight>
                  <a:srgbClr val="FFFF00"/>
                </a:highlight>
                <a:ea typeface="華康儷粗宋(P)" panose="02020700000000000000" pitchFamily="18" charset="-120"/>
                <a:sym typeface="Wingdings" panose="05000000000000000000" pitchFamily="2" charset="2"/>
              </a:rPr>
              <a:t>共飲一江水</a:t>
            </a:r>
            <a:r>
              <a:rPr lang="en-US" altLang="zh-TW" sz="3800" b="1" dirty="0">
                <a:solidFill>
                  <a:srgbClr val="FF0000"/>
                </a:solidFill>
                <a:ea typeface="華康儷粗宋(P)" panose="02020700000000000000" pitchFamily="18" charset="-120"/>
                <a:sym typeface="Wingdings" panose="05000000000000000000" pitchFamily="2" charset="2"/>
              </a:rPr>
              <a:t>+</a:t>
            </a:r>
            <a:r>
              <a:rPr lang="zh-TW" altLang="en-US" dirty="0">
                <a:ea typeface="華康儷粗宋(P)" panose="02020700000000000000" pitchFamily="18" charset="-120"/>
                <a:sym typeface="Wingdings" panose="05000000000000000000" pitchFamily="2" charset="2"/>
              </a:rPr>
              <a:t>共同安全</a:t>
            </a:r>
            <a:r>
              <a:rPr lang="en-US" altLang="zh-TW" b="1" dirty="0">
                <a:solidFill>
                  <a:srgbClr val="FF0000"/>
                </a:solidFill>
                <a:ea typeface="華康儷粗宋(P)" panose="02020700000000000000" pitchFamily="18" charset="-120"/>
                <a:sym typeface="Wingdings" panose="05000000000000000000" pitchFamily="2" charset="2"/>
              </a:rPr>
              <a:t>+</a:t>
            </a:r>
            <a:r>
              <a:rPr lang="zh-TW" altLang="en-US" dirty="0">
                <a:solidFill>
                  <a:srgbClr val="FF0000"/>
                </a:solidFill>
                <a:ea typeface="華康儷粗宋(P)" panose="02020700000000000000" pitchFamily="18" charset="-120"/>
                <a:sym typeface="Wingdings" panose="05000000000000000000" pitchFamily="2" charset="2"/>
              </a:rPr>
              <a:t>禍福與共</a:t>
            </a:r>
            <a:r>
              <a:rPr lang="en-US" altLang="zh-TW" sz="2800" spc="-150" dirty="0">
                <a:solidFill>
                  <a:srgbClr val="FF0000"/>
                </a:solidFill>
                <a:ea typeface="華康儷粗宋(P)" panose="02020700000000000000" pitchFamily="18" charset="-120"/>
                <a:sym typeface="Wingdings" panose="05000000000000000000" pitchFamily="2" charset="2"/>
              </a:rPr>
              <a:t>Common security</a:t>
            </a:r>
            <a:r>
              <a:rPr lang="zh-TW" altLang="en-US" sz="3400" dirty="0">
                <a:solidFill>
                  <a:srgbClr val="FF0000"/>
                </a:solidFill>
                <a:ea typeface="華康儷粗宋(P)" panose="02020700000000000000" pitchFamily="18" charset="-120"/>
                <a:sym typeface="Wingdings" panose="05000000000000000000" pitchFamily="2" charset="2"/>
              </a:rPr>
              <a:t>外戶不閉</a:t>
            </a:r>
            <a:endParaRPr lang="zh-TW" altLang="en-US" sz="3400" dirty="0">
              <a:solidFill>
                <a:srgbClr val="FF0000"/>
              </a:solidFill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212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9071DEFF-FA6F-4BA9-8F5C-A18425DFF0BA}"/>
              </a:ext>
            </a:extLst>
          </p:cNvPr>
          <p:cNvSpPr txBox="1"/>
          <p:nvPr/>
        </p:nvSpPr>
        <p:spPr>
          <a:xfrm>
            <a:off x="0" y="44624"/>
            <a:ext cx="9144000" cy="413959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endParaRPr lang="en-US" altLang="zh-TW" sz="1200" dirty="0"/>
          </a:p>
          <a:p>
            <a:pPr algn="ctr"/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教會是我家</a:t>
            </a:r>
            <a:r>
              <a:rPr lang="zh-TW" altLang="en-US" sz="1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</a:t>
            </a:r>
            <a:r>
              <a:rPr lang="zh-TW" altLang="en-US" sz="4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齊來建設她</a:t>
            </a:r>
            <a:endParaRPr lang="en-US" altLang="zh-TW" sz="4000" dirty="0">
              <a:solidFill>
                <a:srgbClr val="0000FF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algn="ctr"/>
            <a:endParaRPr lang="en-US" altLang="zh-TW" sz="32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地球是我家</a:t>
            </a:r>
            <a:r>
              <a:rPr lang="zh-TW" altLang="en-US" sz="1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</a:t>
            </a:r>
            <a:r>
              <a:rPr lang="zh-TW" altLang="en-US" sz="42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我和教會建設她</a:t>
            </a:r>
            <a:endParaRPr lang="en-US" altLang="zh-TW" sz="42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algn="ctr">
              <a:spcAft>
                <a:spcPts val="1200"/>
              </a:spcAft>
            </a:pPr>
            <a:r>
              <a:rPr lang="en-US" altLang="zh-TW" spc="-100" dirty="0"/>
              <a:t>Think globally, act locally </a:t>
            </a:r>
            <a:r>
              <a:rPr lang="en-US" altLang="zh-TW" sz="24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sz="24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胡振中樞機</a:t>
            </a:r>
            <a:r>
              <a:rPr lang="en-US" altLang="zh-TW" sz="24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</a:t>
            </a:r>
          </a:p>
          <a:p>
            <a:r>
              <a:rPr lang="zh-TW" altLang="en-US" sz="3700" spc="-300" dirty="0">
                <a:solidFill>
                  <a:srgbClr val="0000FF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心存</a:t>
            </a:r>
            <a:r>
              <a:rPr lang="zh-TW" altLang="en-US" sz="3700" spc="-300" dirty="0">
                <a:solidFill>
                  <a:srgbClr val="FF00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千秋</a:t>
            </a:r>
            <a:r>
              <a:rPr lang="zh-TW" altLang="en-US" sz="3700" spc="-300" dirty="0">
                <a:solidFill>
                  <a:srgbClr val="0000FF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方能面對目前 胸懷</a:t>
            </a:r>
            <a:r>
              <a:rPr lang="zh-TW" altLang="en-US" sz="3700" spc="-300" dirty="0">
                <a:solidFill>
                  <a:srgbClr val="FF00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全局</a:t>
            </a:r>
            <a:r>
              <a:rPr lang="zh-TW" altLang="en-US" sz="3700" spc="-300" dirty="0">
                <a:solidFill>
                  <a:srgbClr val="0000FF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始可經略一方</a:t>
            </a:r>
            <a:endParaRPr lang="en-US" altLang="zh-TW" sz="3700" spc="-300" dirty="0">
              <a:solidFill>
                <a:srgbClr val="0000FF"/>
              </a:solidFill>
              <a:latin typeface="華康龍門石碑(P)" panose="03000700000000000000" pitchFamily="66" charset="-120"/>
              <a:ea typeface="華康龍門石碑(P)" panose="03000700000000000000" pitchFamily="66" charset="-120"/>
            </a:endParaRPr>
          </a:p>
          <a:p>
            <a:pPr algn="ctr"/>
            <a:endParaRPr lang="zh-TW" altLang="en-US" sz="3600" spc="-300" dirty="0">
              <a:ea typeface="金梅毛隸書" panose="02010609000101010101" pitchFamily="49" charset="-120"/>
            </a:endParaRPr>
          </a:p>
        </p:txBody>
      </p:sp>
      <p:sp>
        <p:nvSpPr>
          <p:cNvPr id="4" name="箭號: 向下 3">
            <a:extLst>
              <a:ext uri="{FF2B5EF4-FFF2-40B4-BE49-F238E27FC236}">
                <a16:creationId xmlns:a16="http://schemas.microsoft.com/office/drawing/2014/main" id="{6FBB4AE4-B81F-4F23-B901-EDD12F890392}"/>
              </a:ext>
            </a:extLst>
          </p:cNvPr>
          <p:cNvSpPr/>
          <p:nvPr/>
        </p:nvSpPr>
        <p:spPr>
          <a:xfrm>
            <a:off x="4572000" y="930048"/>
            <a:ext cx="582836" cy="482728"/>
          </a:xfrm>
          <a:prstGeom prst="down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副標題 4">
            <a:extLst>
              <a:ext uri="{FF2B5EF4-FFF2-40B4-BE49-F238E27FC236}">
                <a16:creationId xmlns:a16="http://schemas.microsoft.com/office/drawing/2014/main" id="{BC6CB05B-199B-4E64-8004-58748C4BF41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40556" y="3703672"/>
            <a:ext cx="8307908" cy="2677656"/>
          </a:xfrm>
          <a:prstGeom prst="rect">
            <a:avLst/>
          </a:prstGeom>
          <a:solidFill>
            <a:srgbClr val="FFCCFF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4000" b="0" i="0" dirty="0">
                <a:solidFill>
                  <a:srgbClr val="B00815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我住長江頭</a:t>
            </a:r>
            <a:r>
              <a:rPr lang="en-US" altLang="zh-CN" sz="4000" b="0" i="0" dirty="0">
                <a:solidFill>
                  <a:srgbClr val="B00815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,</a:t>
            </a:r>
            <a:r>
              <a:rPr lang="zh-CN" altLang="en-US" sz="4000" b="0" i="0" dirty="0">
                <a:solidFill>
                  <a:srgbClr val="B00815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君住長江尾</a:t>
            </a:r>
            <a:r>
              <a:rPr lang="en-US" altLang="zh-CN" sz="4000" b="0" i="0" dirty="0">
                <a:solidFill>
                  <a:srgbClr val="B00815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;</a:t>
            </a:r>
            <a:r>
              <a:rPr lang="zh-CN" altLang="en-US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日日思君</a:t>
            </a:r>
            <a:br>
              <a:rPr lang="en-US" altLang="zh-CN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</a:br>
            <a:r>
              <a:rPr lang="zh-CN" altLang="en-US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不見君</a:t>
            </a:r>
            <a:r>
              <a:rPr lang="en-US" altLang="zh-CN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,</a:t>
            </a:r>
            <a:r>
              <a:rPr lang="zh-CN" altLang="en-US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共飲長江水</a:t>
            </a:r>
            <a:r>
              <a:rPr lang="en-US" altLang="zh-CN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.</a:t>
            </a:r>
          </a:p>
          <a:p>
            <a:pPr algn="ctr">
              <a:spcAft>
                <a:spcPts val="0"/>
              </a:spcAft>
            </a:pPr>
            <a:r>
              <a:rPr lang="zh-CN" altLang="en-US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此水幾時休</a:t>
            </a:r>
            <a:r>
              <a:rPr lang="en-US" altLang="zh-CN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,</a:t>
            </a:r>
            <a:r>
              <a:rPr lang="zh-CN" altLang="en-US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此恨何時已</a:t>
            </a:r>
            <a:r>
              <a:rPr lang="en-US" altLang="zh-CN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;</a:t>
            </a:r>
            <a:r>
              <a:rPr lang="zh-TW" altLang="en-US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但</a:t>
            </a:r>
            <a:r>
              <a:rPr lang="zh-CN" altLang="en-US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願君心</a:t>
            </a:r>
            <a:br>
              <a:rPr lang="en-US" altLang="zh-CN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</a:br>
            <a:r>
              <a:rPr lang="zh-CN" altLang="en-US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似我心</a:t>
            </a:r>
            <a:r>
              <a:rPr lang="en-US" altLang="zh-CN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,</a:t>
            </a:r>
            <a:r>
              <a:rPr lang="zh-CN" altLang="en-US" sz="4000" b="0" i="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定不負相思意</a:t>
            </a:r>
            <a:r>
              <a:rPr lang="en-US" altLang="zh-CN" sz="4000" b="0" i="0" spc="-15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.</a:t>
            </a:r>
            <a:r>
              <a:rPr lang="en-US" altLang="zh-CN" sz="2400" b="0" i="0" spc="-15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(</a:t>
            </a:r>
            <a:r>
              <a:rPr lang="zh-TW" altLang="en-US" sz="2400" b="0" i="0" spc="-15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宋李之儀</a:t>
            </a:r>
            <a:r>
              <a:rPr lang="en-US" altLang="zh-TW" sz="2400" b="0" i="0" spc="-15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:</a:t>
            </a:r>
            <a:r>
              <a:rPr lang="zh-TW" altLang="en-US" sz="2400" b="0" i="0" spc="-15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卜算子</a:t>
            </a:r>
            <a:r>
              <a:rPr lang="en-US" altLang="zh-TW" sz="2400" b="0" i="0" spc="-150" dirty="0">
                <a:solidFill>
                  <a:srgbClr val="0F0F0F"/>
                </a:solidFill>
                <a:effectLst/>
                <a:latin typeface="華康儷粗宋" panose="02020709000000000000" pitchFamily="49" charset="-120"/>
                <a:ea typeface="華康儷粗宋" panose="02020709000000000000" pitchFamily="49" charset="-120"/>
              </a:rPr>
              <a:t>)</a:t>
            </a:r>
            <a:endParaRPr lang="zh-TW" altLang="en-US" sz="1200" dirty="0">
              <a:latin typeface="華康儷粗宋" panose="02020709000000000000" pitchFamily="49" charset="-120"/>
              <a:ea typeface="華康儷粗宋" panose="0202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546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6D3A2-1903-41D8-BF9B-9F76BB6CD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2008"/>
            <a:ext cx="9144000" cy="6741368"/>
          </a:xfrm>
        </p:spPr>
        <p:txBody>
          <a:bodyPr>
            <a:noAutofit/>
          </a:bodyPr>
          <a:lstStyle/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endParaRPr lang="zh-TW" altLang="en-US" sz="4000" dirty="0">
              <a:ea typeface="華康儷粗宋(P)" panose="02020700000000000000" pitchFamily="18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071DEFF-FA6F-4BA9-8F5C-A18425DFF0BA}"/>
              </a:ext>
            </a:extLst>
          </p:cNvPr>
          <p:cNvSpPr txBox="1"/>
          <p:nvPr/>
        </p:nvSpPr>
        <p:spPr>
          <a:xfrm>
            <a:off x="0" y="-107776"/>
            <a:ext cx="9144000" cy="6817251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</a:tabLst>
            </a:pPr>
            <a:endParaRPr lang="en-US" altLang="zh-TW" sz="1200" dirty="0">
              <a:latin typeface="+mn-lt"/>
            </a:endParaRPr>
          </a:p>
          <a:p>
            <a:pPr marR="0" lvl="0" algn="ctr" defTabSz="914400" rtl="0" eaLnBrk="1" fontAlgn="base" latinLnBrk="0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lang="zh-TW" altLang="zh-TW" sz="3400" spc="-15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一個住在</a:t>
            </a:r>
            <a:r>
              <a:rPr lang="zh-TW" altLang="en-US" sz="3400" spc="-150" dirty="0">
                <a:solidFill>
                  <a:srgbClr val="0000CC"/>
                </a:solidFill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長</a:t>
            </a:r>
            <a:r>
              <a:rPr lang="zh-TW" altLang="zh-TW" sz="3400" spc="-15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江頭</a:t>
            </a:r>
            <a:r>
              <a:rPr lang="en-US" altLang="zh-TW" sz="3400" spc="-15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,</a:t>
            </a:r>
            <a:r>
              <a:rPr lang="zh-TW" altLang="zh-TW" sz="3400" spc="-15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一個住在</a:t>
            </a:r>
            <a:r>
              <a:rPr lang="zh-TW" altLang="en-US" sz="3400" spc="-15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長</a:t>
            </a:r>
            <a:r>
              <a:rPr lang="zh-TW" altLang="zh-TW" sz="3400" spc="-15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江尾</a:t>
            </a:r>
            <a:r>
              <a:rPr lang="en-US" altLang="zh-TW" sz="3400" spc="-15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,</a:t>
            </a:r>
            <a:r>
              <a:rPr lang="zh-TW" altLang="zh-TW" sz="3400" spc="-15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相距何止萬里</a:t>
            </a:r>
            <a:r>
              <a:rPr lang="en-US" altLang="zh-TW" sz="3400" spc="-15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?</a:t>
            </a:r>
            <a:r>
              <a:rPr lang="zh-TW" altLang="zh-TW" sz="3400" spc="-15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 </a:t>
            </a:r>
            <a:endParaRPr lang="en-US" altLang="zh-TW" sz="3400" spc="-150" dirty="0">
              <a:solidFill>
                <a:srgbClr val="0000CC"/>
              </a:solidFill>
              <a:effectLst/>
              <a:latin typeface="+mn-lt"/>
              <a:ea typeface="華康龍門石碑(P)" panose="03000700000000000000" pitchFamily="66" charset="-120"/>
              <a:cs typeface="新細明體" panose="02020500000000000000" pitchFamily="18" charset="-120"/>
            </a:endParaRPr>
          </a:p>
          <a:p>
            <a:pPr marR="0" lvl="0" algn="ctr" defTabSz="914400" rtl="0" eaLnBrk="1" fontAlgn="base" latinLnBrk="0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lang="zh-TW" altLang="en-US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這</a:t>
            </a:r>
            <a:r>
              <a:rPr lang="zh-TW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是</a:t>
            </a:r>
            <a:r>
              <a:rPr lang="zh-TW" altLang="en-US" sz="3600" spc="-150" dirty="0">
                <a:solidFill>
                  <a:srgbClr val="4E3207"/>
                </a:solidFill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離別者</a:t>
            </a:r>
            <a:r>
              <a:rPr lang="zh-TW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的最大困境</a:t>
            </a:r>
            <a:r>
              <a:rPr lang="en-US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; </a:t>
            </a:r>
            <a:r>
              <a:rPr lang="zh-TW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唯一的紐帶是這江水</a:t>
            </a:r>
            <a:r>
              <a:rPr lang="en-US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 </a:t>
            </a:r>
          </a:p>
          <a:p>
            <a:pPr marR="0" lvl="0" algn="ctr" defTabSz="914400" rtl="0" eaLnBrk="1" fontAlgn="base" latinLnBrk="0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lang="zh-TW" altLang="en-US" sz="3500" spc="-300" dirty="0">
                <a:solidFill>
                  <a:srgbClr val="4E3207"/>
                </a:solidFill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欣</a:t>
            </a:r>
            <a:r>
              <a:rPr lang="zh-TW" altLang="zh-TW" sz="3500" spc="-30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慰的是</a:t>
            </a:r>
            <a:r>
              <a:rPr lang="en-US" altLang="zh-TW" sz="3500" spc="-30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,</a:t>
            </a:r>
            <a:r>
              <a:rPr lang="zh-TW" altLang="zh-TW" sz="3500" spc="-30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兩人同住長江旁</a:t>
            </a:r>
            <a:r>
              <a:rPr lang="en-US" altLang="zh-TW" sz="3500" spc="-30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,</a:t>
            </a:r>
            <a:r>
              <a:rPr lang="zh-TW" altLang="zh-TW" sz="3500" spc="-30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每日飲的</a:t>
            </a:r>
            <a:r>
              <a:rPr lang="en-US" altLang="zh-TW" sz="3500" spc="-30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,</a:t>
            </a:r>
            <a:r>
              <a:rPr lang="zh-TW" altLang="zh-TW" sz="3500" spc="-30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是同一江的水</a:t>
            </a:r>
            <a:endParaRPr lang="en-US" altLang="zh-TW" sz="3500" spc="-300" dirty="0">
              <a:solidFill>
                <a:srgbClr val="4E3207"/>
              </a:solidFill>
              <a:effectLst/>
              <a:latin typeface="+mn-lt"/>
              <a:ea typeface="華康龍門石碑(P)" panose="03000700000000000000" pitchFamily="66" charset="-120"/>
              <a:cs typeface="新細明體" panose="02020500000000000000" pitchFamily="18" charset="-120"/>
            </a:endParaRPr>
          </a:p>
          <a:p>
            <a:pPr marR="0" lvl="0" algn="ctr" defTabSz="914400" rtl="0" eaLnBrk="1" fontAlgn="base" latinLnBrk="0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lang="zh-TW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流經你家門前的江水</a:t>
            </a:r>
            <a:r>
              <a:rPr lang="en-US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,</a:t>
            </a:r>
            <a:r>
              <a:rPr lang="zh-TW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也是我</a:t>
            </a:r>
            <a:r>
              <a:rPr lang="zh-TW" altLang="en-US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所</a:t>
            </a:r>
            <a:r>
              <a:rPr lang="zh-TW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見的風景</a:t>
            </a:r>
            <a:r>
              <a:rPr lang="en-US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 </a:t>
            </a:r>
          </a:p>
          <a:p>
            <a:pPr marR="0" lvl="0" algn="ctr" defTabSz="914400" rtl="0" eaLnBrk="1" fontAlgn="base" latinLnBrk="0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lang="zh-TW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但同飲一江水又如何</a:t>
            </a:r>
            <a:r>
              <a:rPr lang="en-US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?</a:t>
            </a:r>
            <a:r>
              <a:rPr lang="zh-TW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畢竟</a:t>
            </a:r>
            <a:r>
              <a:rPr lang="zh-TW" altLang="zh-TW" sz="3600" spc="-150" dirty="0">
                <a:solidFill>
                  <a:srgbClr val="99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海濶魚沉何處問</a:t>
            </a:r>
            <a:r>
              <a:rPr lang="en-US" altLang="zh-TW" sz="3600" spc="-150" dirty="0">
                <a:solidFill>
                  <a:srgbClr val="99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?</a:t>
            </a:r>
            <a:r>
              <a:rPr lang="zh-TW" altLang="zh-TW" sz="3600" spc="-150" dirty="0">
                <a:solidFill>
                  <a:srgbClr val="99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 </a:t>
            </a:r>
            <a:endParaRPr lang="en-US" altLang="zh-TW" sz="3600" spc="-150" dirty="0">
              <a:solidFill>
                <a:srgbClr val="9900CC"/>
              </a:solidFill>
              <a:effectLst/>
              <a:latin typeface="+mn-lt"/>
              <a:ea typeface="華康龍門石碑(P)" panose="03000700000000000000" pitchFamily="66" charset="-120"/>
              <a:cs typeface="新細明體" panose="02020500000000000000" pitchFamily="18" charset="-120"/>
            </a:endParaRPr>
          </a:p>
          <a:p>
            <a:pPr marR="0" lvl="0" algn="ctr" defTabSz="914400" rtl="0" eaLnBrk="1" fontAlgn="base" latinLnBrk="0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lang="zh-TW" altLang="zh-TW" sz="3600" spc="-300" dirty="0">
                <a:solidFill>
                  <a:srgbClr val="FF0000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此水幾時休</a:t>
            </a:r>
            <a:r>
              <a:rPr lang="en-US" altLang="zh-TW" sz="3600" spc="-300" dirty="0">
                <a:solidFill>
                  <a:srgbClr val="FF0000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,</a:t>
            </a:r>
            <a:r>
              <a:rPr lang="zh-TW" altLang="zh-TW" sz="3600" spc="-300" dirty="0">
                <a:solidFill>
                  <a:srgbClr val="FF0000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此恨何時已</a:t>
            </a:r>
            <a:r>
              <a:rPr lang="en-US" altLang="zh-TW" sz="3600" spc="-300" dirty="0">
                <a:solidFill>
                  <a:srgbClr val="FF0000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?</a:t>
            </a:r>
            <a:r>
              <a:rPr lang="zh-TW" altLang="en-US" sz="3600" spc="-30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但我決心守候</a:t>
            </a:r>
            <a:r>
              <a:rPr lang="zh-TW" altLang="en-US" sz="3600" spc="-300" dirty="0">
                <a:solidFill>
                  <a:srgbClr val="FF0000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等你</a:t>
            </a:r>
            <a:r>
              <a:rPr lang="en-US" altLang="zh-TW" sz="3600" spc="-30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,</a:t>
            </a:r>
            <a:r>
              <a:rPr lang="zh-TW" altLang="en-US" sz="3600" spc="-300" dirty="0">
                <a:solidFill>
                  <a:srgbClr val="4E3207"/>
                </a:solidFill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除非</a:t>
            </a:r>
            <a:endParaRPr lang="en-US" altLang="zh-TW" sz="3600" spc="-300" dirty="0">
              <a:solidFill>
                <a:srgbClr val="4E3207"/>
              </a:solidFill>
              <a:latin typeface="+mn-lt"/>
              <a:ea typeface="華康龍門石碑(P)" panose="03000700000000000000" pitchFamily="66" charset="-120"/>
              <a:cs typeface="新細明體" panose="02020500000000000000" pitchFamily="18" charset="-120"/>
            </a:endParaRPr>
          </a:p>
          <a:p>
            <a:pPr marR="0" lvl="0" algn="ctr" defTabSz="914400" rtl="0" eaLnBrk="1" fontAlgn="base" latinLnBrk="0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lang="zh-TW" altLang="zh-TW" sz="360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山無陵</a:t>
            </a:r>
            <a:r>
              <a:rPr lang="en-US" altLang="zh-TW" sz="360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,</a:t>
            </a:r>
            <a:r>
              <a:rPr lang="zh-TW" altLang="zh-TW" sz="360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江水為竭</a:t>
            </a:r>
            <a:r>
              <a:rPr lang="en-US" altLang="zh-TW" sz="360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,</a:t>
            </a:r>
            <a:r>
              <a:rPr lang="zh-TW" altLang="zh-TW" sz="360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冬雷震震</a:t>
            </a:r>
            <a:r>
              <a:rPr lang="en-US" altLang="zh-TW" sz="360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,</a:t>
            </a:r>
            <a:r>
              <a:rPr lang="zh-TW" altLang="zh-TW" sz="360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夏雨雪</a:t>
            </a:r>
            <a:endParaRPr lang="en-US" altLang="zh-TW" sz="3600" dirty="0">
              <a:solidFill>
                <a:srgbClr val="0000CC"/>
              </a:solidFill>
              <a:effectLst/>
              <a:latin typeface="+mn-lt"/>
              <a:ea typeface="華康龍門石碑(P)" panose="03000700000000000000" pitchFamily="66" charset="-120"/>
              <a:cs typeface="新細明體" panose="02020500000000000000" pitchFamily="18" charset="-120"/>
            </a:endParaRPr>
          </a:p>
          <a:p>
            <a:pPr marR="0" lvl="0" algn="ctr" defTabSz="914400" rtl="0" eaLnBrk="1" fontAlgn="base" latinLnBrk="0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lang="zh-TW" altLang="zh-TW" sz="360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天地合</a:t>
            </a:r>
            <a:r>
              <a:rPr lang="en-US" altLang="zh-TW" sz="360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,</a:t>
            </a:r>
            <a:r>
              <a:rPr lang="zh-TW" altLang="zh-TW" sz="3600" dirty="0">
                <a:solidFill>
                  <a:srgbClr val="0000CC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乃敢與君絕</a:t>
            </a:r>
            <a:endParaRPr lang="en-US" altLang="zh-TW" sz="3600" dirty="0">
              <a:solidFill>
                <a:srgbClr val="0000CC"/>
              </a:solidFill>
              <a:effectLst/>
              <a:latin typeface="+mn-lt"/>
              <a:ea typeface="華康龍門石碑(P)" panose="03000700000000000000" pitchFamily="66" charset="-120"/>
              <a:cs typeface="新細明體" panose="02020500000000000000" pitchFamily="18" charset="-120"/>
            </a:endParaRPr>
          </a:p>
          <a:p>
            <a:pPr marR="0" lvl="0" algn="ctr" defTabSz="914400" rtl="0" eaLnBrk="1" fontAlgn="base" latinLnBrk="0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lang="zh-TW" altLang="zh-TW" sz="3600" dirty="0">
                <a:solidFill>
                  <a:srgbClr val="4E3207"/>
                </a:solidFill>
                <a:effectLst/>
                <a:highlight>
                  <a:srgbClr val="FFFF00"/>
                </a:highlight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只願君心似我心</a:t>
            </a:r>
            <a:r>
              <a:rPr lang="en-US" altLang="zh-TW" sz="3600" dirty="0">
                <a:solidFill>
                  <a:srgbClr val="4E3207"/>
                </a:solidFill>
                <a:effectLst/>
                <a:highlight>
                  <a:srgbClr val="FFFF00"/>
                </a:highlight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; </a:t>
            </a:r>
            <a:r>
              <a:rPr lang="zh-TW" altLang="zh-TW" sz="3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換我心</a:t>
            </a:r>
            <a:r>
              <a:rPr lang="en-US" altLang="zh-TW" sz="3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,</a:t>
            </a:r>
            <a:r>
              <a:rPr lang="zh-TW" altLang="zh-TW" sz="3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作你心</a:t>
            </a:r>
            <a:endParaRPr lang="en-US" altLang="zh-TW" sz="3600" dirty="0">
              <a:solidFill>
                <a:srgbClr val="4E3207"/>
              </a:solidFill>
              <a:effectLst/>
              <a:highlight>
                <a:srgbClr val="FFFF00"/>
              </a:highlight>
              <a:latin typeface="+mn-lt"/>
              <a:ea typeface="華康龍門石碑(P)" panose="03000700000000000000" pitchFamily="66" charset="-120"/>
              <a:cs typeface="新細明體" panose="02020500000000000000" pitchFamily="18" charset="-120"/>
            </a:endParaRPr>
          </a:p>
          <a:p>
            <a:pPr marR="0" lvl="0" algn="ctr" defTabSz="914400" rtl="0" eaLnBrk="1" fontAlgn="base" latinLnBrk="0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lang="zh-TW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從單方的思念變為雙方的濃情</a:t>
            </a:r>
            <a:r>
              <a:rPr lang="en-US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.</a:t>
            </a:r>
            <a:r>
              <a:rPr lang="zh-TW" altLang="en-US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這</a:t>
            </a:r>
            <a:r>
              <a:rPr lang="zh-TW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是最好的友</a:t>
            </a:r>
            <a:r>
              <a:rPr lang="zh-TW" altLang="en-US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誼</a:t>
            </a:r>
            <a:endParaRPr lang="en-US" altLang="zh-TW" sz="3600" spc="-150" dirty="0">
              <a:solidFill>
                <a:srgbClr val="4E3207"/>
              </a:solidFill>
              <a:effectLst/>
              <a:latin typeface="+mn-lt"/>
              <a:ea typeface="華康龍門石碑(P)" panose="03000700000000000000" pitchFamily="66" charset="-120"/>
              <a:cs typeface="新細明體" panose="02020500000000000000" pitchFamily="18" charset="-120"/>
            </a:endParaRPr>
          </a:p>
          <a:p>
            <a:pPr marR="0" lvl="0" algn="ctr" defTabSz="914400" rtl="0" eaLnBrk="1" fontAlgn="base" latinLnBrk="0" hangingPunct="1">
              <a:lnSpc>
                <a:spcPts val="3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lang="zh-TW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也是夫妻的天長地久</a:t>
            </a:r>
            <a:r>
              <a:rPr lang="en-US" altLang="zh-TW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; </a:t>
            </a:r>
            <a:r>
              <a:rPr lang="zh-TW" altLang="en-US" sz="3600" spc="-15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是愛國的基本動力</a:t>
            </a:r>
            <a:endParaRPr lang="en-US" altLang="zh-TW" sz="3600" spc="-150" dirty="0">
              <a:solidFill>
                <a:srgbClr val="4E3207"/>
              </a:solidFill>
              <a:effectLst/>
              <a:latin typeface="+mn-lt"/>
              <a:ea typeface="華康龍門石碑(P)" panose="03000700000000000000" pitchFamily="66" charset="-120"/>
              <a:cs typeface="新細明體" panose="02020500000000000000" pitchFamily="18" charset="-120"/>
            </a:endParaRPr>
          </a:p>
          <a:p>
            <a:pPr marR="0" lvl="0" algn="ctr" defTabSz="914400" rtl="0" eaLnBrk="1" fontAlgn="base" latinLnBrk="0" hangingPunct="1">
              <a:lnSpc>
                <a:spcPts val="39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lang="zh-TW" altLang="zh-TW" sz="3600" dirty="0">
                <a:solidFill>
                  <a:srgbClr val="4E3207"/>
                </a:solidFill>
                <a:effectLst/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更是</a:t>
            </a:r>
            <a:r>
              <a:rPr lang="zh-TW" altLang="zh-TW" sz="3600" dirty="0">
                <a:effectLst/>
                <a:highlight>
                  <a:srgbClr val="FFFF00"/>
                </a:highlight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人神間的</a:t>
            </a:r>
            <a:r>
              <a:rPr lang="zh-TW" altLang="zh-TW" sz="36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+mn-lt"/>
                <a:ea typeface="華康龍門石碑(P)" panose="03000700000000000000" pitchFamily="66" charset="-120"/>
                <a:cs typeface="新細明體" panose="02020500000000000000" pitchFamily="18" charset="-120"/>
              </a:rPr>
              <a:t>雅歌</a:t>
            </a:r>
            <a:endParaRPr lang="en-US" altLang="zh-TW" sz="3600" dirty="0">
              <a:solidFill>
                <a:srgbClr val="FF0000"/>
              </a:solidFill>
              <a:effectLst/>
              <a:highlight>
                <a:srgbClr val="FFFF00"/>
              </a:highlight>
              <a:latin typeface="+mn-lt"/>
              <a:ea typeface="華康龍門石碑(P)" panose="03000700000000000000" pitchFamily="66" charset="-120"/>
              <a:cs typeface="新細明體" panose="02020500000000000000" pitchFamily="18" charset="-120"/>
            </a:endParaRPr>
          </a:p>
          <a:p>
            <a:pPr marR="0" lvl="0" defTabSz="914400" rtl="0" eaLnBrk="1" fontAlgn="base" latinLnBrk="0" hangingPunct="1">
              <a:lnSpc>
                <a:spcPts val="39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723900" algn="l"/>
              </a:tabLst>
              <a:defRPr/>
            </a:pPr>
            <a:r>
              <a:rPr kumimoji="1" lang="zh-TW" altLang="en-US" sz="3400" i="0" u="none" strike="noStrike" kern="0" spc="300" normalizeH="0" baseline="0" noProof="0" dirty="0">
                <a:solidFill>
                  <a:srgbClr val="9900CC"/>
                </a:solidFill>
                <a:uLnTx/>
                <a:uFillTx/>
                <a:latin typeface="+mn-lt"/>
                <a:ea typeface="金梅毛碑楷" panose="02010609000101010101" pitchFamily="49" charset="-120"/>
                <a:cs typeface="+mn-cs"/>
              </a:rPr>
              <a:t>         大人者 不失其赤子之心者也 </a:t>
            </a:r>
            <a:r>
              <a:rPr kumimoji="1" lang="en-US" altLang="zh-TW" sz="2800" i="0" u="none" strike="noStrike" kern="0" spc="-300" normalizeH="0" baseline="0" noProof="0" dirty="0">
                <a:solidFill>
                  <a:srgbClr val="9900CC"/>
                </a:solidFill>
                <a:uLnTx/>
                <a:uFillTx/>
                <a:latin typeface="+mn-lt"/>
                <a:ea typeface="華康龍門石碑(P)" panose="03000700000000000000" pitchFamily="66" charset="-120"/>
              </a:rPr>
              <a:t>(</a:t>
            </a:r>
            <a:r>
              <a:rPr kumimoji="1" lang="zh-TW" altLang="en-US" sz="2800" i="0" u="none" strike="noStrike" kern="0" spc="-300" normalizeH="0" baseline="0" noProof="0" dirty="0">
                <a:solidFill>
                  <a:srgbClr val="9900CC"/>
                </a:solidFill>
                <a:uLnTx/>
                <a:uFillTx/>
                <a:latin typeface="+mn-lt"/>
                <a:ea typeface="華康龍門石碑(P)" panose="03000700000000000000" pitchFamily="66" charset="-120"/>
              </a:rPr>
              <a:t>孟子</a:t>
            </a:r>
            <a:r>
              <a:rPr kumimoji="1" lang="en-US" altLang="zh-TW" sz="2800" i="0" u="none" strike="noStrike" kern="0" spc="-300" normalizeH="0" baseline="0" noProof="0" dirty="0">
                <a:solidFill>
                  <a:srgbClr val="9900CC"/>
                </a:solidFill>
                <a:uLnTx/>
                <a:uFillTx/>
                <a:latin typeface="+mn-lt"/>
                <a:ea typeface="華康龍門石碑(P)" panose="03000700000000000000" pitchFamily="66" charset="-120"/>
              </a:rPr>
              <a:t>)</a:t>
            </a:r>
            <a:endParaRPr lang="en-US" altLang="zh-TW" sz="2800" spc="-300" dirty="0">
              <a:solidFill>
                <a:srgbClr val="9900CC"/>
              </a:solidFill>
              <a:highlight>
                <a:srgbClr val="FF0000"/>
              </a:highlight>
              <a:latin typeface="+mn-lt"/>
              <a:ea typeface="華康龍門石碑(P)" panose="03000700000000000000" pitchFamily="66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6530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6D3A2-1903-41D8-BF9B-9F76BB6CD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天主要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藉苦難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來成全</a:t>
            </a:r>
            <a:r>
              <a:rPr lang="zh-TW" altLang="en-US" sz="4000" dirty="0">
                <a:ea typeface="華康儷粗宋(P)" panose="02020700000000000000" pitchFamily="18" charset="-120"/>
              </a:rPr>
              <a:t>那領導眾子進入光榮</a:t>
            </a:r>
            <a:r>
              <a:rPr lang="zh-TW" altLang="en-US" sz="4000" spc="100" dirty="0">
                <a:ea typeface="華康儷粗宋(P)" panose="02020700000000000000" pitchFamily="18" charset="-120"/>
              </a:rPr>
              <a:t>的首領</a:t>
            </a:r>
            <a:r>
              <a:rPr lang="en-US" altLang="zh-TW" sz="4000" spc="100" dirty="0">
                <a:ea typeface="華康儷粗宋(P)" panose="02020700000000000000" pitchFamily="18" charset="-120"/>
              </a:rPr>
              <a:t>;</a:t>
            </a:r>
            <a:r>
              <a:rPr lang="zh-TW" altLang="en-US" sz="4000" spc="100" dirty="0">
                <a:ea typeface="華康儷粗宋(P)" panose="02020700000000000000" pitchFamily="18" charset="-120"/>
              </a:rPr>
              <a:t>祝聖者與被祝聖者</a:t>
            </a:r>
            <a:r>
              <a:rPr lang="en-US" altLang="zh-TW" sz="4000" spc="100" dirty="0">
                <a:ea typeface="華康儷粗宋(P)" panose="02020700000000000000" pitchFamily="18" charset="-120"/>
              </a:rPr>
              <a:t>,</a:t>
            </a:r>
            <a:r>
              <a:rPr lang="zh-TW" altLang="en-US" sz="4000" spc="100" dirty="0">
                <a:ea typeface="華康儷粗宋(P)" panose="02020700000000000000" pitchFamily="18" charset="-120"/>
              </a:rPr>
              <a:t>都是出於一源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為這個原故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耶穌稱眾人為弟兄也不以為恥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苦難是天主的祝福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不是化了妝的祝福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;</a:t>
            </a:r>
            <a:b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</a:br>
            <a:r>
              <a:rPr lang="zh-TW" altLang="en-US" sz="4000" dirty="0">
                <a:ea typeface="華康儷粗宋(P)" panose="02020700000000000000" pitchFamily="18" charset="-120"/>
              </a:rPr>
              <a:t>千金難買少年窮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生於憂患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死於安樂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br>
              <a:rPr lang="en-US" altLang="zh-TW" sz="4000" dirty="0">
                <a:ea typeface="華康儷粗宋(P)" panose="02020700000000000000" pitchFamily="18" charset="-120"/>
              </a:rPr>
            </a:br>
            <a:r>
              <a:rPr lang="zh-TW" altLang="en-US" sz="4000" dirty="0">
                <a:ea typeface="華康儷粗宋(P)" panose="02020700000000000000" pitchFamily="18" charset="-120"/>
              </a:rPr>
              <a:t>寶劍鋒從磨礪出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梅花香自苦寒來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耶穌以我們為兄弟</a:t>
            </a:r>
            <a:r>
              <a:rPr lang="zh-TW" altLang="en-US" sz="3800" dirty="0">
                <a:ea typeface="華康儷粗宋(P)" panose="02020700000000000000" pitchFamily="18" charset="-120"/>
              </a:rPr>
              <a:t>而不以為恥</a:t>
            </a:r>
            <a:r>
              <a:rPr lang="en-US" altLang="zh-TW" sz="3800" dirty="0"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ea typeface="華康儷粗宋(P)" panose="02020700000000000000" pitchFamily="18" charset="-120"/>
              </a:rPr>
              <a:t>我們有什麼資格看輕窮國窮人</a:t>
            </a:r>
            <a:r>
              <a:rPr lang="en-US" altLang="zh-TW" sz="3800" dirty="0">
                <a:ea typeface="華康儷粗宋(P)" panose="02020700000000000000" pitchFamily="18" charset="-120"/>
              </a:rPr>
              <a:t>?</a:t>
            </a:r>
            <a:r>
              <a:rPr lang="zh-TW" altLang="en-US" sz="3800" dirty="0">
                <a:ea typeface="華康儷粗宋(P)" panose="02020700000000000000" pitchFamily="18" charset="-120"/>
              </a:rPr>
              <a:t>或對他們視而不見</a:t>
            </a:r>
            <a:r>
              <a:rPr lang="en-US" altLang="zh-TW" sz="3800" dirty="0">
                <a:ea typeface="華康儷粗宋(P)" panose="02020700000000000000" pitchFamily="18" charset="-120"/>
              </a:rPr>
              <a:t>?</a:t>
            </a:r>
            <a:endParaRPr lang="zh-TW" altLang="en-US" sz="4000" dirty="0"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338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6D3A2-1903-41D8-BF9B-9F76BB6CD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讓小孩子到我跟前來</a:t>
            </a:r>
            <a:r>
              <a:rPr lang="en-US" altLang="zh-TW" sz="4000" dirty="0">
                <a:ea typeface="華康儷粗宋(P)" panose="02020700000000000000" pitchFamily="18" charset="-120"/>
              </a:rPr>
              <a:t>!</a:t>
            </a:r>
            <a:r>
              <a:rPr lang="zh-TW" altLang="en-US" sz="4000" dirty="0">
                <a:ea typeface="華康儷粗宋(P)" panose="02020700000000000000" pitchFamily="18" charset="-120"/>
              </a:rPr>
              <a:t>因為天主的國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正屬於這樣的人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誰若不像小孩子一樣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接受天主的國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決不能進去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像小孩</a:t>
            </a:r>
            <a:r>
              <a:rPr lang="en-US" altLang="zh-TW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: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赤子之心</a:t>
            </a:r>
            <a:r>
              <a:rPr lang="en-US" altLang="zh-TW" sz="4000" dirty="0"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ea typeface="華康儷粗宋(P)" panose="02020700000000000000" pitchFamily="18" charset="-120"/>
              </a:rPr>
              <a:t>第一眼</a:t>
            </a:r>
            <a:r>
              <a:rPr lang="zh-TW" altLang="en-US" sz="2400" dirty="0">
                <a:ea typeface="華康儷粗宋(P)" panose="02020700000000000000" pitchFamily="18" charset="-120"/>
              </a:rPr>
              <a:t>的</a:t>
            </a:r>
            <a:r>
              <a:rPr lang="zh-TW" altLang="en-US" sz="4000" dirty="0">
                <a:ea typeface="華康儷粗宋(P)" panose="02020700000000000000" pitchFamily="18" charset="-120"/>
              </a:rPr>
              <a:t>家</a:t>
            </a:r>
            <a:r>
              <a:rPr lang="zh-TW" altLang="en-US" sz="2800" dirty="0">
                <a:solidFill>
                  <a:srgbClr val="0000FF"/>
                </a:solidFill>
                <a:ea typeface="華康儷粗宋(P)" panose="02020700000000000000" pitchFamily="18" charset="-120"/>
              </a:rPr>
              <a:t>名畫</a:t>
            </a:r>
            <a:r>
              <a:rPr lang="en-US" altLang="zh-TW" sz="4000" dirty="0">
                <a:ea typeface="華康儷粗宋(P)" panose="02020700000000000000" pitchFamily="18" charset="-120"/>
              </a:rPr>
              <a:t>/</a:t>
            </a:r>
            <a:r>
              <a:rPr lang="zh-TW" altLang="en-US" sz="4000" dirty="0">
                <a:ea typeface="華康儷粗宋(P)" panose="02020700000000000000" pitchFamily="18" charset="-120"/>
              </a:rPr>
              <a:t>聲爸媽</a:t>
            </a:r>
            <a:r>
              <a:rPr lang="zh-TW" altLang="en-US" sz="2400" dirty="0">
                <a:ea typeface="華康儷粗宋(P)" panose="02020700000000000000" pitchFamily="18" charset="-120"/>
              </a:rPr>
              <a:t>的</a:t>
            </a:r>
            <a:r>
              <a:rPr lang="zh-TW" altLang="en-US" sz="4000" dirty="0">
                <a:ea typeface="華康儷粗宋(P)" panose="02020700000000000000" pitchFamily="18" charset="-120"/>
              </a:rPr>
              <a:t>讚嘆</a:t>
            </a:r>
            <a:r>
              <a:rPr lang="zh-TW" altLang="en-US" sz="2800" dirty="0">
                <a:solidFill>
                  <a:srgbClr val="0000FF"/>
                </a:solidFill>
                <a:ea typeface="華康儷粗宋(P)" panose="02020700000000000000" pitchFamily="18" charset="-120"/>
              </a:rPr>
              <a:t>音樂</a:t>
            </a:r>
            <a:r>
              <a:rPr lang="en-US" altLang="zh-TW" sz="4000" dirty="0">
                <a:ea typeface="華康儷粗宋(P)" panose="02020700000000000000" pitchFamily="18" charset="-120"/>
              </a:rPr>
              <a:t>/</a:t>
            </a:r>
            <a:r>
              <a:rPr lang="zh-TW" altLang="en-US" sz="4000" dirty="0">
                <a:ea typeface="華康儷粗宋(P)" panose="02020700000000000000" pitchFamily="18" charset="-120"/>
              </a:rPr>
              <a:t>抱</a:t>
            </a:r>
            <a:r>
              <a:rPr lang="zh-TW" altLang="en-US" sz="2800" dirty="0">
                <a:solidFill>
                  <a:srgbClr val="0000FF"/>
                </a:solidFill>
                <a:ea typeface="華康儷粗宋(P)" panose="02020700000000000000" pitchFamily="18" charset="-120"/>
              </a:rPr>
              <a:t>安全</a:t>
            </a:r>
            <a:r>
              <a:rPr lang="en-US" altLang="zh-TW" sz="4000" dirty="0">
                <a:ea typeface="華康儷粗宋(P)" panose="02020700000000000000" pitchFamily="18" charset="-120"/>
              </a:rPr>
              <a:t>/</a:t>
            </a:r>
            <a:r>
              <a:rPr lang="zh-TW" altLang="en-US" sz="2800" dirty="0">
                <a:ea typeface="華康儷粗宋(P)" panose="02020700000000000000" pitchFamily="18" charset="-120"/>
              </a:rPr>
              <a:t>爸媽的</a:t>
            </a:r>
            <a:r>
              <a:rPr lang="zh-TW" altLang="en-US" sz="4000" dirty="0">
                <a:ea typeface="華康儷粗宋(P)" panose="02020700000000000000" pitchFamily="18" charset="-120"/>
              </a:rPr>
              <a:t>體味</a:t>
            </a:r>
            <a:r>
              <a:rPr lang="zh-TW" altLang="en-US" sz="2800" dirty="0">
                <a:solidFill>
                  <a:srgbClr val="0000FF"/>
                </a:solidFill>
                <a:ea typeface="華康儷粗宋(P)" panose="02020700000000000000" pitchFamily="18" charset="-120"/>
              </a:rPr>
              <a:t>秀色可餐</a:t>
            </a:r>
            <a:r>
              <a:rPr lang="en-US" altLang="zh-TW" sz="2800" dirty="0">
                <a:ea typeface="華康儷粗宋(P)" panose="02020700000000000000" pitchFamily="18" charset="-120"/>
              </a:rPr>
              <a:t>;</a:t>
            </a:r>
            <a:r>
              <a:rPr lang="zh-TW" altLang="en-US" sz="2800" dirty="0">
                <a:ea typeface="華康儷粗宋(P)" panose="02020700000000000000" pitchFamily="18" charset="-120"/>
              </a:rPr>
              <a:t>大澳小堂的</a:t>
            </a:r>
            <a:r>
              <a:rPr lang="zh-TW" altLang="en-US" dirty="0">
                <a:ea typeface="華康儷粗宋(P)" panose="02020700000000000000" pitchFamily="18" charset="-120"/>
              </a:rPr>
              <a:t>第一支燭光</a:t>
            </a:r>
            <a:r>
              <a:rPr lang="zh-TW" altLang="en-US" sz="2800" dirty="0">
                <a:ea typeface="華康儷粗宋(P)" panose="02020700000000000000" pitchFamily="18" charset="-120"/>
              </a:rPr>
              <a:t>和</a:t>
            </a:r>
            <a:r>
              <a:rPr lang="zh-TW" altLang="en-US" sz="3600" dirty="0">
                <a:ea typeface="華康儷粗宋(P)" panose="02020700000000000000" pitchFamily="18" charset="-120"/>
              </a:rPr>
              <a:t>第一首聖誕歌</a:t>
            </a:r>
            <a:r>
              <a:rPr lang="zh-TW" altLang="en-US" sz="2400" dirty="0">
                <a:solidFill>
                  <a:srgbClr val="0000FF"/>
                </a:solidFill>
                <a:ea typeface="華康儷粗宋(P)" panose="02020700000000000000" pitchFamily="18" charset="-120"/>
              </a:rPr>
              <a:t>另一世界</a:t>
            </a:r>
            <a:r>
              <a:rPr lang="en-US" altLang="zh-TW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上香</a:t>
            </a:r>
            <a:r>
              <a:rPr lang="zh-TW" altLang="en-US" sz="2400" dirty="0">
                <a:solidFill>
                  <a:srgbClr val="0000FF"/>
                </a:solidFill>
                <a:ea typeface="華康儷粗宋(P)" panose="02020700000000000000" pitchFamily="18" charset="-120"/>
              </a:rPr>
              <a:t>神</a:t>
            </a:r>
            <a:r>
              <a:rPr lang="en-US" altLang="zh-TW" sz="24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跪拜</a:t>
            </a:r>
            <a:r>
              <a:rPr lang="zh-TW" altLang="en-US" sz="2400" dirty="0">
                <a:solidFill>
                  <a:srgbClr val="0000FF"/>
                </a:solidFill>
                <a:ea typeface="華康儷粗宋(P)" panose="02020700000000000000" pitchFamily="18" charset="-120"/>
              </a:rPr>
              <a:t>欽崇</a:t>
            </a:r>
            <a:r>
              <a:rPr lang="en-US" altLang="zh-TW" sz="24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叫長輩吃飯</a:t>
            </a:r>
            <a:r>
              <a:rPr lang="zh-TW" altLang="en-US" sz="2400" dirty="0">
                <a:solidFill>
                  <a:srgbClr val="0000FF"/>
                </a:solidFill>
                <a:ea typeface="華康儷粗宋(P)" panose="02020700000000000000" pitchFamily="18" charset="-120"/>
              </a:rPr>
              <a:t>長幼序</a:t>
            </a:r>
            <a:r>
              <a:rPr lang="en-US" altLang="zh-TW" sz="2400" dirty="0">
                <a:ea typeface="華康儷粗宋(P)" panose="02020700000000000000" pitchFamily="18" charset="-120"/>
              </a:rPr>
              <a:t>;</a:t>
            </a:r>
            <a:r>
              <a:rPr lang="zh-TW" altLang="en-US" sz="3600" dirty="0">
                <a:ea typeface="華康儷粗宋(P)" panose="02020700000000000000" pitchFamily="18" charset="-120"/>
              </a:rPr>
              <a:t>第一次和爸媽捶背</a:t>
            </a:r>
            <a:r>
              <a:rPr lang="zh-TW" altLang="en-US" sz="2400" dirty="0">
                <a:ea typeface="華康儷粗宋(P)" panose="02020700000000000000" pitchFamily="18" charset="-120"/>
              </a:rPr>
              <a:t>孝</a:t>
            </a:r>
            <a:endParaRPr lang="en-US" altLang="zh-TW" sz="2400" dirty="0">
              <a:ea typeface="華康儷粗宋(P)" panose="02020700000000000000" pitchFamily="18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延續赤子之心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/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不忘初心</a:t>
            </a:r>
            <a:r>
              <a:rPr lang="en-US" altLang="zh-TW" sz="4000" dirty="0">
                <a:ea typeface="華康儷粗宋(P)" panose="02020700000000000000" pitchFamily="18" charset="-120"/>
              </a:rPr>
              <a:t>:</a:t>
            </a:r>
            <a:r>
              <a:rPr lang="zh-TW" altLang="en-US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書中</a:t>
            </a:r>
            <a:r>
              <a:rPr lang="zh-TW" altLang="en-US" sz="28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三字經</a:t>
            </a:r>
            <a:r>
              <a:rPr lang="en-US" altLang="zh-TW" sz="28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ea typeface="華康儷粗宋(P)" panose="02020700000000000000" pitchFamily="18" charset="-120"/>
              </a:rPr>
              <a:t>千字文</a:t>
            </a:r>
            <a:r>
              <a:rPr lang="en-US" altLang="zh-TW" sz="28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2800" dirty="0">
                <a:solidFill>
                  <a:srgbClr val="FF0000"/>
                </a:solidFill>
                <a:ea typeface="華康儷粗宋(P)" panose="02020700000000000000" pitchFamily="18" charset="-120"/>
              </a:rPr>
              <a:t>幼學詩</a:t>
            </a:r>
            <a:r>
              <a:rPr lang="zh-TW" altLang="en-US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自有黃金屋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可歌可泣的歷史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晶瑩剔透的大自然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如詩如畫的偉大生命</a:t>
            </a:r>
            <a:endParaRPr lang="zh-TW" altLang="en-US" sz="4000" dirty="0"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743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BAF2851-6F31-4C02-98E6-D4AE8996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lnSpc>
                <a:spcPts val="48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人單獨不好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這是我的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骨中骨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肉中肉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zh-TW" altLang="en-US" sz="4000" dirty="0">
                <a:ea typeface="華康儷中黑(P)" panose="020B0500000000000000" pitchFamily="34" charset="-120"/>
              </a:rPr>
              <a:t>所以人應離開父母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依附妻子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兩人成為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zh-TW" altLang="en-US" sz="4000" dirty="0">
                <a:ea typeface="華康儷中黑(P)" panose="020B0500000000000000" pitchFamily="34" charset="-120"/>
              </a:rPr>
              <a:t>一體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這是天主創造的原意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宇宙的本原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000" spc="-100" dirty="0">
                <a:ea typeface="華康儷中黑(P)" panose="020B0500000000000000" pitchFamily="34" charset="-120"/>
              </a:rPr>
              <a:t>It is not good for a person to be alone; this is </a:t>
            </a:r>
            <a:r>
              <a:rPr lang="en-US" altLang="zh-TW" sz="40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bone of my bone</a:t>
            </a:r>
            <a:r>
              <a:rPr lang="en-US" altLang="zh-TW" sz="4000" spc="-100" dirty="0">
                <a:ea typeface="華康儷中黑(P)" panose="020B0500000000000000" pitchFamily="34" charset="-120"/>
              </a:rPr>
              <a:t>, flesh of my flesh; For this reason, a man shall leave his father and mother and be joined to his wife, and the two shall become one flesh. This is the fountainhead 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(raison d'être) </a:t>
            </a:r>
            <a:r>
              <a:rPr lang="en-US" altLang="zh-TW" sz="4000" spc="-100" dirty="0">
                <a:ea typeface="華康儷中黑(P)" panose="020B0500000000000000" pitchFamily="34" charset="-120"/>
              </a:rPr>
              <a:t>of God’s </a:t>
            </a:r>
            <a:r>
              <a:rPr lang="en-US" altLang="zh-TW" sz="4000" spc="-150" dirty="0">
                <a:ea typeface="華康儷中黑(P)" panose="020B0500000000000000" pitchFamily="34" charset="-120"/>
              </a:rPr>
              <a:t>creation and the </a:t>
            </a:r>
            <a:r>
              <a:rPr lang="en-US" altLang="zh-TW" sz="4000" spc="-150" dirty="0">
                <a:solidFill>
                  <a:srgbClr val="FF0000"/>
                </a:solidFill>
                <a:ea typeface="華康儷中黑(P)" panose="020B0500000000000000" pitchFamily="34" charset="-120"/>
              </a:rPr>
              <a:t>foundation of the universe</a:t>
            </a:r>
            <a:r>
              <a:rPr lang="en-US" altLang="zh-TW" sz="4000" spc="-150" dirty="0"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7423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BAF2851-6F31-4C02-98E6-D4AE8996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r>
              <a:rPr lang="zh-TW" altLang="zh-TW" sz="44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中華文化</a:t>
            </a:r>
            <a:r>
              <a:rPr lang="zh-TW" altLang="zh-TW" sz="44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以孝治天下</a:t>
            </a:r>
            <a:r>
              <a:rPr lang="en-US" altLang="zh-TW" sz="44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zh-TW" sz="4400" kern="100" dirty="0">
                <a:effectLst/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家是最小國</a:t>
            </a:r>
            <a:r>
              <a:rPr lang="en-US" altLang="zh-TW" sz="4400" kern="100" dirty="0">
                <a:effectLst/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br>
              <a:rPr lang="en-US" altLang="zh-TW" sz="4400" kern="100" dirty="0">
                <a:effectLst/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</a:br>
            <a:r>
              <a:rPr lang="zh-TW" altLang="zh-TW" sz="4400" kern="100" dirty="0">
                <a:effectLst/>
                <a:highlight>
                  <a:srgbClr val="FFFF00"/>
                </a:highlight>
                <a:ea typeface="華康儷中黑(P)" panose="020B0500000000000000" pitchFamily="34" charset="-120"/>
                <a:cs typeface="Calibri" panose="020F0502020204030204" pitchFamily="34" charset="0"/>
              </a:rPr>
              <a:t>國是千萬家</a:t>
            </a:r>
            <a:r>
              <a:rPr lang="en-US" altLang="zh-TW" sz="44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zh-TW" sz="44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地球更是最大家</a:t>
            </a:r>
            <a:r>
              <a:rPr lang="en-US" altLang="zh-TW" sz="44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endParaRPr lang="zh-TW" altLang="zh-TW" sz="44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44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The way of Chinese culture is to use filial piety as a tool to govern: the family is the smallest nation, the nation is made up of countless families; </a:t>
            </a:r>
            <a:r>
              <a:rPr lang="en-US" altLang="zh-TW" sz="44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with the Earth being the largest family</a:t>
            </a:r>
            <a:r>
              <a:rPr lang="en-US" altLang="zh-TW" sz="44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. </a:t>
            </a:r>
            <a:endParaRPr lang="zh-TW" altLang="zh-TW" sz="44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zh-TW" altLang="en-US" sz="40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1031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BAF2851-6F31-4C02-98E6-D4AE8996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ea typeface="華康儷中黑(P)" panose="020B0500000000000000" pitchFamily="34" charset="-120"/>
              </a:rPr>
              <a:t>所謂「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天下一家</a:t>
            </a:r>
            <a:r>
              <a:rPr lang="zh-TW" altLang="en-US" sz="4800" dirty="0">
                <a:ea typeface="華康儷中黑(P)" panose="020B0500000000000000" pitchFamily="34" charset="-120"/>
              </a:rPr>
              <a:t>」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與葡萄樹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生命共同體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命運共同體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都有共通處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The so-called 'All under heaven are one family' shares commonalities with the grapevine, the community of life, and the community </a:t>
            </a:r>
            <a:br>
              <a:rPr lang="en-US" altLang="zh-TW" sz="4800" dirty="0">
                <a:ea typeface="華康儷中黑(P)" panose="020B0500000000000000" pitchFamily="34" charset="-120"/>
              </a:rPr>
            </a:br>
            <a:r>
              <a:rPr lang="en-US" altLang="zh-TW" sz="4800" dirty="0">
                <a:ea typeface="華康儷中黑(P)" panose="020B0500000000000000" pitchFamily="34" charset="-120"/>
              </a:rPr>
              <a:t>of </a:t>
            </a:r>
            <a:r>
              <a:rPr lang="en-US" altLang="zh-TW" sz="4800" dirty="0">
                <a:highlight>
                  <a:srgbClr val="FFFF00"/>
                </a:highlight>
                <a:ea typeface="華康儷中黑(P)" panose="020B0500000000000000" pitchFamily="34" charset="-120"/>
              </a:rPr>
              <a:t>shared destiny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826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" y="205354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恭讀創世紀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2:18-24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上主天主說：「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人單獨不好，我要給他造個與他相稱的助手。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上主天主用塵土，造了各種野獸，及天空中的各種飛鳥，都引到人面前，看人怎樣起名；凡人給生物起的名字，就成了那生物的名字。人於是給各種畜牲、天空中各種飛鳥，和各種野獸，起了名字；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BAF2851-6F31-4C02-98E6-D4AE8996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800" dirty="0">
                <a:ea typeface="華康儷中黑(P)" panose="020B0500000000000000" pitchFamily="34" charset="-120"/>
              </a:rPr>
              <a:t>我們頂著同樣的天空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踏著同一的大地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呼吸同樣的空氣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共飲一江水這叫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禍福與共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We share the same sky, walk the same earth, breathe the same air, and drink from the same river. Hence, </a:t>
            </a:r>
            <a:r>
              <a:rPr lang="en-US" altLang="zh-TW" sz="4800" dirty="0">
                <a:highlight>
                  <a:srgbClr val="FFFF00"/>
                </a:highlight>
                <a:ea typeface="華康儷中黑(P)" panose="020B0500000000000000" pitchFamily="34" charset="-120"/>
              </a:rPr>
              <a:t>blessings and misfortunes are also shared.</a:t>
            </a:r>
          </a:p>
        </p:txBody>
      </p:sp>
    </p:spTree>
    <p:extLst>
      <p:ext uri="{BB962C8B-B14F-4D97-AF65-F5344CB8AC3E}">
        <p14:creationId xmlns:p14="http://schemas.microsoft.com/office/powerpoint/2010/main" val="1309495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BAF2851-6F31-4C02-98E6-D4AE8996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ea typeface="華康新特明體(P)" panose="02020900000000000000" pitchFamily="18" charset="-120"/>
              </a:rPr>
              <a:t>我們應把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新特明體(P)" panose="02020900000000000000" pitchFamily="18" charset="-120"/>
              </a:rPr>
              <a:t>教會</a:t>
            </a:r>
            <a:r>
              <a:rPr lang="zh-TW" altLang="en-US" sz="4800" dirty="0">
                <a:solidFill>
                  <a:srgbClr val="FF0000"/>
                </a:solidFill>
                <a:ea typeface="華康新特明體(P)" panose="02020900000000000000" pitchFamily="18" charset="-120"/>
              </a:rPr>
              <a:t>是我家</a:t>
            </a:r>
            <a:r>
              <a:rPr lang="en-US" altLang="zh-TW" sz="4800" dirty="0">
                <a:solidFill>
                  <a:srgbClr val="FF0000"/>
                </a:solidFill>
                <a:ea typeface="華康新特明體(P)" panose="02020900000000000000" pitchFamily="18" charset="-12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ea typeface="華康新特明體(P)" panose="02020900000000000000" pitchFamily="18" charset="-120"/>
              </a:rPr>
              <a:t>齊來建設她</a:t>
            </a:r>
            <a:r>
              <a:rPr lang="zh-TW" altLang="en-US" sz="4800" dirty="0">
                <a:ea typeface="華康新特明體(P)" panose="02020900000000000000" pitchFamily="18" charset="-120"/>
              </a:rPr>
              <a:t>延伸成為</a:t>
            </a:r>
            <a:endParaRPr lang="en-US" altLang="zh-TW" sz="4800" dirty="0">
              <a:ea typeface="華康新特明體(P)" panose="02020900000000000000" pitchFamily="18" charset="-120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5400" spc="300" dirty="0">
                <a:solidFill>
                  <a:srgbClr val="FFFF00"/>
                </a:solidFill>
                <a:highlight>
                  <a:srgbClr val="FF0000"/>
                </a:highlight>
                <a:ea typeface="華康新特明體(P)" panose="02020900000000000000" pitchFamily="18" charset="-120"/>
              </a:rPr>
              <a:t>地球</a:t>
            </a:r>
            <a:r>
              <a:rPr lang="zh-TW" altLang="en-US" sz="5400" spc="300" dirty="0">
                <a:solidFill>
                  <a:srgbClr val="FF0000"/>
                </a:solidFill>
                <a:highlight>
                  <a:srgbClr val="FFFF00"/>
                </a:highlight>
                <a:ea typeface="華康新特明體(P)" panose="02020900000000000000" pitchFamily="18" charset="-120"/>
              </a:rPr>
              <a:t>是我家</a:t>
            </a:r>
            <a:r>
              <a:rPr lang="en-US" altLang="zh-TW" sz="5400" spc="300" dirty="0">
                <a:solidFill>
                  <a:srgbClr val="FF0000"/>
                </a:solidFill>
                <a:highlight>
                  <a:srgbClr val="FFFF00"/>
                </a:highlight>
                <a:ea typeface="華康新特明體(P)" panose="02020900000000000000" pitchFamily="18" charset="-120"/>
              </a:rPr>
              <a:t>,</a:t>
            </a:r>
            <a:r>
              <a:rPr lang="zh-TW" altLang="en-US" sz="5400" spc="300" dirty="0">
                <a:solidFill>
                  <a:srgbClr val="FF0000"/>
                </a:solidFill>
                <a:highlight>
                  <a:srgbClr val="FFFF00"/>
                </a:highlight>
                <a:ea typeface="華康新特明體(P)" panose="02020900000000000000" pitchFamily="18" charset="-120"/>
              </a:rPr>
              <a:t>我和教會建設她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We should extend “The church is my home, let's build it together” to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“The </a:t>
            </a:r>
            <a:r>
              <a:rPr lang="en-US" altLang="zh-TW" sz="4800" b="1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Earth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 is my home, </a:t>
            </a:r>
            <a:r>
              <a:rPr lang="en-US" altLang="zh-TW" sz="4800" dirty="0">
                <a:solidFill>
                  <a:srgbClr val="0000FF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I and the church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 will build it together.”</a:t>
            </a:r>
          </a:p>
        </p:txBody>
      </p:sp>
    </p:spTree>
    <p:extLst>
      <p:ext uri="{BB962C8B-B14F-4D97-AF65-F5344CB8AC3E}">
        <p14:creationId xmlns:p14="http://schemas.microsoft.com/office/powerpoint/2010/main" val="851361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BAF2851-6F31-4C02-98E6-D4AE8996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r>
              <a:rPr lang="zh-TW" altLang="zh-TW" sz="40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胡振中樞機稱之為</a:t>
            </a:r>
            <a:r>
              <a:rPr lang="en-US" altLang="zh-TW" sz="40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Think globally, act locally. </a:t>
            </a:r>
            <a:r>
              <a:rPr lang="zh-TW" altLang="zh-TW" sz="40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中國文化叫「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心存千秋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方能面對目前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zh-TW" sz="4000" kern="100" dirty="0">
                <a:solidFill>
                  <a:srgbClr val="C0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胸懷全局</a:t>
            </a:r>
            <a:r>
              <a:rPr lang="en-US" altLang="zh-TW" sz="4000" kern="100" dirty="0">
                <a:solidFill>
                  <a:srgbClr val="C0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solidFill>
                  <a:srgbClr val="C0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始可經略一方</a:t>
            </a:r>
            <a:r>
              <a:rPr lang="zh-TW" altLang="zh-TW" sz="40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」</a:t>
            </a:r>
            <a:endParaRPr lang="zh-TW" altLang="zh-TW" sz="40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r>
              <a:rPr lang="en-HK" altLang="zh-TW" sz="4000" kern="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Cardinal </a:t>
            </a:r>
            <a:r>
              <a:rPr lang="en-HK" altLang="zh-TW" sz="4000" kern="0" dirty="0" err="1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J.B.Wu</a:t>
            </a:r>
            <a:r>
              <a:rPr lang="en-HK" altLang="zh-TW" sz="4000" kern="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 described it as "Think globally, act locally". Chinese culture expresses it poetically as ‘’Embracing </a:t>
            </a:r>
            <a:r>
              <a:rPr lang="en-HK" altLang="zh-TW" sz="4000" kern="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the past and the future </a:t>
            </a:r>
            <a:r>
              <a:rPr lang="en-HK" altLang="zh-TW" sz="4000" kern="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with a heart that is mindful of the present; and have a mind for </a:t>
            </a:r>
            <a:r>
              <a:rPr lang="en-HK" altLang="zh-TW" sz="4000" kern="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the whole world </a:t>
            </a:r>
            <a:r>
              <a:rPr lang="en-HK" altLang="zh-TW" sz="4000" kern="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so that </a:t>
            </a:r>
            <a:r>
              <a:rPr lang="x-none" altLang="zh-TW" sz="4000" kern="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one </a:t>
            </a:r>
            <a:r>
              <a:rPr lang="en-HK" altLang="zh-TW" sz="4000" kern="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can </a:t>
            </a:r>
            <a:r>
              <a:rPr lang="en-US" altLang="zh-TW" sz="4000" kern="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formulate specific </a:t>
            </a:r>
            <a:r>
              <a:rPr lang="en-HK" altLang="zh-TW" sz="4000" kern="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strategies. </a:t>
            </a:r>
            <a:endParaRPr lang="zh-TW" altLang="zh-TW" sz="40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zh-TW" altLang="en-US" sz="40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4846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BAF2851-6F31-4C02-98E6-D4AE8996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r>
              <a:rPr lang="zh-TW" altLang="zh-TW" sz="40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很喜歡李之儀的《卜算子》</a:t>
            </a:r>
            <a:r>
              <a:rPr lang="en-US" altLang="zh-TW" sz="40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zh-TW" sz="4000" kern="100" dirty="0">
                <a:solidFill>
                  <a:srgbClr val="0000CC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我住長江頭</a:t>
            </a:r>
            <a:r>
              <a:rPr lang="en-US" altLang="zh-TW" sz="4000" kern="100" dirty="0">
                <a:solidFill>
                  <a:srgbClr val="0000CC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solidFill>
                  <a:srgbClr val="0000CC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君住長江尾</a:t>
            </a:r>
            <a:r>
              <a:rPr lang="en-US" altLang="zh-TW" sz="4000" kern="100" dirty="0">
                <a:solidFill>
                  <a:srgbClr val="0000CC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zh-TW" sz="4000" kern="100" dirty="0">
                <a:solidFill>
                  <a:srgbClr val="0000CC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日日思君不見君</a:t>
            </a:r>
            <a:r>
              <a:rPr lang="en-US" altLang="zh-TW" sz="4000" kern="100" dirty="0">
                <a:solidFill>
                  <a:srgbClr val="0000CC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solidFill>
                  <a:srgbClr val="0000CC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共飲長江水此水幾時休</a:t>
            </a:r>
            <a:r>
              <a:rPr lang="en-US" altLang="zh-TW" sz="4000" kern="100" dirty="0">
                <a:solidFill>
                  <a:srgbClr val="0000CC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solidFill>
                  <a:srgbClr val="0000CC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此恨何時已</a:t>
            </a:r>
            <a:r>
              <a:rPr lang="en-US" altLang="zh-TW" sz="4000" kern="100" dirty="0">
                <a:solidFill>
                  <a:srgbClr val="0000CC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但願君心似我心定不負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相思意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endParaRPr lang="zh-TW" altLang="zh-TW" sz="4000" kern="100" dirty="0">
              <a:solidFill>
                <a:srgbClr val="FF0000"/>
              </a:solidFill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HK" altLang="zh-TW" sz="39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I like this poem of Li </a:t>
            </a:r>
            <a:r>
              <a:rPr lang="en-HK" altLang="zh-TW" sz="3900" kern="100" spc="-100" dirty="0" err="1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Zhiyi</a:t>
            </a:r>
            <a:r>
              <a:rPr lang="en-HK" altLang="zh-TW" sz="39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: </a:t>
            </a:r>
            <a:endParaRPr lang="zh-TW" altLang="zh-TW" sz="3900" kern="100" spc="-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HK" altLang="zh-TW" sz="39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At the source of the Yangtze River I live, and you at the estuary.</a:t>
            </a:r>
            <a:r>
              <a:rPr lang="en-HK" altLang="zh-TW" sz="20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0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長江尾</a:t>
            </a:r>
            <a:r>
              <a:rPr lang="en-US" altLang="zh-TW" sz="20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20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河口</a:t>
            </a:r>
            <a:r>
              <a:rPr lang="en-US" altLang="zh-TW" sz="20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)</a:t>
            </a:r>
            <a:endParaRPr lang="zh-TW" altLang="zh-TW" sz="2000" kern="100" spc="-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HK" altLang="zh-TW" sz="39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Refreshed by the same water,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HK" altLang="zh-TW" sz="39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I miss and dream of you daily.</a:t>
            </a:r>
            <a:endParaRPr lang="zh-TW" altLang="zh-TW" sz="3900" kern="100" spc="-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HK" altLang="zh-TW" sz="3800" kern="100" spc="-22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When the river runs dry, will the sadness ease?</a:t>
            </a:r>
            <a:endParaRPr lang="zh-TW" altLang="zh-TW" sz="3800" kern="100" spc="-22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HK" altLang="zh-TW" sz="3900" kern="100" spc="-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May your heart be firm like mine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HK" altLang="zh-TW" sz="3900" kern="100" spc="-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in the face of love unappeased.</a:t>
            </a:r>
            <a:r>
              <a:rPr lang="en-HK" altLang="zh-TW" sz="20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0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未滿足</a:t>
            </a:r>
            <a:r>
              <a:rPr lang="en-US" altLang="zh-TW" sz="20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)</a:t>
            </a:r>
            <a:endParaRPr lang="zh-TW" altLang="zh-TW" sz="2000" kern="100" spc="-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zh-TW" altLang="en-US" sz="40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85287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BAF2851-6F31-4C02-98E6-D4AE8996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TW" altLang="zh-TW" sz="36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也想起了和我一起</a:t>
            </a:r>
            <a:r>
              <a:rPr lang="en-US" altLang="zh-TW" sz="36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 ,</a:t>
            </a:r>
            <a:r>
              <a:rPr lang="zh-TW" altLang="en-US" sz="3600" kern="1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奮</a:t>
            </a:r>
            <a:r>
              <a:rPr lang="zh-TW" altLang="zh-TW" sz="36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鬥過的一位朋友</a:t>
            </a:r>
            <a:r>
              <a:rPr lang="en-US" altLang="zh-TW" sz="36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br>
              <a:rPr lang="en-US" altLang="zh-TW" sz="36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</a:br>
            <a:r>
              <a:rPr lang="zh-TW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我住中國南</a:t>
            </a:r>
            <a:r>
              <a:rPr lang="en-US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君住天涯尾</a:t>
            </a:r>
            <a:r>
              <a:rPr lang="en-US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日日思君不見君</a:t>
            </a:r>
            <a:r>
              <a:rPr lang="en-US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共飲天河水</a:t>
            </a:r>
            <a:r>
              <a:rPr lang="en-US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zh-TW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此水幾時休</a:t>
            </a:r>
            <a:r>
              <a:rPr lang="en-US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此恨何時已</a:t>
            </a:r>
            <a:r>
              <a:rPr lang="en-US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但願君心似我心</a:t>
            </a:r>
            <a:r>
              <a:rPr lang="en-US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定不負天堂意</a:t>
            </a:r>
            <a:r>
              <a:rPr lang="en-US" altLang="zh-TW" sz="3600" kern="100" dirty="0">
                <a:solidFill>
                  <a:srgbClr val="9900CC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en-US" altLang="zh-TW" sz="3600" kern="100" dirty="0">
                <a:solidFill>
                  <a:srgbClr val="0000FF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  <a:r>
              <a:rPr lang="en-US" altLang="zh-TW" sz="28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zh-TW" sz="28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徐錦堯</a:t>
            </a:r>
            <a:r>
              <a:rPr lang="en-US" altLang="zh-TW" sz="28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zh-TW" sz="28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卜算子</a:t>
            </a:r>
            <a:r>
              <a:rPr lang="en-US" altLang="zh-TW" sz="28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zh-TW" altLang="zh-TW" sz="28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夢友人</a:t>
            </a:r>
            <a:r>
              <a:rPr lang="en-US" altLang="zh-TW" sz="28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)</a:t>
            </a:r>
            <a:endParaRPr lang="zh-TW" altLang="zh-TW" sz="2800" kern="100" dirty="0">
              <a:effectLst/>
              <a:latin typeface="華康儷中黑(P)" panose="020B0500000000000000" pitchFamily="34" charset="-120"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 algn="l">
              <a:lnSpc>
                <a:spcPts val="4000"/>
              </a:lnSpc>
              <a:spcBef>
                <a:spcPts val="0"/>
              </a:spcBef>
            </a:pPr>
            <a:r>
              <a:rPr lang="en-US" altLang="zh-TW" sz="3600" kern="100" spc="-11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I also think of a friend who fought alongside me: </a:t>
            </a:r>
            <a:r>
              <a:rPr lang="en-US" altLang="zh-TW" sz="3800" kern="100" spc="-110" dirty="0">
                <a:solidFill>
                  <a:srgbClr val="0000FF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I live in southern China, and you live at the ends of the earth; Day after day I think of you, but cannot see you, We drink from the Milky Way together. </a:t>
            </a:r>
            <a:r>
              <a:rPr lang="en-HK" altLang="zh-TW" sz="3800" kern="100" spc="-22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When the river runs dry, will the sadness ease?</a:t>
            </a:r>
            <a:r>
              <a:rPr lang="en-US" altLang="zh-TW" sz="3800" kern="100" spc="-110" dirty="0">
                <a:solidFill>
                  <a:srgbClr val="00B05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I</a:t>
            </a:r>
            <a:r>
              <a:rPr lang="en-US" altLang="zh-TW" sz="3800" kern="100" spc="-11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  <a:r>
              <a:rPr lang="en-US" altLang="zh-TW" sz="3800" kern="100" spc="-110" dirty="0">
                <a:solidFill>
                  <a:srgbClr val="00B05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pray our hearts are the same that we will stay forever in heaven.</a:t>
            </a:r>
            <a:r>
              <a:rPr lang="en-US" altLang="zh-TW" sz="3600" kern="100" spc="-110" dirty="0">
                <a:solidFill>
                  <a:srgbClr val="00B05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</a:p>
          <a:p>
            <a:pPr algn="l">
              <a:lnSpc>
                <a:spcPts val="4000"/>
              </a:lnSpc>
              <a:spcBef>
                <a:spcPts val="0"/>
              </a:spcBef>
            </a:pPr>
            <a:r>
              <a:rPr lang="en-US" altLang="zh-TW" sz="2800" kern="100" spc="-11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                                                    (Xu </a:t>
            </a:r>
            <a:r>
              <a:rPr lang="en-US" altLang="zh-TW" sz="2800" kern="100" spc="-110" dirty="0" err="1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Jinyao</a:t>
            </a:r>
            <a:r>
              <a:rPr lang="en-US" altLang="zh-TW" sz="2800" kern="100" spc="-11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: Dreaming of a Friend.)</a:t>
            </a:r>
            <a:endParaRPr lang="zh-TW" altLang="zh-TW" sz="2800" kern="100" spc="-110" dirty="0">
              <a:effectLst/>
              <a:latin typeface="華康儷中黑(P)" panose="020B0500000000000000" pitchFamily="34" charset="-120"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zh-TW" altLang="en-US" sz="40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4826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BAF2851-6F31-4C02-98E6-D4AE8996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6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讓小孩子到我跟前來</a:t>
            </a:r>
            <a:r>
              <a:rPr lang="en-US" altLang="zh-TW" sz="6000" dirty="0">
                <a:solidFill>
                  <a:srgbClr val="FF0000"/>
                </a:solidFill>
                <a:ea typeface="華康儷中黑(P)" panose="020B0500000000000000" pitchFamily="34" charset="-12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zh-TW" altLang="en-US" sz="6000" dirty="0">
                <a:ea typeface="華康儷中黑(P)" panose="020B0500000000000000" pitchFamily="34" charset="-120"/>
              </a:rPr>
              <a:t>因為天主的國</a:t>
            </a:r>
            <a:r>
              <a:rPr lang="en-US" altLang="zh-TW" sz="60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6000" dirty="0">
                <a:ea typeface="華康儷中黑(P)" panose="020B0500000000000000" pitchFamily="34" charset="-120"/>
              </a:rPr>
              <a:t>正屬於這樣的人</a:t>
            </a:r>
            <a:r>
              <a:rPr lang="en-US" altLang="zh-TW" sz="60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ea typeface="華康儷中黑(P)" panose="020B0500000000000000" pitchFamily="34" charset="-120"/>
              </a:rPr>
              <a:t>Let the children come to me! </a:t>
            </a:r>
            <a:r>
              <a:rPr lang="en-US" altLang="zh-TW" sz="5400" dirty="0">
                <a:solidFill>
                  <a:srgbClr val="FF0000"/>
                </a:solidFill>
                <a:ea typeface="華康儷中黑(P)" panose="020B0500000000000000" pitchFamily="34" charset="-120"/>
              </a:rPr>
              <a:t>For the kingdom of </a:t>
            </a:r>
            <a:r>
              <a:rPr lang="en-US" altLang="zh-TW" sz="5400" spc="-150" dirty="0">
                <a:solidFill>
                  <a:srgbClr val="FF0000"/>
                </a:solidFill>
                <a:ea typeface="華康儷中黑(P)" panose="020B0500000000000000" pitchFamily="34" charset="-120"/>
              </a:rPr>
              <a:t>God belongs to such as these.</a:t>
            </a:r>
          </a:p>
          <a:p>
            <a:pPr>
              <a:spcBef>
                <a:spcPts val="0"/>
              </a:spcBef>
            </a:pPr>
            <a:endParaRPr lang="zh-TW" altLang="en-US" sz="60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52833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BAF2851-6F31-4C02-98E6-D4AE8996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r>
              <a:rPr lang="zh-TW" altLang="zh-TW" sz="4000" kern="100" dirty="0">
                <a:solidFill>
                  <a:srgbClr val="FF00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像小孩的赤子之心</a:t>
            </a:r>
            <a:r>
              <a:rPr lang="en-US" altLang="zh-TW" sz="40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zh-TW" sz="4000" kern="100" dirty="0">
                <a:solidFill>
                  <a:srgbClr val="0000FF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第一眼</a:t>
            </a:r>
            <a:r>
              <a:rPr lang="zh-TW" altLang="zh-TW" sz="40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的家是名畫</a:t>
            </a:r>
            <a:r>
              <a:rPr lang="en-US" altLang="zh-TW" sz="40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br>
              <a:rPr lang="en-US" altLang="zh-TW" sz="40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</a:br>
            <a:r>
              <a:rPr lang="zh-TW" altLang="zh-TW" sz="4000" kern="100" dirty="0">
                <a:solidFill>
                  <a:srgbClr val="0000FF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第一聲</a:t>
            </a:r>
            <a:r>
              <a:rPr lang="zh-TW" altLang="zh-TW" sz="40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爸媽的讚嘆是音樂</a:t>
            </a:r>
            <a:r>
              <a:rPr lang="en-US" altLang="zh-TW" sz="40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zh-TW" sz="4000" kern="100" dirty="0">
                <a:solidFill>
                  <a:srgbClr val="0000FF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第一次</a:t>
            </a:r>
            <a:r>
              <a:rPr lang="zh-TW" altLang="zh-TW" sz="40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爸媽的擁抱叫安全</a:t>
            </a:r>
            <a:r>
              <a:rPr lang="en-US" altLang="zh-TW" sz="40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zh-TW" sz="4000" kern="100" dirty="0">
                <a:solidFill>
                  <a:srgbClr val="0000FF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第一次</a:t>
            </a:r>
            <a:r>
              <a:rPr lang="zh-TW" altLang="zh-TW" sz="40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嗅到的爸媽體味</a:t>
            </a:r>
            <a:br>
              <a:rPr lang="en-US" altLang="zh-TW" sz="40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</a:br>
            <a:r>
              <a:rPr lang="zh-TW" altLang="en-US" sz="40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是</a:t>
            </a:r>
            <a:r>
              <a:rPr lang="zh-TW" altLang="zh-TW" sz="40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真的</a:t>
            </a:r>
            <a:r>
              <a:rPr lang="zh-TW" altLang="zh-TW" sz="4000" kern="100" dirty="0">
                <a:solidFill>
                  <a:srgbClr val="FF0000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秀色可餐</a:t>
            </a:r>
            <a:r>
              <a:rPr lang="en-US" altLang="zh-TW" sz="4000" kern="100" dirty="0"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endParaRPr lang="zh-TW" altLang="zh-TW" sz="4000" kern="100" dirty="0">
              <a:effectLst/>
              <a:latin typeface="華康儷中黑(P)" panose="020B0500000000000000" pitchFamily="34" charset="-120"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4000" kern="100" dirty="0">
                <a:effectLst/>
                <a:ea typeface="新細明體" panose="02020500000000000000" pitchFamily="18" charset="-120"/>
                <a:cs typeface="Calibri" panose="020F0502020204030204" pitchFamily="34" charset="0"/>
              </a:rPr>
              <a:t>A child's pure heart: The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Calibri" panose="020F0502020204030204" pitchFamily="34" charset="0"/>
              </a:rPr>
              <a:t>first sight </a:t>
            </a:r>
            <a:r>
              <a:rPr lang="en-US" altLang="zh-TW" sz="4000" kern="100" dirty="0">
                <a:effectLst/>
                <a:ea typeface="新細明體" panose="02020500000000000000" pitchFamily="18" charset="-120"/>
                <a:cs typeface="Calibri" panose="020F0502020204030204" pitchFamily="34" charset="0"/>
              </a:rPr>
              <a:t>of home is a masterpiece; the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Calibri" panose="020F0502020204030204" pitchFamily="34" charset="0"/>
              </a:rPr>
              <a:t>first praise </a:t>
            </a:r>
            <a:r>
              <a:rPr lang="en-US" altLang="zh-TW" sz="4000" kern="100" dirty="0">
                <a:effectLst/>
                <a:ea typeface="新細明體" panose="02020500000000000000" pitchFamily="18" charset="-120"/>
                <a:cs typeface="Calibri" panose="020F0502020204030204" pitchFamily="34" charset="0"/>
              </a:rPr>
              <a:t>from Mom and Dad is music; the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Calibri" panose="020F0502020204030204" pitchFamily="34" charset="0"/>
              </a:rPr>
              <a:t>first embrace </a:t>
            </a:r>
            <a:r>
              <a:rPr lang="en-US" altLang="zh-TW" sz="4000" kern="100" dirty="0">
                <a:effectLst/>
                <a:ea typeface="新細明體" panose="02020500000000000000" pitchFamily="18" charset="-120"/>
                <a:cs typeface="Calibri" panose="020F0502020204030204" pitchFamily="34" charset="0"/>
              </a:rPr>
              <a:t>from Mom and Dad is safety; the </a:t>
            </a:r>
            <a:r>
              <a:rPr lang="en-US" altLang="zh-TW" sz="4000" kern="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Calibri" panose="020F0502020204030204" pitchFamily="34" charset="0"/>
              </a:rPr>
              <a:t>first scent </a:t>
            </a:r>
            <a:r>
              <a:rPr lang="en-US" altLang="zh-TW" sz="4000" kern="100" dirty="0">
                <a:effectLst/>
                <a:ea typeface="新細明體" panose="02020500000000000000" pitchFamily="18" charset="-120"/>
                <a:cs typeface="Calibri" panose="020F0502020204030204" pitchFamily="34" charset="0"/>
              </a:rPr>
              <a:t>of Mom and Dad's presence is delightfully comforting.</a:t>
            </a:r>
            <a:endParaRPr lang="zh-TW" altLang="zh-TW" sz="40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zh-TW" altLang="en-US" sz="40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44147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BAF2851-6F31-4C02-98E6-D4AE8996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r>
              <a:rPr lang="zh-TW" altLang="zh-TW" sz="39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大澳小堂的</a:t>
            </a:r>
            <a:r>
              <a:rPr lang="zh-TW" altLang="zh-TW" sz="39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第一支燭光</a:t>
            </a:r>
            <a:r>
              <a:rPr lang="zh-TW" altLang="zh-TW" sz="39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和</a:t>
            </a:r>
            <a:r>
              <a:rPr lang="zh-TW" altLang="zh-TW" sz="3900" kern="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第一首聖誕歌</a:t>
            </a:r>
            <a:r>
              <a:rPr lang="en-US" altLang="zh-TW" sz="39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zh-TW" sz="39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沒世難忘</a:t>
            </a:r>
            <a:r>
              <a:rPr lang="en-US" altLang="zh-TW" sz="39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zh-TW" sz="39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上香便信了神</a:t>
            </a:r>
            <a:r>
              <a:rPr lang="en-US" altLang="zh-TW" sz="39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zh-TW" sz="39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叫長輩吃飯明白了長幼有序</a:t>
            </a:r>
            <a:r>
              <a:rPr lang="en-US" altLang="zh-TW" sz="39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zh-TW" sz="39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第一次和爸媽捶背盡顯孝心</a:t>
            </a:r>
            <a:r>
              <a:rPr lang="en-US" altLang="zh-TW" sz="3900" kern="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endParaRPr lang="zh-TW" altLang="zh-TW" sz="3900" kern="10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</a:pPr>
            <a:r>
              <a:rPr lang="en-US" altLang="zh-TW" sz="39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My </a:t>
            </a:r>
            <a:r>
              <a:rPr lang="en-US" altLang="zh-TW" sz="3900" kern="100" spc="-10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first lit candle </a:t>
            </a:r>
            <a:r>
              <a:rPr lang="en-US" altLang="zh-TW" sz="39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and the </a:t>
            </a:r>
            <a:r>
              <a:rPr lang="en-US" altLang="zh-TW" sz="3900" kern="100" spc="-10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first</a:t>
            </a:r>
            <a:r>
              <a:rPr lang="en-US" altLang="zh-TW" sz="39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 Christmas carol sung at the small church in Tai O, were unforgettable for a lifetime; my </a:t>
            </a:r>
            <a:r>
              <a:rPr lang="en-US" altLang="zh-TW" sz="3900" kern="100" spc="-10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first lit incense</a:t>
            </a:r>
            <a:r>
              <a:rPr lang="en-US" altLang="zh-TW" sz="39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 was when I first believed in God; showing respect to the elders at the dinner table was a lesson on respect of </a:t>
            </a:r>
            <a:r>
              <a:rPr lang="en-US" altLang="zh-TW" sz="3900" kern="100" spc="-100" dirty="0">
                <a:solidFill>
                  <a:srgbClr val="0000FF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seniority</a:t>
            </a:r>
            <a:r>
              <a:rPr lang="en-US" altLang="zh-TW" sz="3900" kern="100" spc="-10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; </a:t>
            </a:r>
            <a:r>
              <a:rPr lang="en-US" altLang="zh-TW" sz="3900" kern="100" spc="-10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massaging </a:t>
            </a:r>
            <a:r>
              <a:rPr lang="en-US" altLang="zh-TW" sz="3900" kern="100" spc="-7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my parents’ strained backs </a:t>
            </a:r>
            <a:r>
              <a:rPr lang="en-US" altLang="zh-TW" sz="3900" kern="100" spc="-70" dirty="0">
                <a:effectLst/>
                <a:ea typeface="華康儷中黑(P)" panose="020B0500000000000000" pitchFamily="34" charset="-120"/>
                <a:cs typeface="Calibri" panose="020F0502020204030204" pitchFamily="34" charset="0"/>
              </a:rPr>
              <a:t>was another way to show a filial heart.</a:t>
            </a:r>
            <a:endParaRPr lang="zh-TW" altLang="zh-TW" sz="3900" kern="100" spc="-70" dirty="0">
              <a:effectLst/>
              <a:ea typeface="華康儷中黑(P)" panose="020B0500000000000000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50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ABAF2851-6F31-4C02-98E6-D4AE8996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dirty="0">
                <a:solidFill>
                  <a:srgbClr val="FF0000"/>
                </a:solidFill>
                <a:ea typeface="華康儷中黑(P)" panose="020B0500000000000000" pitchFamily="34" charset="-120"/>
              </a:rPr>
              <a:t>想進天國</a:t>
            </a:r>
            <a:r>
              <a:rPr lang="en-US" altLang="zh-TW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solidFill>
                  <a:srgbClr val="FF0000"/>
                </a:solidFill>
                <a:ea typeface="華康儷中黑(P)" panose="020B0500000000000000" pitchFamily="34" charset="-120"/>
              </a:rPr>
              <a:t>便要延續這種赤子之心</a:t>
            </a:r>
            <a:r>
              <a:rPr lang="en-US" altLang="zh-TW" dirty="0">
                <a:ea typeface="華康儷中黑(P)" panose="020B0500000000000000" pitchFamily="34" charset="-120"/>
              </a:rPr>
              <a:t>:</a:t>
            </a:r>
            <a:r>
              <a:rPr lang="zh-TW" altLang="en-US" dirty="0">
                <a:ea typeface="華康儷中黑(P)" panose="020B0500000000000000" pitchFamily="34" charset="-120"/>
              </a:rPr>
              <a:t>書中自有黃金屋</a:t>
            </a:r>
            <a:r>
              <a:rPr lang="en-US" altLang="zh-TW" dirty="0">
                <a:ea typeface="華康儷中黑(P)" panose="020B0500000000000000" pitchFamily="34" charset="-120"/>
              </a:rPr>
              <a:t>;</a:t>
            </a:r>
            <a:r>
              <a:rPr lang="zh-TW" altLang="en-US" dirty="0">
                <a:ea typeface="華康儷中黑(P)" panose="020B0500000000000000" pitchFamily="34" charset="-120"/>
              </a:rPr>
              <a:t>自有可歌可泣的歷史和晶瑩剔透的大自然</a:t>
            </a:r>
            <a:r>
              <a:rPr lang="en-US" altLang="zh-TW" dirty="0">
                <a:ea typeface="華康儷中黑(P)" panose="020B0500000000000000" pitchFamily="34" charset="-120"/>
              </a:rPr>
              <a:t>;</a:t>
            </a:r>
            <a:r>
              <a:rPr lang="zh-TW" altLang="en-US" dirty="0">
                <a:ea typeface="華康儷中黑(P)" panose="020B0500000000000000" pitchFamily="34" charset="-120"/>
              </a:rPr>
              <a:t>更有</a:t>
            </a:r>
            <a:br>
              <a:rPr lang="en-US" altLang="zh-TW" dirty="0">
                <a:ea typeface="華康儷中黑(P)" panose="020B0500000000000000" pitchFamily="34" charset="-120"/>
              </a:rPr>
            </a:br>
            <a:r>
              <a:rPr lang="zh-TW" altLang="en-US" dirty="0">
                <a:solidFill>
                  <a:srgbClr val="FF0000"/>
                </a:solidFill>
                <a:ea typeface="華康儷中黑(P)" panose="020B0500000000000000" pitchFamily="34" charset="-120"/>
              </a:rPr>
              <a:t>如詩如畫的偉大生命</a:t>
            </a:r>
            <a:r>
              <a:rPr lang="en-US" altLang="zh-TW" dirty="0">
                <a:ea typeface="華康儷中黑(P)" panose="020B0500000000000000" pitchFamily="34" charset="-120"/>
              </a:rPr>
              <a:t>.</a:t>
            </a:r>
            <a:r>
              <a:rPr lang="zh-TW" altLang="en-US" dirty="0">
                <a:ea typeface="華康儷中黑(P)" panose="020B0500000000000000" pitchFamily="34" charset="-120"/>
              </a:rPr>
              <a:t>明白人人可為堯舜</a:t>
            </a:r>
            <a:r>
              <a:rPr lang="en-US" altLang="zh-TW" dirty="0">
                <a:ea typeface="華康儷中黑(P)" panose="020B0500000000000000" pitchFamily="34" charset="-120"/>
              </a:rPr>
              <a:t>,</a:t>
            </a:r>
            <a:br>
              <a:rPr lang="en-US" altLang="zh-TW" dirty="0">
                <a:ea typeface="華康儷中黑(P)" panose="020B0500000000000000" pitchFamily="34" charset="-120"/>
              </a:rPr>
            </a:br>
            <a:r>
              <a:rPr lang="zh-TW" altLang="en-US" dirty="0">
                <a:ea typeface="華康儷中黑(P)" panose="020B0500000000000000" pitchFamily="34" charset="-120"/>
              </a:rPr>
              <a:t>人人都可活得崇高而偉大</a:t>
            </a:r>
            <a:r>
              <a:rPr lang="en-US" altLang="zh-TW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3800"/>
              </a:lnSpc>
              <a:spcBef>
                <a:spcPts val="0"/>
              </a:spcBef>
            </a:pPr>
            <a:r>
              <a:rPr lang="en-US" altLang="zh-TW" sz="3400" dirty="0">
                <a:ea typeface="華康儷中黑(P)" panose="020B0500000000000000" pitchFamily="34" charset="-120"/>
              </a:rPr>
              <a:t>If you wish to enter the Kingdom of Heaven, you must continue to </a:t>
            </a:r>
            <a:r>
              <a:rPr lang="en-US" altLang="zh-TW" sz="3400" dirty="0">
                <a:solidFill>
                  <a:srgbClr val="FF0000"/>
                </a:solidFill>
                <a:ea typeface="華康儷中黑(P)" panose="020B0500000000000000" pitchFamily="34" charset="-120"/>
              </a:rPr>
              <a:t>nurture this childlike heart</a:t>
            </a:r>
            <a:r>
              <a:rPr lang="en-US" altLang="zh-TW" sz="3400" dirty="0">
                <a:ea typeface="華康儷中黑(P)" panose="020B0500000000000000" pitchFamily="34" charset="-120"/>
              </a:rPr>
              <a:t>. There is a Chinese saying “within books, there are golden houses” meaning the </a:t>
            </a:r>
            <a:r>
              <a:rPr lang="en-US" altLang="zh-TW" sz="3400" dirty="0">
                <a:solidFill>
                  <a:srgbClr val="FF0000"/>
                </a:solidFill>
                <a:ea typeface="華康儷中黑(P)" panose="020B0500000000000000" pitchFamily="34" charset="-120"/>
              </a:rPr>
              <a:t>wealth of knowledge </a:t>
            </a:r>
            <a:r>
              <a:rPr lang="en-US" altLang="zh-TW" sz="3400" dirty="0">
                <a:ea typeface="華康儷中黑(P)" panose="020B0500000000000000" pitchFamily="34" charset="-120"/>
              </a:rPr>
              <a:t>in learning the achievements and tears of history past, the clarity of nature, respecting the dignity of life, that </a:t>
            </a:r>
            <a:r>
              <a:rPr lang="en-US" altLang="zh-TW" sz="3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everyone</a:t>
            </a:r>
            <a:r>
              <a:rPr lang="en-US" altLang="zh-TW" sz="3400" dirty="0">
                <a:highlight>
                  <a:srgbClr val="FFFF00"/>
                </a:highlight>
                <a:ea typeface="華康儷中黑(P)" panose="020B0500000000000000" pitchFamily="34" charset="-120"/>
              </a:rPr>
              <a:t> </a:t>
            </a:r>
            <a:r>
              <a:rPr lang="en-US" altLang="zh-TW" sz="3400" dirty="0">
                <a:ea typeface="華康儷中黑(P)" panose="020B0500000000000000" pitchFamily="34" charset="-120"/>
              </a:rPr>
              <a:t>can be like Yao and Shun,</a:t>
            </a:r>
          </a:p>
          <a:p>
            <a:pPr algn="l">
              <a:lnSpc>
                <a:spcPts val="3800"/>
              </a:lnSpc>
              <a:spcBef>
                <a:spcPts val="0"/>
              </a:spcBef>
            </a:pPr>
            <a:r>
              <a:rPr lang="en-US" altLang="zh-TW" sz="3400" dirty="0">
                <a:solidFill>
                  <a:srgbClr val="FF0000"/>
                </a:solidFill>
                <a:ea typeface="華康儷中黑(P)" panose="020B0500000000000000" pitchFamily="34" charset="-120"/>
              </a:rPr>
              <a:t>         </a:t>
            </a:r>
            <a:r>
              <a:rPr lang="en-US" altLang="zh-TW" sz="3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living a noble and great life</a:t>
            </a:r>
            <a:r>
              <a:rPr lang="en-US" altLang="zh-TW" sz="34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endParaRPr lang="zh-TW" altLang="en-US" dirty="0">
              <a:ea typeface="華康儷中黑(P)" panose="020B0500000000000000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CBB59EC-1EE3-429D-9884-6189FAB62ECA}"/>
              </a:ext>
            </a:extLst>
          </p:cNvPr>
          <p:cNvSpPr txBox="1"/>
          <p:nvPr/>
        </p:nvSpPr>
        <p:spPr>
          <a:xfrm>
            <a:off x="7452320" y="6197242"/>
            <a:ext cx="129614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點讚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lang="en-US" altLang="zh-HK" sz="2000" dirty="0">
              <a:solidFill>
                <a:srgbClr val="0000FF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1146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6000" b="1" spc="6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 主佑！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1666"/>
            <a:ext cx="9108504" cy="6474668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但人沒有找到一個與自己相稱的助手。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上主天主於是使人熟睡，當人睡著了，就取出了他的一根肋骨，再用肉補滿原處。然後，上主天主用那由人取來的肋骨，形成了一個女人，引她到人面前。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人於是說：「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這才真是我的骨中之骨，肉中之肉，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她應稱為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『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女人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』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，因為是由男人取出的。」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1666"/>
            <a:ext cx="9108504" cy="6474668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為此，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人應離開自己的父母，依附自己的妻子，兩人成為一體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53436" y="619119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F12CC48-8423-4DEA-B574-0A9E09138DF8}"/>
              </a:ext>
            </a:extLst>
          </p:cNvPr>
          <p:cNvSpPr txBox="1"/>
          <p:nvPr/>
        </p:nvSpPr>
        <p:spPr>
          <a:xfrm>
            <a:off x="1412776" y="3068960"/>
            <a:ext cx="6318448" cy="523220"/>
          </a:xfrm>
          <a:prstGeom prst="rect">
            <a:avLst/>
          </a:prstGeom>
          <a:noFill/>
          <a:ln w="12700">
            <a:solidFill>
              <a:srgbClr val="FF99FF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靜默片刻</a:t>
            </a:r>
            <a:r>
              <a:rPr lang="zh-TW" altLang="en-US" sz="2400" dirty="0">
                <a:solidFill>
                  <a:srgbClr val="FFFF00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，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默想天主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今天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對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我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2589646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62473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恭讀致希伯來人書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2:9-11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我們看見了那位「稍微遜於天使」的耶穌，因所受死亡之苦，接受了尊崇和光榮的冠冕；這原是出於天主的恩寵，使他為每個人嘗到死味。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其實，這是適當的：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那為萬物終向，及萬物根源的天主，要藉苦難，來成全那領導眾子進入光榮，並拯救眾子的首領。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因為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祝聖者與被祝聖者，都是出於一源；為這個原故，耶穌稱眾人為弟兄，並不以為恥。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48E34789-8FF2-4B80-97C8-149821B3E2B0}"/>
              </a:ext>
            </a:extLst>
          </p:cNvPr>
          <p:cNvSpPr txBox="1"/>
          <p:nvPr/>
        </p:nvSpPr>
        <p:spPr>
          <a:xfrm>
            <a:off x="1997968" y="3933056"/>
            <a:ext cx="5454352" cy="523220"/>
          </a:xfrm>
          <a:prstGeom prst="rect">
            <a:avLst/>
          </a:prstGeom>
          <a:noFill/>
          <a:ln w="12700">
            <a:solidFill>
              <a:srgbClr val="FF99FF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靜默片刻</a:t>
            </a:r>
            <a:r>
              <a:rPr lang="zh-TW" altLang="en-US" sz="2400" dirty="0">
                <a:solidFill>
                  <a:srgbClr val="FFFF00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，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默想天主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今天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對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我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10:2-16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那時候，有些法利塞人前來問耶穌：許不許丈夫休妻？意思是要試探他。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耶穌回答他們說：「梅瑟吩咐了你們什麼？」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他們說：「梅瑟准許了寫休書休妻。」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耶穌對他們說：「這是因為你們心硬，梅瑟才給你們寫下了這條法令。但是，從創造之初，天主造了他們一男一女。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884368" y="6374546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6693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此，人要離開他的父母，依附自己的妻子，兩人成為一體，以致他們不再是兩個，而是一體了。所以，天主所結合的，人不可拆散。」回到家裡，門徒又問耶穌這事。耶穌對他們說：「誰若休自己的妻子，而另娶，就是犯姦淫，辜負妻子；若妻子離棄自己的丈夫，而另嫁，也是犯姦淫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有人帶一些小孩子來見耶穌，要耶穌撫摸他們；門徒卻斥責他們。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8388424" y="626925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耶穌見了，就生氣，對門徒說：「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讓小孩子到我跟前來，不要阻止他們！因為天主的國，正屬於這樣的人。我實在告訴你們：誰若不像小孩子一樣，接受天主的國，決不能進去。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耶穌於是抱起小孩子來，給他們覆手，祝福了他們。</a:t>
            </a:r>
            <a:r>
              <a:rPr lang="en-US" altLang="zh-HK" sz="34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4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4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4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8019804" y="6328693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C4FFEE6-3877-4588-92C6-0774E4FAEC05}"/>
              </a:ext>
            </a:extLst>
          </p:cNvPr>
          <p:cNvSpPr txBox="1"/>
          <p:nvPr/>
        </p:nvSpPr>
        <p:spPr>
          <a:xfrm>
            <a:off x="1585198" y="5733256"/>
            <a:ext cx="5579090" cy="523220"/>
          </a:xfrm>
          <a:prstGeom prst="rect">
            <a:avLst/>
          </a:prstGeom>
          <a:noFill/>
          <a:ln w="12700">
            <a:solidFill>
              <a:srgbClr val="FF99FF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4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靜默片刻</a:t>
            </a:r>
            <a:r>
              <a:rPr lang="zh-TW" altLang="en-US" sz="2400" dirty="0">
                <a:solidFill>
                  <a:srgbClr val="FFFF00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，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默想天主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今天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對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我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212694794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32414</TotalTime>
  <Words>2618</Words>
  <Application>Microsoft Office PowerPoint</Application>
  <PresentationFormat>如螢幕大小 (4:3)</PresentationFormat>
  <Paragraphs>130</Paragraphs>
  <Slides>29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29</vt:i4>
      </vt:variant>
    </vt:vector>
  </HeadingPairs>
  <TitlesOfParts>
    <vt:vector size="40" baseType="lpstr">
      <vt:lpstr>華康中黑體</vt:lpstr>
      <vt:lpstr>華康正顏楷體W7(P)</vt:lpstr>
      <vt:lpstr>華康龍門石碑(P)</vt:lpstr>
      <vt:lpstr>華康儷中黑</vt:lpstr>
      <vt:lpstr>華康儷中黑(P)</vt:lpstr>
      <vt:lpstr>華康儷粗宋</vt:lpstr>
      <vt:lpstr>Arial</vt:lpstr>
      <vt:lpstr>Calibri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CIRSRm9</cp:lastModifiedBy>
  <cp:revision>1778</cp:revision>
  <dcterms:created xsi:type="dcterms:W3CDTF">2006-09-26T01:05:23Z</dcterms:created>
  <dcterms:modified xsi:type="dcterms:W3CDTF">2024-09-30T05:44:56Z</dcterms:modified>
</cp:coreProperties>
</file>