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823" r:id="rId2"/>
  </p:sldMasterIdLst>
  <p:notesMasterIdLst>
    <p:notesMasterId r:id="rId29"/>
  </p:notesMasterIdLst>
  <p:handoutMasterIdLst>
    <p:handoutMasterId r:id="rId30"/>
  </p:handoutMasterIdLst>
  <p:sldIdLst>
    <p:sldId id="914" r:id="rId3"/>
    <p:sldId id="1051" r:id="rId4"/>
    <p:sldId id="1178" r:id="rId5"/>
    <p:sldId id="1053" r:id="rId6"/>
    <p:sldId id="1179" r:id="rId7"/>
    <p:sldId id="1054" r:id="rId8"/>
    <p:sldId id="1180" r:id="rId9"/>
    <p:sldId id="930" r:id="rId10"/>
    <p:sldId id="975" r:id="rId11"/>
    <p:sldId id="1235" r:id="rId12"/>
    <p:sldId id="1237" r:id="rId13"/>
    <p:sldId id="1236" r:id="rId14"/>
    <p:sldId id="1238" r:id="rId15"/>
    <p:sldId id="1239" r:id="rId16"/>
    <p:sldId id="1240" r:id="rId17"/>
    <p:sldId id="1241" r:id="rId18"/>
    <p:sldId id="1243" r:id="rId19"/>
    <p:sldId id="1244" r:id="rId20"/>
    <p:sldId id="1245" r:id="rId21"/>
    <p:sldId id="1246" r:id="rId22"/>
    <p:sldId id="1247" r:id="rId23"/>
    <p:sldId id="1248" r:id="rId24"/>
    <p:sldId id="1249" r:id="rId25"/>
    <p:sldId id="1250" r:id="rId26"/>
    <p:sldId id="1251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9900CC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424" autoAdjust="0"/>
    <p:restoredTop sz="94660"/>
  </p:normalViewPr>
  <p:slideViewPr>
    <p:cSldViewPr>
      <p:cViewPr varScale="1">
        <p:scale>
          <a:sx n="63" d="100"/>
          <a:sy n="63" d="100"/>
        </p:scale>
        <p:origin x="124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479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8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812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637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764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489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3713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894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8685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89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79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24" r:id="rId1"/>
    <p:sldLayoutId id="2147488825" r:id="rId2"/>
    <p:sldLayoutId id="2147488826" r:id="rId3"/>
    <p:sldLayoutId id="2147488827" r:id="rId4"/>
    <p:sldLayoutId id="2147488828" r:id="rId5"/>
    <p:sldLayoutId id="2147488829" r:id="rId6"/>
    <p:sldLayoutId id="2147488830" r:id="rId7"/>
    <p:sldLayoutId id="2147488831" r:id="rId8"/>
    <p:sldLayoutId id="2147488832" r:id="rId9"/>
    <p:sldLayoutId id="2147488833" r:id="rId10"/>
    <p:sldLayoutId id="21474888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常年期第二十七主日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2400"/>
              </a:spcAft>
              <a:buFontTx/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itchFamily="49" charset="-120"/>
              </a:rPr>
              <a:t>真正的平等</a:t>
            </a:r>
            <a:endParaRPr lang="en-US" altLang="zh-TW" sz="6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16632"/>
            <a:ext cx="9144000" cy="6525344"/>
          </a:xfrm>
        </p:spPr>
        <p:txBody>
          <a:bodyPr/>
          <a:lstStyle/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上主天主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人單獨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不好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要給他造個與他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相稱的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助手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人於是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這才真是我的骨中之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骨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肉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中之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肉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人單獨不好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人本來就不能單獨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沒有團體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人根本不能長大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越高等動物</a:t>
            </a:r>
            <a:r>
              <a:rPr lang="en-US" altLang="zh-TW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越需要別人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單細胞生物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&lt;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低等動物很快獨立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&lt;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較高等的動物只需父母短時間照顧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432000" indent="-457200" algn="l" eaLnBrk="1">
              <a:lnSpc>
                <a:spcPts val="4800"/>
              </a:lnSpc>
              <a:defRPr/>
            </a:pP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「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子生三年</a:t>
            </a:r>
            <a:r>
              <a:rPr lang="en-US" altLang="zh-TW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然後免於父母之懷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」</a:t>
            </a:r>
            <a:r>
              <a:rPr lang="en-US" altLang="zh-TW" sz="2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孔子</a:t>
            </a:r>
            <a:r>
              <a:rPr lang="en-US" altLang="zh-TW" sz="2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37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16632"/>
            <a:ext cx="9144000" cy="6525344"/>
          </a:xfrm>
        </p:spPr>
        <p:txBody>
          <a:bodyPr/>
          <a:lstStyle/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要離開他的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父母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依附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妻子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兩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人成為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一體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以致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他們不再是兩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一體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所結合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不可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拆散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相稱的助手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: 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平等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互相需要</a:t>
            </a:r>
            <a:endParaRPr lang="en-US" altLang="zh-TW" sz="335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兩位一體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: </a:t>
            </a:r>
            <a:r>
              <a:rPr lang="en-US" altLang="zh-TW" sz="3350" b="1" dirty="0" smtClean="0">
                <a:solidFill>
                  <a:srgbClr val="FFFF00"/>
                </a:solidFill>
                <a:ea typeface="華康儷中黑" pitchFamily="49" charset="-120"/>
              </a:rPr>
              <a:t>1+1=1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 (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信仰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: 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相信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接受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無條件接受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)</a:t>
            </a:r>
          </a:p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超越自我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: </a:t>
            </a:r>
            <a:r>
              <a:rPr lang="en-US" altLang="zh-TW" sz="3350" b="1" dirty="0" smtClean="0">
                <a:solidFill>
                  <a:srgbClr val="FFFF00"/>
                </a:solidFill>
                <a:ea typeface="華康儷中黑" pitchFamily="49" charset="-120"/>
              </a:rPr>
              <a:t>1+1=3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 (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理想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: </a:t>
            </a:r>
            <a:r>
              <a:rPr lang="en-US" altLang="zh-TW" sz="3000" dirty="0" smtClean="0">
                <a:solidFill>
                  <a:schemeClr val="bg1"/>
                </a:solidFill>
                <a:ea typeface="華康儷中黑" pitchFamily="49" charset="-120"/>
              </a:rPr>
              <a:t>You raise me up, to more </a:t>
            </a:r>
            <a:br>
              <a:rPr lang="en-US" altLang="zh-TW" sz="3000" dirty="0" smtClean="0">
                <a:solidFill>
                  <a:schemeClr val="bg1"/>
                </a:solidFill>
                <a:ea typeface="華康儷中黑" pitchFamily="49" charset="-120"/>
              </a:rPr>
            </a:br>
            <a:r>
              <a:rPr lang="en-US" altLang="zh-TW" sz="3000" dirty="0" smtClean="0">
                <a:solidFill>
                  <a:schemeClr val="bg1"/>
                </a:solidFill>
                <a:ea typeface="華康儷中黑" pitchFamily="49" charset="-120"/>
              </a:rPr>
              <a:t>                                       than I can be)</a:t>
            </a:r>
          </a:p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面對現實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:</a:t>
            </a:r>
            <a:r>
              <a:rPr lang="en-US" altLang="zh-TW" sz="3350" dirty="0" smtClean="0">
                <a:solidFill>
                  <a:srgbClr val="00FF00"/>
                </a:solidFill>
                <a:ea typeface="華康儷中黑" pitchFamily="49" charset="-120"/>
              </a:rPr>
              <a:t> </a:t>
            </a:r>
            <a:r>
              <a:rPr lang="en-US" altLang="zh-TW" sz="3350" b="1" dirty="0" smtClean="0">
                <a:solidFill>
                  <a:srgbClr val="00FF00"/>
                </a:solidFill>
                <a:ea typeface="華康儷中黑" pitchFamily="49" charset="-120"/>
              </a:rPr>
              <a:t>1+1=2</a:t>
            </a:r>
            <a:r>
              <a:rPr lang="en-US" altLang="zh-TW" sz="3350" dirty="0" smtClean="0">
                <a:solidFill>
                  <a:srgbClr val="00FF00"/>
                </a:solidFill>
                <a:ea typeface="華康儷中黑" pitchFamily="49" charset="-120"/>
              </a:rPr>
              <a:t> 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現實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: 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相信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接受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容忍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sz="3350" dirty="0" smtClean="0">
                <a:solidFill>
                  <a:schemeClr val="bg1"/>
                </a:solidFill>
                <a:ea typeface="華康儷中黑" pitchFamily="49" charset="-120"/>
              </a:rPr>
              <a:t>寬恕</a:t>
            </a:r>
            <a:r>
              <a:rPr lang="en-US" altLang="zh-TW" sz="3350" dirty="0" smtClean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3350" dirty="0">
              <a:solidFill>
                <a:schemeClr val="bg1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37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16632"/>
            <a:ext cx="9144000" cy="6525344"/>
          </a:xfrm>
        </p:spPr>
        <p:txBody>
          <a:bodyPr/>
          <a:lstStyle/>
          <a:p>
            <a:pPr marL="432000" indent="-457200" algn="l" eaLnBrk="1">
              <a:lnSpc>
                <a:spcPts val="4600"/>
              </a:lnSpc>
              <a:defRPr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萬物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根源的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要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藉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苦難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來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成全那領導眾子進入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光榮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並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拯救眾子的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首領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祝聖者與被祝聖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者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是出於一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源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我在父內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你們在我內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32000" indent="-457200" algn="l" eaLnBrk="1">
              <a:lnSpc>
                <a:spcPts val="4600"/>
              </a:lnSpc>
              <a:spcBef>
                <a:spcPts val="0"/>
              </a:spcBef>
              <a:defRPr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生命共同體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葡萄樹</a:t>
            </a:r>
            <a:endParaRPr lang="en-US" altLang="zh-TW" sz="3600" dirty="0" smtClean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lnSpc>
                <a:spcPts val="4600"/>
              </a:lnSpc>
              <a:spcBef>
                <a:spcPts val="0"/>
              </a:spcBef>
              <a:defRPr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基督的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奧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體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;一個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宇宙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大生命</a:t>
            </a:r>
            <a:endParaRPr lang="en-US" altLang="zh-TW" sz="3600" dirty="0" smtClean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一榮俱榮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一損俱損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 </a:t>
            </a:r>
            <a:b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愛人</a:t>
            </a:r>
            <a:r>
              <a:rPr lang="en-US" altLang="zh-TW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 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愛己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別人快樂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更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快樂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 eaLnBrk="1">
              <a:lnSpc>
                <a:spcPts val="4600"/>
              </a:lnSpc>
              <a:spcBef>
                <a:spcPts val="0"/>
              </a:spcBef>
              <a:defRPr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由修齊治平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到平治齊修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lnSpc>
                <a:spcPts val="46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心存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千秋</a:t>
            </a:r>
            <a:r>
              <a:rPr lang="en-US" altLang="zh-TW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方能面對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目前</a:t>
            </a:r>
            <a:r>
              <a:rPr lang="en-US" altLang="zh-TW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胸懷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全局</a:t>
            </a:r>
            <a:r>
              <a:rPr lang="en-US" altLang="zh-TW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始可經略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一方</a:t>
            </a:r>
            <a:endParaRPr lang="en-US" altLang="zh-TW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lnSpc>
                <a:spcPts val="4600"/>
              </a:lnSpc>
              <a:spcBef>
                <a:spcPts val="0"/>
              </a:spcBef>
              <a:defRPr/>
            </a:pP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Think globally, act locally 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胡振中樞機多次引用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37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7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99392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平等</a:t>
            </a:r>
            <a:r>
              <a:rPr lang="zh-TW" altLang="zh-HK" sz="3600" dirty="0">
                <a:ea typeface="華康儷中黑" panose="020B0509000000000000" pitchFamily="49" charset="-120"/>
              </a:rPr>
              <a:t>是什麼?同工同酬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?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所有</a:t>
            </a:r>
            <a:r>
              <a:rPr lang="zh-TW" altLang="zh-HK" sz="3600" dirty="0">
                <a:ea typeface="華康儷中黑" panose="020B0509000000000000" pitchFamily="49" charset="-120"/>
              </a:rPr>
              <a:t>工種都可讓所有人去擔當?</a:t>
            </a: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What is equality? Equal work, equal pay? Can all work be performed 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equally </a:t>
            </a:r>
            <a:r>
              <a:rPr lang="zh-TW" altLang="zh-HK" sz="3600" dirty="0">
                <a:ea typeface="華康儷中黑" panose="020B0509000000000000" pitchFamily="49" charset="-120"/>
              </a:rPr>
              <a:t>by all people? 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從前</a:t>
            </a:r>
            <a:r>
              <a:rPr lang="zh-TW" altLang="zh-HK" sz="3600" dirty="0">
                <a:ea typeface="華康儷中黑" panose="020B0509000000000000" pitchFamily="49" charset="-120"/>
              </a:rPr>
              <a:t>孟子講的「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勞心</a:t>
            </a:r>
            <a:r>
              <a:rPr lang="zh-TW" altLang="zh-HK" sz="3600" dirty="0">
                <a:ea typeface="華康儷中黑" panose="020B0509000000000000" pitchFamily="49" charset="-120"/>
              </a:rPr>
              <a:t>」和「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勞力</a:t>
            </a:r>
            <a:r>
              <a:rPr lang="zh-TW" altLang="zh-HK" sz="3600" dirty="0">
                <a:ea typeface="華康儷中黑" panose="020B0509000000000000" pitchFamily="49" charset="-120"/>
              </a:rPr>
              <a:t>」之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分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就是</a:t>
            </a:r>
            <a:r>
              <a:rPr lang="zh-TW" altLang="zh-HK" sz="3600" dirty="0">
                <a:ea typeface="華康儷中黑" panose="020B0509000000000000" pitchFamily="49" charset="-120"/>
              </a:rPr>
              <a:t>不平等?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尊師重道</a:t>
            </a:r>
            <a:r>
              <a:rPr lang="zh-TW" altLang="zh-HK" sz="3600" dirty="0">
                <a:ea typeface="華康儷中黑" panose="020B0509000000000000" pitchFamily="49" charset="-120"/>
              </a:rPr>
              <a:t>也是不平等的封建思想?</a:t>
            </a: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Mencius once differentiated between 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mental</a:t>
            </a:r>
            <a:r>
              <a:rPr lang="zh-TW" altLang="zh-HK" sz="3600" dirty="0">
                <a:ea typeface="華康儷中黑" panose="020B0509000000000000" pitchFamily="49" charset="-120"/>
              </a:rPr>
              <a:t> and 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physical</a:t>
            </a:r>
            <a:r>
              <a:rPr lang="zh-TW" altLang="zh-HK" sz="3600" dirty="0">
                <a:ea typeface="華康儷中黑" panose="020B0509000000000000" pitchFamily="49" charset="-120"/>
              </a:rPr>
              <a:t> work, would that be inequality? Would a 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respect for teachers </a:t>
            </a:r>
            <a:r>
              <a:rPr lang="zh-TW" altLang="zh-HK" sz="3600" dirty="0">
                <a:ea typeface="華康儷中黑" panose="020B0509000000000000" pitchFamily="49" charset="-120"/>
              </a:rPr>
              <a:t>be considered an unequal and feudal mindset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?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484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200" dirty="0" smtClean="0"/>
          </a:p>
          <a:p>
            <a:r>
              <a:rPr lang="zh-TW" altLang="zh-HK" sz="4800" dirty="0" smtClean="0">
                <a:ea typeface="華康儷中黑" panose="020B0509000000000000" pitchFamily="49" charset="-120"/>
              </a:rPr>
              <a:t>真正</a:t>
            </a:r>
            <a:r>
              <a:rPr lang="zh-TW" altLang="zh-HK" sz="4800" dirty="0">
                <a:ea typeface="華康儷中黑" panose="020B0509000000000000" pitchFamily="49" charset="-120"/>
              </a:rPr>
              <a:t>的平等是什麼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?</a:t>
            </a:r>
            <a:endParaRPr lang="en-US" altLang="zh-TW" sz="4800" dirty="0" smtClean="0">
              <a:ea typeface="華康儷中黑" panose="020B0509000000000000" pitchFamily="49" charset="-120"/>
            </a:endParaRPr>
          </a:p>
          <a:p>
            <a:r>
              <a:rPr lang="zh-TW" altLang="zh-HK" sz="4800" dirty="0" smtClean="0">
                <a:ea typeface="華康儷中黑" panose="020B0509000000000000" pitchFamily="49" charset="-120"/>
              </a:rPr>
              <a:t>平等</a:t>
            </a:r>
            <a:r>
              <a:rPr lang="zh-TW" altLang="zh-HK" sz="4800" dirty="0">
                <a:ea typeface="華康儷中黑" panose="020B0509000000000000" pitchFamily="49" charset="-120"/>
              </a:rPr>
              <a:t>的「</a:t>
            </a:r>
            <a:r>
              <a:rPr lang="zh-TW" altLang="zh-HK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靈魂</a:t>
            </a:r>
            <a:r>
              <a:rPr lang="zh-TW" altLang="zh-HK" sz="4800" dirty="0">
                <a:ea typeface="華康儷中黑" panose="020B0509000000000000" pitchFamily="49" charset="-120"/>
              </a:rPr>
              <a:t>」又是什麼?</a:t>
            </a:r>
          </a:p>
          <a:p>
            <a:endParaRPr lang="en-US" altLang="zh-TW" sz="4800" dirty="0" smtClean="0">
              <a:ea typeface="華康儷中黑" panose="020B0509000000000000" pitchFamily="49" charset="-120"/>
            </a:endParaRPr>
          </a:p>
          <a:p>
            <a:r>
              <a:rPr lang="zh-TW" altLang="zh-HK" sz="4800" dirty="0" smtClean="0">
                <a:ea typeface="華康儷中黑" panose="020B0509000000000000" pitchFamily="49" charset="-120"/>
              </a:rPr>
              <a:t>What </a:t>
            </a:r>
            <a:r>
              <a:rPr lang="zh-TW" altLang="zh-HK" sz="4800" dirty="0">
                <a:ea typeface="華康儷中黑" panose="020B0509000000000000" pitchFamily="49" charset="-120"/>
              </a:rPr>
              <a:t>is true equality? </a:t>
            </a:r>
            <a:endParaRPr lang="en-US" altLang="zh-TW" sz="4800" dirty="0" smtClean="0">
              <a:ea typeface="華康儷中黑" panose="020B0509000000000000" pitchFamily="49" charset="-120"/>
            </a:endParaRPr>
          </a:p>
          <a:p>
            <a:r>
              <a:rPr lang="zh-TW" altLang="zh-HK" sz="4800" dirty="0" smtClean="0">
                <a:ea typeface="華康儷中黑" panose="020B0509000000000000" pitchFamily="49" charset="-120"/>
              </a:rPr>
              <a:t>What </a:t>
            </a:r>
            <a:r>
              <a:rPr lang="zh-TW" altLang="zh-HK" sz="4800" dirty="0">
                <a:ea typeface="華康儷中黑" panose="020B0509000000000000" pitchFamily="49" charset="-120"/>
              </a:rPr>
              <a:t>is the </a:t>
            </a:r>
            <a:r>
              <a:rPr lang="en-US" altLang="zh-TW" sz="48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8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soul</a:t>
            </a:r>
            <a:r>
              <a:rPr lang="en-US" altLang="zh-TW" sz="48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800" dirty="0">
                <a:ea typeface="華康儷中黑" panose="020B0509000000000000" pitchFamily="49" charset="-120"/>
              </a:rPr>
              <a:t>or spirit </a:t>
            </a:r>
            <a:endParaRPr lang="en-US" altLang="zh-TW" sz="4800" dirty="0" smtClean="0">
              <a:ea typeface="華康儷中黑" panose="020B0509000000000000" pitchFamily="49" charset="-120"/>
            </a:endParaRPr>
          </a:p>
          <a:p>
            <a:r>
              <a:rPr lang="zh-TW" altLang="zh-HK" sz="4800" dirty="0" smtClean="0">
                <a:ea typeface="華康儷中黑" panose="020B0509000000000000" pitchFamily="49" charset="-120"/>
              </a:rPr>
              <a:t>of </a:t>
            </a:r>
            <a:r>
              <a:rPr lang="zh-TW" altLang="zh-HK" sz="4800" dirty="0">
                <a:ea typeface="華康儷中黑" panose="020B0509000000000000" pitchFamily="49" charset="-120"/>
              </a:rPr>
              <a:t>equality?</a:t>
            </a:r>
          </a:p>
          <a:p>
            <a:r>
              <a:rPr lang="zh-TW" altLang="zh-HK" sz="4800" dirty="0">
                <a:ea typeface="華康儷中黑" panose="020B0509000000000000" pitchFamily="49" charset="-120"/>
              </a:rPr>
              <a:t> 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99392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我</a:t>
            </a:r>
            <a:r>
              <a:rPr lang="zh-TW" altLang="zh-HK" dirty="0">
                <a:ea typeface="華康儷中黑" panose="020B0509000000000000" pitchFamily="49" charset="-120"/>
              </a:rPr>
              <a:t>想起</a:t>
            </a:r>
            <a:r>
              <a:rPr lang="zh-TW" altLang="zh-HK" dirty="0" smtClean="0">
                <a:ea typeface="華康儷中黑" panose="020B0509000000000000" pitchFamily="49" charset="-120"/>
              </a:rPr>
              <a:t>了</a:t>
            </a:r>
            <a:r>
              <a:rPr lang="zh-TW" altLang="en-US" dirty="0" smtClean="0">
                <a:ea typeface="華康儷中黑" panose="020B0509000000000000" pitchFamily="49" charset="-120"/>
              </a:rPr>
              <a:t>曹植</a:t>
            </a:r>
            <a:r>
              <a:rPr lang="zh-TW" altLang="zh-HK" dirty="0" smtClean="0">
                <a:ea typeface="華康儷中黑" panose="020B0509000000000000" pitchFamily="49" charset="-120"/>
              </a:rPr>
              <a:t>的</a:t>
            </a:r>
            <a:r>
              <a:rPr lang="zh-TW" altLang="zh-HK" dirty="0">
                <a:ea typeface="華康儷中黑" panose="020B0509000000000000" pitchFamily="49" charset="-120"/>
              </a:rPr>
              <a:t>《贈白馬王彪</a:t>
            </a:r>
            <a:r>
              <a:rPr lang="zh-TW" altLang="zh-HK" dirty="0" smtClean="0">
                <a:ea typeface="華康儷中黑" panose="020B0509000000000000" pitchFamily="49" charset="-120"/>
              </a:rPr>
              <a:t>》</a:t>
            </a:r>
            <a:r>
              <a:rPr lang="en-US" altLang="zh-TW" dirty="0" smtClean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他</a:t>
            </a:r>
            <a:r>
              <a:rPr lang="zh-TW" altLang="zh-HK" dirty="0">
                <a:ea typeface="華康儷中黑" panose="020B0509000000000000" pitchFamily="49" charset="-120"/>
              </a:rPr>
              <a:t>感慨大哥曹丕當權</a:t>
            </a:r>
            <a:r>
              <a:rPr lang="zh-TW" altLang="zh-HK" dirty="0" smtClean="0">
                <a:ea typeface="華康儷中黑" panose="020B0509000000000000" pitchFamily="49" charset="-120"/>
              </a:rPr>
              <a:t>後</a:t>
            </a:r>
            <a:r>
              <a:rPr lang="en-US" altLang="zh-TW" dirty="0" smtClean="0"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ea typeface="華康儷中黑" panose="020B0509000000000000" pitchFamily="49" charset="-120"/>
              </a:rPr>
              <a:t>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煮荳燃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萁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根相煎</a:t>
            </a:r>
            <a:r>
              <a:rPr lang="zh-TW" altLang="zh-HK" dirty="0" smtClean="0">
                <a:ea typeface="華康儷中黑" panose="020B0509000000000000" pitchFamily="49" charset="-120"/>
              </a:rPr>
              <a:t>」</a:t>
            </a:r>
            <a:r>
              <a:rPr lang="en-US" altLang="zh-TW" dirty="0" smtClean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所以</a:t>
            </a:r>
            <a:r>
              <a:rPr lang="zh-TW" altLang="zh-HK" dirty="0">
                <a:ea typeface="華康儷中黑" panose="020B0509000000000000" pitchFamily="49" charset="-120"/>
              </a:rPr>
              <a:t>寫下了以下的千古名句</a:t>
            </a:r>
            <a:r>
              <a:rPr lang="zh-TW" altLang="zh-HK" dirty="0" smtClean="0">
                <a:ea typeface="華康儷中黑" panose="020B0509000000000000" pitchFamily="49" charset="-120"/>
              </a:rPr>
              <a:t>,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去</a:t>
            </a:r>
            <a:r>
              <a:rPr lang="zh-TW" altLang="zh-HK" dirty="0">
                <a:ea typeface="華康儷中黑" panose="020B0509000000000000" pitchFamily="49" charset="-120"/>
              </a:rPr>
              <a:t>鼓勵他的弟弟白馬王彪：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The poem </a:t>
            </a:r>
            <a:r>
              <a:rPr lang="en-US" altLang="zh-TW" dirty="0" smtClean="0">
                <a:ea typeface="華康儷中黑" panose="020B0509000000000000" pitchFamily="49" charset="-120"/>
              </a:rPr>
              <a:t>“</a:t>
            </a:r>
            <a:r>
              <a:rPr lang="zh-TW" altLang="zh-HK" dirty="0" smtClean="0">
                <a:ea typeface="華康儷中黑" panose="020B0509000000000000" pitchFamily="49" charset="-120"/>
              </a:rPr>
              <a:t>To </a:t>
            </a:r>
            <a:r>
              <a:rPr lang="zh-TW" altLang="zh-HK" dirty="0">
                <a:ea typeface="華康儷中黑" panose="020B0509000000000000" pitchFamily="49" charset="-120"/>
              </a:rPr>
              <a:t>the White Horse Master </a:t>
            </a:r>
            <a:r>
              <a:rPr lang="zh-TW" altLang="zh-HK" dirty="0" smtClean="0">
                <a:ea typeface="華康儷中黑" panose="020B0509000000000000" pitchFamily="49" charset="-120"/>
              </a:rPr>
              <a:t>Biao</a:t>
            </a:r>
            <a:r>
              <a:rPr lang="en-US" altLang="zh-TW" dirty="0" smtClean="0">
                <a:ea typeface="華康儷中黑" panose="020B0509000000000000" pitchFamily="49" charset="-120"/>
              </a:rPr>
              <a:t>”</a:t>
            </a:r>
            <a:r>
              <a:rPr lang="zh-TW" altLang="zh-HK" dirty="0" smtClean="0">
                <a:ea typeface="華康儷中黑" panose="020B0509000000000000" pitchFamily="49" charset="-120"/>
              </a:rPr>
              <a:t> </a:t>
            </a:r>
            <a:r>
              <a:rPr lang="zh-TW" altLang="zh-HK" dirty="0">
                <a:ea typeface="華康儷中黑" panose="020B0509000000000000" pitchFamily="49" charset="-120"/>
              </a:rPr>
              <a:t>by Cao Zhi came to my mind. He lamented that since his elder brother Cao Pei came to power, their relationship became one likens to  </a:t>
            </a:r>
            <a:r>
              <a:rPr lang="en-US" altLang="zh-TW" dirty="0" smtClean="0">
                <a:ea typeface="華康儷中黑" panose="020B0509000000000000" pitchFamily="49" charset="-120"/>
              </a:rPr>
              <a:t>“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burning 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bean stalks to cook 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beans</a:t>
            </a:r>
            <a:r>
              <a:rPr lang="en-US" altLang="zh-TW" dirty="0" smtClean="0">
                <a:ea typeface="華康儷中黑" panose="020B0509000000000000" pitchFamily="49" charset="-120"/>
              </a:rPr>
              <a:t>”</a:t>
            </a:r>
            <a:r>
              <a:rPr lang="zh-TW" altLang="zh-HK" dirty="0" smtClean="0">
                <a:ea typeface="華康儷中黑" panose="020B0509000000000000" pitchFamily="49" charset="-120"/>
              </a:rPr>
              <a:t> </a:t>
            </a:r>
            <a:r>
              <a:rPr lang="zh-TW" altLang="zh-HK" dirty="0">
                <a:ea typeface="華康儷中黑" panose="020B0509000000000000" pitchFamily="49" charset="-120"/>
              </a:rPr>
              <a:t>and brothers of the same descent, tormenting each other.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So </a:t>
            </a:r>
            <a:r>
              <a:rPr lang="zh-TW" altLang="zh-HK" dirty="0">
                <a:ea typeface="華康儷中黑" panose="020B0509000000000000" pitchFamily="49" charset="-120"/>
              </a:rPr>
              <a:t>he wrote the famous </a:t>
            </a:r>
            <a:r>
              <a:rPr lang="en-US" altLang="zh-TW" dirty="0" smtClean="0">
                <a:ea typeface="華康儷中黑" panose="020B0509000000000000" pitchFamily="49" charset="-120"/>
              </a:rPr>
              <a:t>poem</a:t>
            </a:r>
            <a:r>
              <a:rPr lang="zh-TW" altLang="zh-HK" dirty="0" smtClean="0">
                <a:ea typeface="華康儷中黑" panose="020B0509000000000000" pitchFamily="49" charset="-120"/>
              </a:rPr>
              <a:t> </a:t>
            </a:r>
            <a:r>
              <a:rPr lang="zh-TW" altLang="zh-HK" dirty="0">
                <a:ea typeface="華康儷中黑" panose="020B0509000000000000" pitchFamily="49" charset="-120"/>
              </a:rPr>
              <a:t>to hearten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his </a:t>
            </a:r>
            <a:r>
              <a:rPr lang="zh-TW" altLang="zh-HK" dirty="0">
                <a:ea typeface="華康儷中黑" panose="020B0509000000000000" pitchFamily="49" charset="-120"/>
              </a:rPr>
              <a:t>younger brother,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the </a:t>
            </a:r>
            <a:r>
              <a:rPr lang="zh-TW" altLang="zh-HK" dirty="0">
                <a:ea typeface="華康儷中黑" panose="020B0509000000000000" pitchFamily="49" charset="-120"/>
              </a:rPr>
              <a:t>White Horse Master Cao Biao:</a:t>
            </a:r>
          </a:p>
          <a:p>
            <a:r>
              <a:rPr lang="zh-TW" altLang="zh-HK" dirty="0"/>
              <a:t> 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99392"/>
            <a:ext cx="9144000" cy="6858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丈夫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志四海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,萬里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猶比鄰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.恩愛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苟不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虧</a:t>
            </a:r>
            <a:r>
              <a:rPr lang="en-US" altLang="zh-TW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在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遠分日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親</a:t>
            </a:r>
            <a:r>
              <a:rPr lang="en-US" altLang="zh-TW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何必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同衾幬,然後展慇懃.倉卒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骨肉情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, 能不懷苦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辛</a:t>
            </a:r>
            <a:r>
              <a:rPr lang="en-US" altLang="zh-TW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.</a:t>
            </a:r>
            <a:endParaRPr lang="zh-TW" altLang="zh-HK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A </a:t>
            </a:r>
            <a:r>
              <a:rPr lang="zh-TW" altLang="zh-HK" dirty="0">
                <a:ea typeface="華康儷中黑" panose="020B0509000000000000" pitchFamily="49" charset="-120"/>
              </a:rPr>
              <a:t>great man aspires far and wide</a:t>
            </a: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Ten thousand miles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en-US" altLang="zh-TW" dirty="0" smtClean="0">
                <a:ea typeface="華康儷中黑" panose="020B0509000000000000" pitchFamily="49" charset="-120"/>
              </a:rPr>
              <a:t>A</a:t>
            </a:r>
            <a:r>
              <a:rPr lang="zh-TW" altLang="zh-HK" dirty="0" smtClean="0">
                <a:ea typeface="華康儷中黑" panose="020B0509000000000000" pitchFamily="49" charset="-120"/>
              </a:rPr>
              <a:t>re</a:t>
            </a:r>
            <a:r>
              <a:rPr lang="en-US" altLang="zh-TW" dirty="0" smtClean="0">
                <a:ea typeface="華康儷中黑" panose="020B0509000000000000" pitchFamily="49" charset="-120"/>
              </a:rPr>
              <a:t> </a:t>
            </a:r>
            <a:r>
              <a:rPr lang="zh-TW" altLang="zh-HK" dirty="0" smtClean="0">
                <a:ea typeface="華康儷中黑" panose="020B0509000000000000" pitchFamily="49" charset="-120"/>
              </a:rPr>
              <a:t>but </a:t>
            </a:r>
            <a:r>
              <a:rPr lang="zh-TW" altLang="zh-HK" dirty="0">
                <a:ea typeface="華康儷中黑" panose="020B0509000000000000" pitchFamily="49" charset="-120"/>
              </a:rPr>
              <a:t>close neighbours at your side </a:t>
            </a: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So long as love has not died</a:t>
            </a: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Distance can keep fond thoughts alive</a:t>
            </a: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No need to spend days and nights together</a:t>
            </a: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To show that we care</a:t>
            </a: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Still, how could our sudden parting,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oh </a:t>
            </a:r>
            <a:r>
              <a:rPr lang="zh-TW" altLang="zh-HK" b="1" dirty="0">
                <a:solidFill>
                  <a:srgbClr val="FF0000"/>
                </a:solidFill>
                <a:ea typeface="華康儷中黑" panose="020B0509000000000000" pitchFamily="49" charset="-120"/>
              </a:rPr>
              <a:t>brothers in flesh</a:t>
            </a: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Not bring deep pain and sorrow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to </a:t>
            </a:r>
            <a:r>
              <a:rPr lang="zh-TW" altLang="zh-HK" dirty="0">
                <a:ea typeface="華康儷中黑" panose="020B0509000000000000" pitchFamily="49" charset="-120"/>
              </a:rPr>
              <a:t>our aching hearts</a:t>
            </a:r>
            <a:r>
              <a:rPr lang="zh-TW" altLang="zh-HK" dirty="0" smtClean="0">
                <a:ea typeface="華康儷中黑" panose="020B0509000000000000" pitchFamily="49" charset="-120"/>
              </a:rPr>
              <a:t>?</a:t>
            </a:r>
            <a:endParaRPr lang="zh-TW" altLang="zh-HK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7140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有情</a:t>
            </a:r>
            <a:r>
              <a:rPr lang="zh-TW" altLang="zh-HK" sz="4000" dirty="0">
                <a:ea typeface="華康儷中黑" panose="020B0509000000000000" pitchFamily="49" charset="-120"/>
              </a:rPr>
              <a:t>,則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四海之內皆兄弟</a:t>
            </a:r>
            <a:r>
              <a:rPr lang="zh-TW" altLang="zh-HK" sz="4000" dirty="0">
                <a:ea typeface="華康儷中黑" panose="020B0509000000000000" pitchFamily="49" charset="-120"/>
              </a:rPr>
              <a:t>;有情,則分離後,仍可相惜相親.遺憾的是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: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怎麼</a:t>
            </a:r>
            <a:r>
              <a:rPr lang="zh-TW" altLang="zh-HK" sz="4000" dirty="0">
                <a:ea typeface="華康儷中黑" panose="020B0509000000000000" pitchFamily="49" charset="-120"/>
              </a:rPr>
              <a:t>權力竟可以消滅「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骨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肉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情</a:t>
            </a:r>
            <a:r>
              <a:rPr lang="zh-TW" altLang="zh-HK" sz="4000" dirty="0">
                <a:ea typeface="華康儷中黑" panose="020B0509000000000000" pitchFamily="49" charset="-120"/>
              </a:rPr>
              <a:t>」?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With affection, everyone within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the </a:t>
            </a:r>
            <a:r>
              <a:rPr lang="zh-TW" altLang="zh-HK" sz="4000" dirty="0">
                <a:ea typeface="華康儷中黑" panose="020B0509000000000000" pitchFamily="49" charset="-120"/>
              </a:rPr>
              <a:t>four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seas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000" dirty="0">
                <a:ea typeface="華康儷中黑" panose="020B0509000000000000" pitchFamily="49" charset="-120"/>
              </a:rPr>
              <a:t>are brothers and sisters.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Despite </a:t>
            </a:r>
            <a:r>
              <a:rPr lang="zh-TW" altLang="zh-HK" sz="4000" dirty="0">
                <a:ea typeface="華康儷中黑" panose="020B0509000000000000" pitchFamily="49" charset="-120"/>
              </a:rPr>
              <a:t>separation, all will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cherish </a:t>
            </a:r>
            <a:r>
              <a:rPr lang="zh-TW" altLang="zh-HK" sz="4000" dirty="0">
                <a:ea typeface="華康儷中黑" panose="020B0509000000000000" pitchFamily="49" charset="-120"/>
              </a:rPr>
              <a:t>each other at heart.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What </a:t>
            </a:r>
            <a:r>
              <a:rPr lang="zh-TW" altLang="zh-HK" sz="4000" dirty="0">
                <a:ea typeface="華康儷中黑" panose="020B0509000000000000" pitchFamily="49" charset="-120"/>
              </a:rPr>
              <a:t>is regrettable is how people let power destroy such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flesh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relationship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”</a:t>
            </a:r>
            <a:endParaRPr lang="zh-HK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800" dirty="0" smtClean="0">
                <a:ea typeface="華康儷中黑" panose="020B0509000000000000" pitchFamily="49" charset="-120"/>
              </a:rPr>
              <a:t>這裡</a:t>
            </a:r>
            <a:r>
              <a:rPr lang="zh-TW" altLang="zh-HK" sz="4800" dirty="0">
                <a:ea typeface="華康儷中黑" panose="020B0509000000000000" pitchFamily="49" charset="-120"/>
              </a:rPr>
              <a:t>的「情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」</a:t>
            </a:r>
            <a:endParaRPr lang="en-US" altLang="zh-TW" sz="4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800" dirty="0" smtClean="0">
                <a:ea typeface="華康儷中黑" panose="020B0509000000000000" pitchFamily="49" charset="-120"/>
              </a:rPr>
              <a:t>是</a:t>
            </a:r>
            <a:r>
              <a:rPr lang="zh-TW" altLang="zh-HK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愛的「靈魂</a:t>
            </a:r>
            <a:r>
              <a:rPr lang="zh-TW" altLang="zh-HK" sz="48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」</a:t>
            </a:r>
            <a:endParaRPr lang="en-US" altLang="zh-TW" sz="4800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zh-HK" sz="4800" dirty="0" smtClean="0">
                <a:ea typeface="華康儷中黑" panose="020B0509000000000000" pitchFamily="49" charset="-120"/>
              </a:rPr>
              <a:t>也是</a:t>
            </a:r>
            <a:r>
              <a:rPr lang="zh-TW" altLang="zh-HK" sz="4800" dirty="0">
                <a:ea typeface="華康儷中黑" panose="020B0509000000000000" pitchFamily="49" charset="-120"/>
              </a:rPr>
              <a:t>真正平等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的</a:t>
            </a:r>
            <a:r>
              <a:rPr lang="zh-TW" altLang="en-US" sz="48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基石</a:t>
            </a:r>
            <a:r>
              <a:rPr lang="zh-TW" altLang="en-US" sz="4800" dirty="0" smtClean="0">
                <a:ea typeface="華康儷中黑" panose="020B0509000000000000" pitchFamily="49" charset="-120"/>
              </a:rPr>
              <a:t>」</a:t>
            </a:r>
            <a:endParaRPr lang="zh-TW" altLang="zh-HK" sz="4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800" dirty="0">
                <a:ea typeface="華康儷中黑" panose="020B0509000000000000" pitchFamily="49" charset="-120"/>
              </a:rPr>
              <a:t>The affection here is 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the</a:t>
            </a:r>
            <a:endParaRPr lang="en-US" altLang="zh-TW" sz="4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8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48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“</a:t>
            </a:r>
            <a:r>
              <a:rPr lang="zh-TW" altLang="zh-HK" sz="48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soul</a:t>
            </a:r>
            <a:r>
              <a:rPr lang="en-US" altLang="zh-TW" sz="48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”</a:t>
            </a:r>
            <a:r>
              <a:rPr lang="zh-TW" altLang="zh-HK" sz="48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of love</a:t>
            </a:r>
            <a:r>
              <a:rPr lang="zh-TW" altLang="zh-HK" sz="4800" dirty="0">
                <a:ea typeface="華康儷中黑" panose="020B0509000000000000" pitchFamily="49" charset="-120"/>
              </a:rPr>
              <a:t>. It is also the foundation of true equality.</a:t>
            </a:r>
          </a:p>
          <a:p>
            <a:pPr>
              <a:spcBef>
                <a:spcPts val="0"/>
              </a:spcBef>
            </a:pPr>
            <a:r>
              <a:rPr lang="zh-TW" altLang="zh-HK" sz="4800" dirty="0">
                <a:ea typeface="華康儷中黑" panose="020B0509000000000000" pitchFamily="49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8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4000" dirty="0">
                <a:ea typeface="華康儷中黑" panose="020B0509000000000000" pitchFamily="49" charset="-120"/>
              </a:rPr>
              <a:t>也想起了《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我儂詞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》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趙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孟頫</a:t>
            </a:r>
            <a:r>
              <a:rPr lang="zh-TW" altLang="zh-HK" sz="4000" dirty="0">
                <a:ea typeface="華康儷中黑" panose="020B0509000000000000" pitchFamily="49" charset="-120"/>
              </a:rPr>
              <a:t>,是詩書畫的全才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妻子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管道升</a:t>
            </a:r>
            <a:r>
              <a:rPr lang="zh-TW" altLang="zh-HK" sz="4000" dirty="0">
                <a:ea typeface="華康儷中黑" panose="020B0509000000000000" pitchFamily="49" charset="-120"/>
              </a:rPr>
              <a:t>,也是才女.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The poem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0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You </a:t>
            </a:r>
            <a:r>
              <a:rPr lang="zh-TW" altLang="zh-HK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and </a:t>
            </a:r>
            <a:r>
              <a:rPr lang="zh-TW" altLang="zh-HK" sz="40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I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000" dirty="0">
                <a:ea typeface="華康儷中黑" panose="020B0509000000000000" pitchFamily="49" charset="-120"/>
              </a:rPr>
              <a:t>also comes to mind. It was a story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between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the </a:t>
            </a:r>
            <a:r>
              <a:rPr lang="zh-TW" altLang="zh-HK" sz="4000" dirty="0">
                <a:ea typeface="華康儷中黑" panose="020B0509000000000000" pitchFamily="49" charset="-120"/>
              </a:rPr>
              <a:t>talented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painter, </a:t>
            </a:r>
            <a:r>
              <a:rPr lang="zh-TW" altLang="zh-HK" sz="4000" dirty="0">
                <a:ea typeface="華康儷中黑" panose="020B0509000000000000" pitchFamily="49" charset="-120"/>
              </a:rPr>
              <a:t>Zhao Meng Fu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and </a:t>
            </a:r>
            <a:r>
              <a:rPr lang="zh-TW" altLang="zh-HK" sz="4000" dirty="0">
                <a:ea typeface="華康儷中黑" panose="020B0509000000000000" pitchFamily="49" charset="-120"/>
              </a:rPr>
              <a:t>his wife Guan Dao Sheng,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an </a:t>
            </a:r>
            <a:r>
              <a:rPr lang="zh-TW" altLang="zh-HK" sz="4000" dirty="0">
                <a:ea typeface="華康儷中黑" panose="020B0509000000000000" pitchFamily="49" charset="-120"/>
              </a:rPr>
              <a:t>equally talented literati. </a:t>
            </a:r>
          </a:p>
        </p:txBody>
      </p:sp>
    </p:spTree>
    <p:extLst>
      <p:ext uri="{BB962C8B-B14F-4D97-AF65-F5344CB8AC3E}">
        <p14:creationId xmlns:p14="http://schemas.microsoft.com/office/powerpoint/2010/main" xmlns="" val="18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1400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2:18-24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上主天主說：「人單獨不好，我要給他造個與他相稱的助手。」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天主用塵土，造了各種野獸，及天空中的各種飛鳥，都引到人面前，看人怎樣起名；凡人給生物起的名字，就成了那生物的名字。人於是給各種畜牲、天空中各種飛鳥，和各種野獸，起了名字；但人沒有找到一個與自己相稱的助手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308725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800" dirty="0" smtClean="0"/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當時</a:t>
            </a:r>
            <a:r>
              <a:rPr lang="zh-TW" altLang="zh-HK" sz="4400" dirty="0">
                <a:ea typeface="華康儷中黑" panose="020B0509000000000000" pitchFamily="49" charset="-120"/>
              </a:rPr>
              <a:t>的名士納妾成風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趙</a:t>
            </a:r>
            <a:r>
              <a:rPr lang="zh-TW" altLang="zh-HK" sz="4400" dirty="0">
                <a:ea typeface="華康儷中黑" panose="020B0509000000000000" pitchFamily="49" charset="-120"/>
              </a:rPr>
              <a:t>也想納妾,作了首小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詞</a:t>
            </a:r>
            <a:r>
              <a:rPr lang="zh-TW" altLang="en-US" sz="4400" dirty="0" smtClean="0">
                <a:ea typeface="華康儷中黑" panose="020B0509000000000000" pitchFamily="49" charset="-120"/>
              </a:rPr>
              <a:t>給愛妻</a:t>
            </a:r>
            <a:endParaRPr lang="zh-TW" altLang="zh-HK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中黑" panose="020B0509000000000000" pitchFamily="49" charset="-120"/>
              </a:rPr>
              <a:t>In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Zhao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400" dirty="0">
                <a:ea typeface="華康儷中黑" panose="020B0509000000000000" pitchFamily="49" charset="-120"/>
              </a:rPr>
              <a:t>time, it was popular for celebrities to have concubines, 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so </a:t>
            </a:r>
            <a:r>
              <a:rPr lang="zh-TW" altLang="zh-HK" sz="4400" dirty="0">
                <a:ea typeface="華康儷中黑" panose="020B0509000000000000" pitchFamily="49" charset="-120"/>
              </a:rPr>
              <a:t>Zhao also wanted to enjoy 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the </a:t>
            </a:r>
            <a:r>
              <a:rPr lang="zh-TW" altLang="zh-HK" sz="4400" dirty="0">
                <a:ea typeface="華康儷中黑" panose="020B0509000000000000" pitchFamily="49" charset="-120"/>
              </a:rPr>
              <a:t>same privilege. 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He </a:t>
            </a:r>
            <a:r>
              <a:rPr lang="zh-TW" altLang="zh-HK" sz="4400" dirty="0">
                <a:ea typeface="華康儷中黑" panose="020B0509000000000000" pitchFamily="49" charset="-120"/>
              </a:rPr>
              <a:t>composed a poem to his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wife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.</a:t>
            </a:r>
            <a:endParaRPr lang="zh-TW" altLang="zh-HK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中黑" panose="020B0509000000000000" pitchFamily="49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8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100" dirty="0" smtClean="0"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我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為學士,你做夫人.豈不聞王獻之有桃葉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endParaRPr lang="en-US" altLang="zh-TW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桃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根</a:t>
            </a:r>
            <a:r>
              <a:rPr lang="zh-TW" altLang="zh-HK" sz="2400" dirty="0">
                <a:ea typeface="華康儷中黑" panose="020B0509000000000000" pitchFamily="49" charset="-120"/>
              </a:rPr>
              <a:t>(兩小妾)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,蘇東坡有朝雲,暮雲.我便多娶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幾個</a:t>
            </a:r>
            <a:endParaRPr lang="en-US" altLang="zh-TW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吳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姬,越女</a:t>
            </a:r>
            <a:r>
              <a:rPr lang="zh-TW" altLang="zh-HK" sz="2400" dirty="0">
                <a:ea typeface="華康儷中黑" panose="020B0509000000000000" pitchFamily="49" charset="-120"/>
              </a:rPr>
              <a:t>(年輕女子)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無過分.你年已四旬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endParaRPr lang="en-US" altLang="zh-TW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只管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佔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住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「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玉堂春</a:t>
            </a:r>
            <a:r>
              <a:rPr lang="zh-TW" altLang="en-US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」</a:t>
            </a:r>
            <a:r>
              <a:rPr lang="zh-TW" altLang="zh-HK" sz="2400" dirty="0" smtClean="0">
                <a:ea typeface="華康儷中黑" panose="020B0509000000000000" pitchFamily="49" charset="-120"/>
              </a:rPr>
              <a:t>(</a:t>
            </a:r>
            <a:r>
              <a:rPr lang="zh-TW" altLang="en-US" sz="2400" dirty="0" smtClean="0">
                <a:ea typeface="華康儷中黑" panose="020B0509000000000000" pitchFamily="49" charset="-120"/>
              </a:rPr>
              <a:t>即</a:t>
            </a:r>
            <a:r>
              <a:rPr lang="zh-TW" altLang="zh-HK" sz="2400" dirty="0" smtClean="0">
                <a:ea typeface="華康儷中黑" panose="020B0509000000000000" pitchFamily="49" charset="-120"/>
              </a:rPr>
              <a:t>正</a:t>
            </a:r>
            <a:r>
              <a:rPr lang="zh-TW" altLang="zh-HK" sz="2400" dirty="0">
                <a:ea typeface="華康儷中黑" panose="020B0509000000000000" pitchFamily="49" charset="-120"/>
              </a:rPr>
              <a:t>室夫人</a:t>
            </a:r>
            <a:r>
              <a:rPr lang="zh-TW" altLang="zh-HK" sz="2400" dirty="0" smtClean="0">
                <a:ea typeface="華康儷中黑" panose="020B0509000000000000" pitchFamily="49" charset="-120"/>
              </a:rPr>
              <a:t>)</a:t>
            </a:r>
            <a:r>
              <a:rPr lang="zh-TW" altLang="zh-HK" dirty="0" smtClean="0">
                <a:ea typeface="華康儷中黑" panose="020B0509000000000000" pitchFamily="49" charset="-120"/>
              </a:rPr>
              <a:t>.</a:t>
            </a:r>
            <a:endParaRPr lang="zh-TW" altLang="zh-HK" dirty="0"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pc="-40" dirty="0">
                <a:ea typeface="華康儷中黑" panose="020B0509000000000000" pitchFamily="49" charset="-120"/>
              </a:rPr>
              <a:t>I am a scholar of </a:t>
            </a:r>
            <a:r>
              <a:rPr lang="zh-TW" altLang="zh-HK" spc="-40" dirty="0" smtClean="0">
                <a:ea typeface="華康儷中黑" panose="020B0509000000000000" pitchFamily="49" charset="-120"/>
              </a:rPr>
              <a:t>ranking</a:t>
            </a:r>
            <a:r>
              <a:rPr lang="en-US" altLang="zh-TW" spc="-40" dirty="0" smtClean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pc="-40" dirty="0" smtClean="0">
                <a:ea typeface="華康儷中黑" panose="020B0509000000000000" pitchFamily="49" charset="-120"/>
              </a:rPr>
              <a:t>You </a:t>
            </a:r>
            <a:r>
              <a:rPr lang="zh-TW" altLang="zh-HK" spc="-40" dirty="0">
                <a:ea typeface="華康儷中黑" panose="020B0509000000000000" pitchFamily="49" charset="-120"/>
              </a:rPr>
              <a:t>are a lady </a:t>
            </a:r>
            <a:r>
              <a:rPr lang="en-US" altLang="zh-TW" spc="-40" dirty="0" smtClean="0">
                <a:ea typeface="華康儷中黑" panose="020B0509000000000000" pitchFamily="49" charset="-120"/>
              </a:rPr>
              <a:t>at home. </a:t>
            </a:r>
            <a:endParaRPr lang="zh-TW" altLang="zh-HK" spc="-40" dirty="0"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pc="-40" dirty="0">
                <a:ea typeface="華康儷中黑" panose="020B0509000000000000" pitchFamily="49" charset="-120"/>
              </a:rPr>
              <a:t>Famous painter Wang Xian Zhi  has Tao Ye </a:t>
            </a:r>
            <a:endParaRPr lang="en-US" altLang="zh-TW" spc="-40" dirty="0" smtClean="0"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pc="-40" dirty="0" smtClean="0">
                <a:ea typeface="華康儷中黑" panose="020B0509000000000000" pitchFamily="49" charset="-120"/>
              </a:rPr>
              <a:t>and </a:t>
            </a:r>
            <a:r>
              <a:rPr lang="zh-TW" altLang="zh-HK" spc="-40" dirty="0">
                <a:ea typeface="華康儷中黑" panose="020B0509000000000000" pitchFamily="49" charset="-120"/>
              </a:rPr>
              <a:t>Tao Gen </a:t>
            </a:r>
            <a:r>
              <a:rPr lang="zh-TW" altLang="zh-HK" sz="2400" spc="-40" dirty="0">
                <a:ea typeface="華康儷中黑" panose="020B0509000000000000" pitchFamily="49" charset="-120"/>
              </a:rPr>
              <a:t>(2 concubines),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pc="-40" dirty="0">
                <a:ea typeface="華康儷中黑" panose="020B0509000000000000" pitchFamily="49" charset="-120"/>
              </a:rPr>
              <a:t>Famous poet Su Dong Po has also </a:t>
            </a:r>
            <a:endParaRPr lang="en-US" altLang="zh-TW" spc="-40" dirty="0" smtClean="0"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pc="-40" dirty="0" smtClean="0">
                <a:ea typeface="華康儷中黑" panose="020B0509000000000000" pitchFamily="49" charset="-120"/>
              </a:rPr>
              <a:t>Zhao </a:t>
            </a:r>
            <a:r>
              <a:rPr lang="zh-TW" altLang="zh-HK" spc="-40" dirty="0">
                <a:ea typeface="華康儷中黑" panose="020B0509000000000000" pitchFamily="49" charset="-120"/>
              </a:rPr>
              <a:t>Yun and Mu Yun,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pc="-40" dirty="0">
                <a:ea typeface="華康儷中黑" panose="020B0509000000000000" pitchFamily="49" charset="-120"/>
              </a:rPr>
              <a:t>Is it too much for me to take a few Wu girls?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pc="-40" dirty="0">
                <a:ea typeface="華康儷中黑" panose="020B0509000000000000" pitchFamily="49" charset="-120"/>
              </a:rPr>
              <a:t>As a lady over </a:t>
            </a:r>
            <a:r>
              <a:rPr lang="zh-TW" altLang="zh-HK" spc="-40" dirty="0" smtClean="0">
                <a:ea typeface="華康儷中黑" panose="020B0509000000000000" pitchFamily="49" charset="-120"/>
              </a:rPr>
              <a:t>forty,</a:t>
            </a:r>
            <a:r>
              <a:rPr lang="en-US" altLang="zh-TW" spc="-40" dirty="0" smtClean="0">
                <a:ea typeface="華康儷中黑" panose="020B0509000000000000" pitchFamily="49" charset="-120"/>
              </a:rPr>
              <a:t> </a:t>
            </a:r>
            <a:r>
              <a:rPr lang="zh-TW" altLang="zh-HK" spc="-40" dirty="0" smtClean="0">
                <a:ea typeface="華康儷中黑" panose="020B0509000000000000" pitchFamily="49" charset="-120"/>
              </a:rPr>
              <a:t>Enjoy </a:t>
            </a:r>
            <a:r>
              <a:rPr lang="zh-TW" altLang="zh-HK" spc="-40" dirty="0">
                <a:ea typeface="華康儷中黑" panose="020B0509000000000000" pitchFamily="49" charset="-120"/>
              </a:rPr>
              <a:t>your status as </a:t>
            </a:r>
            <a:endParaRPr lang="en-US" altLang="zh-TW" spc="-40" dirty="0" smtClean="0"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pc="-40" dirty="0" smtClean="0">
                <a:ea typeface="華康儷中黑" panose="020B0509000000000000" pitchFamily="49" charset="-120"/>
              </a:rPr>
              <a:t>the </a:t>
            </a:r>
            <a:r>
              <a:rPr lang="zh-TW" altLang="zh-HK" spc="-40" dirty="0">
                <a:ea typeface="華康儷中黑" panose="020B0509000000000000" pitchFamily="49" charset="-120"/>
              </a:rPr>
              <a:t>Lady of Yu Tang Chun </a:t>
            </a:r>
            <a:r>
              <a:rPr lang="zh-TW" altLang="zh-HK" sz="2800" spc="-40" dirty="0">
                <a:ea typeface="華康儷中黑" panose="020B0509000000000000" pitchFamily="49" charset="-120"/>
              </a:rPr>
              <a:t>(i.e</a:t>
            </a:r>
            <a:r>
              <a:rPr lang="zh-TW" altLang="zh-HK" sz="2800" spc="-40" dirty="0" smtClean="0">
                <a:ea typeface="華康儷中黑" panose="020B0509000000000000" pitchFamily="49" charset="-120"/>
              </a:rPr>
              <a:t>.the </a:t>
            </a:r>
            <a:r>
              <a:rPr lang="zh-TW" altLang="zh-HK" sz="2800" spc="-40" dirty="0">
                <a:ea typeface="華康儷中黑" panose="020B0509000000000000" pitchFamily="49" charset="-120"/>
              </a:rPr>
              <a:t>principal wife</a:t>
            </a:r>
            <a:r>
              <a:rPr lang="zh-TW" altLang="zh-HK" sz="2800" spc="-40" dirty="0" smtClean="0">
                <a:ea typeface="華康儷中黑" panose="020B0509000000000000" pitchFamily="49" charset="-120"/>
              </a:rPr>
              <a:t>)</a:t>
            </a:r>
            <a:endParaRPr lang="zh-HK" altLang="en-US" sz="2800" spc="-4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altLang="zh-HK" sz="1400" dirty="0" smtClean="0"/>
          </a:p>
          <a:p>
            <a:pPr>
              <a:spcBef>
                <a:spcPts val="0"/>
              </a:spcBef>
            </a:pPr>
            <a:r>
              <a:rPr lang="zh-HK" altLang="en-US" dirty="0" smtClean="0">
                <a:ea typeface="華康儷中黑" panose="020B0509000000000000" pitchFamily="49" charset="-120"/>
              </a:rPr>
              <a:t>管</a:t>
            </a:r>
            <a:r>
              <a:rPr lang="zh-HK" altLang="en-US" dirty="0">
                <a:ea typeface="華康儷中黑" panose="020B0509000000000000" pitchFamily="49" charset="-120"/>
              </a:rPr>
              <a:t>氏讀後</a:t>
            </a:r>
            <a:r>
              <a:rPr lang="en-US" altLang="zh-HK" dirty="0">
                <a:ea typeface="華康儷中黑" panose="020B0509000000000000" pitchFamily="49" charset="-120"/>
              </a:rPr>
              <a:t>,</a:t>
            </a:r>
            <a:r>
              <a:rPr lang="zh-HK" altLang="en-US" dirty="0">
                <a:ea typeface="華康儷中黑" panose="020B0509000000000000" pitchFamily="49" charset="-120"/>
              </a:rPr>
              <a:t>也寫了</a:t>
            </a:r>
            <a:r>
              <a:rPr lang="en-US" altLang="zh-HK" dirty="0">
                <a:ea typeface="華康儷中黑" panose="020B0509000000000000" pitchFamily="49" charset="-120"/>
              </a:rPr>
              <a:t>《</a:t>
            </a:r>
            <a:r>
              <a:rPr lang="zh-HK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我儂詞</a:t>
            </a:r>
            <a:r>
              <a:rPr lang="en-US" altLang="zh-HK" dirty="0" smtClean="0">
                <a:ea typeface="華康儷中黑" panose="020B0509000000000000" pitchFamily="49" charset="-120"/>
              </a:rPr>
              <a:t>》:</a:t>
            </a:r>
            <a:r>
              <a:rPr lang="zh-HK" altLang="en-US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你</a:t>
            </a:r>
            <a:r>
              <a:rPr lang="zh-HK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儂我儂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忒煞情多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;</a:t>
            </a:r>
            <a:r>
              <a:rPr lang="zh-HK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把一塊泥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捻一個你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塑一個我</a:t>
            </a:r>
            <a:r>
              <a:rPr lang="en-US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.</a:t>
            </a:r>
            <a:r>
              <a:rPr lang="zh-HK" altLang="en-US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將</a:t>
            </a:r>
            <a:r>
              <a:rPr lang="zh-HK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咱兩個一齊打破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;</a:t>
            </a:r>
            <a:r>
              <a:rPr lang="zh-HK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再捻一個你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再塑一個我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.</a:t>
            </a:r>
            <a:r>
              <a:rPr lang="zh-HK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從今以後</a:t>
            </a:r>
            <a:r>
              <a:rPr lang="en-US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3600" spc="3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我</a:t>
            </a:r>
            <a:r>
              <a:rPr lang="zh-HK" altLang="en-US" sz="36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泥中有你</a:t>
            </a:r>
            <a:r>
              <a:rPr lang="en-US" altLang="zh-HK" sz="36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36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你泥中有我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HK" dirty="0" smtClean="0">
                <a:ea typeface="華康儷中黑" panose="020B0509000000000000" pitchFamily="49" charset="-120"/>
              </a:rPr>
              <a:t> After </a:t>
            </a:r>
            <a:r>
              <a:rPr lang="en-US" altLang="zh-HK" dirty="0">
                <a:ea typeface="華康儷中黑" panose="020B0509000000000000" pitchFamily="49" charset="-120"/>
              </a:rPr>
              <a:t>Guan received her husband Zhao’s poem, she replied with a </a:t>
            </a:r>
            <a:r>
              <a:rPr lang="en-US" altLang="zh-HK" dirty="0" smtClean="0">
                <a:ea typeface="華康儷中黑" panose="020B0509000000000000" pitchFamily="49" charset="-120"/>
              </a:rPr>
              <a:t>poem “</a:t>
            </a:r>
            <a:r>
              <a:rPr lang="en-US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You </a:t>
            </a:r>
            <a:r>
              <a:rPr lang="en-US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and </a:t>
            </a:r>
            <a:r>
              <a:rPr lang="en-US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I</a:t>
            </a:r>
            <a:r>
              <a:rPr lang="en-US" altLang="zh-HK" dirty="0" smtClean="0">
                <a:ea typeface="華康儷中黑" panose="020B0509000000000000" pitchFamily="49" charset="-120"/>
              </a:rPr>
              <a:t>”. </a:t>
            </a:r>
            <a:endParaRPr lang="en-US" altLang="zh-HK" dirty="0"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You 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and </a:t>
            </a:r>
            <a:r>
              <a:rPr lang="en-US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I; Love 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through so many nights;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Out of the clay we were cast,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A figure called </a:t>
            </a:r>
            <a:r>
              <a:rPr lang="en-US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you, A 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figure called “I”.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 Then our figures are smashed and recast;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A new you, A new “I”, </a:t>
            </a:r>
            <a:endParaRPr lang="en-US" altLang="zh-HK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two </a:t>
            </a: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as </a:t>
            </a:r>
            <a:r>
              <a:rPr lang="en-US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one,</a:t>
            </a:r>
            <a:r>
              <a:rPr lang="en-US" altLang="zh-HK" dirty="0" smtClean="0">
                <a:ea typeface="華康儷中黑" panose="020B0509000000000000" pitchFamily="49" charset="-120"/>
              </a:rPr>
              <a:t> </a:t>
            </a:r>
            <a:r>
              <a:rPr lang="en-US" altLang="zh-HK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I </a:t>
            </a:r>
            <a:r>
              <a:rPr lang="en-US" altLang="zh-HK" b="1" dirty="0">
                <a:solidFill>
                  <a:srgbClr val="FF0000"/>
                </a:solidFill>
                <a:ea typeface="華康儷中黑" panose="020B0509000000000000" pitchFamily="49" charset="-120"/>
              </a:rPr>
              <a:t>am in </a:t>
            </a:r>
            <a:r>
              <a:rPr lang="en-US" altLang="zh-HK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you, You </a:t>
            </a:r>
            <a:r>
              <a:rPr lang="en-US" altLang="zh-HK" b="1" dirty="0">
                <a:solidFill>
                  <a:srgbClr val="FF0000"/>
                </a:solidFill>
                <a:ea typeface="華康儷中黑" panose="020B0509000000000000" pitchFamily="49" charset="-120"/>
              </a:rPr>
              <a:t>are in “I”</a:t>
            </a:r>
            <a:r>
              <a:rPr lang="en-US" altLang="zh-HK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128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000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趙</a:t>
            </a:r>
            <a:r>
              <a:rPr lang="zh-TW" altLang="zh-HK" sz="4000" dirty="0">
                <a:ea typeface="華康儷中黑" panose="020B0509000000000000" pitchFamily="49" charset="-120"/>
              </a:rPr>
              <a:t>孟頫得詞,打消了他原本要納妾的念頭.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After Zhao saw this poem, he decided to give up the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privilege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of </a:t>
            </a:r>
            <a:r>
              <a:rPr lang="zh-TW" altLang="zh-HK" sz="4000" dirty="0">
                <a:ea typeface="華康儷中黑" panose="020B0509000000000000" pitchFamily="49" charset="-120"/>
              </a:rPr>
              <a:t>taking concubine.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 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這裡</a:t>
            </a:r>
            <a:r>
              <a:rPr lang="zh-TW" altLang="zh-HK" sz="4000" dirty="0">
                <a:ea typeface="華康儷中黑" panose="020B0509000000000000" pitchFamily="49" charset="-120"/>
              </a:rPr>
              <a:t>的「情」,是夫妻白首偕老的基石,也是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真正平等的靈魂</a:t>
            </a:r>
            <a:r>
              <a:rPr lang="zh-TW" altLang="zh-HK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4000" spc="-80" dirty="0">
                <a:ea typeface="華康儷中黑" panose="020B0509000000000000" pitchFamily="49" charset="-120"/>
              </a:rPr>
              <a:t>The </a:t>
            </a:r>
            <a:r>
              <a:rPr lang="en-US" altLang="zh-TW" sz="4000" spc="-80" dirty="0" smtClean="0">
                <a:ea typeface="華康儷中黑" panose="020B0509000000000000" pitchFamily="49" charset="-120"/>
              </a:rPr>
              <a:t>‘</a:t>
            </a:r>
            <a:r>
              <a:rPr lang="zh-TW" altLang="zh-HK" sz="4000" spc="-80" dirty="0" smtClean="0">
                <a:ea typeface="華康儷中黑" panose="020B0509000000000000" pitchFamily="49" charset="-120"/>
              </a:rPr>
              <a:t>affection</a:t>
            </a:r>
            <a:r>
              <a:rPr lang="en-US" altLang="zh-TW" sz="4000" spc="-8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spc="-8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000" spc="-80" dirty="0">
                <a:ea typeface="華康儷中黑" panose="020B0509000000000000" pitchFamily="49" charset="-120"/>
              </a:rPr>
              <a:t>here is the bedrock of a married </a:t>
            </a:r>
            <a:r>
              <a:rPr lang="zh-TW" altLang="zh-HK" sz="4000" spc="-80" dirty="0" smtClean="0">
                <a:ea typeface="華康儷中黑" panose="020B0509000000000000" pitchFamily="49" charset="-120"/>
              </a:rPr>
              <a:t>couple</a:t>
            </a:r>
            <a:r>
              <a:rPr lang="en-US" altLang="zh-TW" sz="4000" spc="-8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spc="-8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spc="-80" dirty="0">
                <a:ea typeface="華康儷中黑" panose="020B0509000000000000" pitchFamily="49" charset="-120"/>
              </a:rPr>
              <a:t>long-lasting relationship, and </a:t>
            </a:r>
            <a:r>
              <a:rPr lang="en-US" altLang="zh-TW" sz="4000" spc="-80" dirty="0" smtClean="0">
                <a:ea typeface="華康儷中黑" panose="020B0509000000000000" pitchFamily="49" charset="-120"/>
              </a:rPr>
              <a:t>the ‘</a:t>
            </a:r>
            <a:r>
              <a:rPr lang="en-US" altLang="zh-TW" sz="4000" b="1" spc="-8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soul</a:t>
            </a:r>
            <a:r>
              <a:rPr lang="en-US" altLang="zh-TW" sz="4000" spc="-80" dirty="0" smtClean="0">
                <a:ea typeface="華康儷中黑" panose="020B0509000000000000" pitchFamily="49" charset="-120"/>
              </a:rPr>
              <a:t>’ of </a:t>
            </a:r>
            <a:r>
              <a:rPr lang="zh-TW" altLang="zh-HK" sz="4000" b="1" spc="-8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true </a:t>
            </a:r>
            <a:r>
              <a:rPr lang="zh-TW" altLang="zh-HK" sz="4000" b="1" spc="-80" dirty="0">
                <a:solidFill>
                  <a:srgbClr val="0000FF"/>
                </a:solidFill>
                <a:ea typeface="華康儷中黑" panose="020B0509000000000000" pitchFamily="49" charset="-120"/>
              </a:rPr>
              <a:t>equality 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 </a:t>
            </a:r>
          </a:p>
          <a:p>
            <a:pPr>
              <a:spcBef>
                <a:spcPts val="0"/>
              </a:spcBef>
            </a:pPr>
            <a:endParaRPr lang="zh-HK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8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altLang="zh-TW" sz="1200" dirty="0" smtClean="0"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可惜</a:t>
            </a:r>
            <a:r>
              <a:rPr lang="zh-TW" altLang="zh-HK" sz="4000" dirty="0">
                <a:ea typeface="華康儷中黑" panose="020B0509000000000000" pitchFamily="49" charset="-120"/>
              </a:rPr>
              <a:t>的是,今日社會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口講</a:t>
            </a:r>
            <a:r>
              <a:rPr lang="zh-TW" altLang="zh-HK" sz="4000" dirty="0">
                <a:ea typeface="華康儷中黑" panose="020B0509000000000000" pitchFamily="49" charset="-120"/>
              </a:rPr>
              <a:t>平等,卻只注意制度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 宗教</a:t>
            </a:r>
            <a:r>
              <a:rPr lang="zh-TW" altLang="zh-HK" sz="4000" dirty="0">
                <a:ea typeface="華康儷中黑" panose="020B0509000000000000" pitchFamily="49" charset="-120"/>
              </a:rPr>
              <a:t>,國籍,意識型態.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以為</a:t>
            </a:r>
            <a:r>
              <a:rPr lang="zh-TW" altLang="zh-HK" sz="4000" dirty="0">
                <a:ea typeface="華康儷中黑" panose="020B0509000000000000" pitchFamily="49" charset="-120"/>
              </a:rPr>
              <a:t>有了選舉制度,就有真民主;領了洗,就有基督精神;手拿聖經,就可以替天行道.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Unfortunately, our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society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ea typeface="華康儷中黑" panose="020B0509000000000000" pitchFamily="49" charset="-120"/>
              </a:rPr>
              <a:t>views on equality dwell only on areas as political systems,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religion, </a:t>
            </a:r>
            <a:r>
              <a:rPr lang="zh-TW" altLang="zh-HK" sz="4000" dirty="0">
                <a:ea typeface="華康儷中黑" panose="020B0509000000000000" pitchFamily="49" charset="-120"/>
              </a:rPr>
              <a:t>nationality and ideology.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Election </a:t>
            </a:r>
            <a:r>
              <a:rPr lang="zh-TW" altLang="zh-HK" sz="4000" dirty="0">
                <a:ea typeface="華康儷中黑" panose="020B0509000000000000" pitchFamily="49" charset="-120"/>
              </a:rPr>
              <a:t>is perceived as true democracy, baptism as having the spirit of Christ, and the Bible as a weapon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to </a:t>
            </a:r>
            <a:r>
              <a:rPr lang="zh-TW" altLang="zh-HK" sz="4000" dirty="0">
                <a:ea typeface="華康儷中黑" panose="020B0509000000000000" pitchFamily="49" charset="-120"/>
              </a:rPr>
              <a:t>exercise justice in the world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128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800" dirty="0" smtClean="0">
                <a:ea typeface="華康儷中黑" panose="020B0509000000000000" pitchFamily="49" charset="-120"/>
              </a:rPr>
              <a:t>這裡</a:t>
            </a:r>
            <a:r>
              <a:rPr lang="zh-TW" altLang="zh-HK" sz="4800" dirty="0">
                <a:ea typeface="華康儷中黑" panose="020B0509000000000000" pitchFamily="49" charset="-120"/>
              </a:rPr>
              <a:t>缺的,不單是「愛」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,</a:t>
            </a:r>
            <a:endParaRPr lang="en-US" altLang="zh-TW" sz="4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800" dirty="0" smtClean="0">
                <a:ea typeface="華康儷中黑" panose="020B0509000000000000" pitchFamily="49" charset="-120"/>
              </a:rPr>
              <a:t>也</a:t>
            </a:r>
            <a:r>
              <a:rPr lang="zh-TW" altLang="zh-HK" sz="4800" dirty="0">
                <a:ea typeface="華康儷中黑" panose="020B0509000000000000" pitchFamily="49" charset="-120"/>
              </a:rPr>
              <a:t>缺「情」.</a:t>
            </a:r>
            <a:r>
              <a:rPr lang="zh-TW" altLang="zh-HK" sz="4800" dirty="0">
                <a:solidFill>
                  <a:srgbClr val="0000FF"/>
                </a:solidFill>
                <a:ea typeface="華康儷中黑" panose="020B0509000000000000" pitchFamily="49" charset="-120"/>
              </a:rPr>
              <a:t>當愛和情都不缺時</a:t>
            </a:r>
            <a:r>
              <a:rPr lang="zh-TW" altLang="zh-HK" sz="48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endParaRPr lang="en-US" altLang="zh-TW" sz="4800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8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就是</a:t>
            </a:r>
            <a:r>
              <a:rPr lang="zh-TW" altLang="zh-HK" sz="4800" dirty="0">
                <a:solidFill>
                  <a:srgbClr val="0000FF"/>
                </a:solidFill>
                <a:ea typeface="華康儷中黑" panose="020B0509000000000000" pitchFamily="49" charset="-120"/>
              </a:rPr>
              <a:t>天國,就是天家</a:t>
            </a:r>
            <a:r>
              <a:rPr lang="zh-TW" altLang="zh-HK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4800" dirty="0">
                <a:ea typeface="華康儷中黑" panose="020B0509000000000000" pitchFamily="49" charset="-120"/>
              </a:rPr>
              <a:t>What is missing here is not just love but </a:t>
            </a:r>
            <a:r>
              <a:rPr lang="zh-TW" altLang="zh-HK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affection</a:t>
            </a:r>
            <a:r>
              <a:rPr lang="zh-TW" altLang="zh-HK" sz="4800" dirty="0">
                <a:ea typeface="華康儷中黑" panose="020B0509000000000000" pitchFamily="49" charset="-120"/>
              </a:rPr>
              <a:t>. When both are present, then the Kingdom of God and </a:t>
            </a:r>
            <a:r>
              <a:rPr lang="zh-TW" altLang="zh-HK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Heavenly Home on Earth </a:t>
            </a:r>
            <a:r>
              <a:rPr lang="zh-TW" altLang="zh-HK" sz="4800" dirty="0">
                <a:ea typeface="華康儷中黑" panose="020B0509000000000000" pitchFamily="49" charset="-120"/>
              </a:rPr>
              <a:t>will be realized</a:t>
            </a:r>
            <a:r>
              <a:rPr lang="zh-TW" altLang="zh-HK" sz="4800" dirty="0" smtClean="0">
                <a:ea typeface="華康儷中黑" panose="020B0509000000000000" pitchFamily="49" charset="-120"/>
              </a:rPr>
              <a:t>.</a:t>
            </a:r>
            <a:endParaRPr lang="zh-HK" altLang="en-US" sz="4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8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18663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上主天主於是使人熟睡，當人睡著了，就取出了他的一根肋骨，再用肉補滿原處。然後，上主天主用那由人取來的肋骨，形成了一個女人，引她到人面前。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人於是說：「這才真是我的骨中之骨，肉中之肉，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她應稱為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女人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，因為是由男人取出的。」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為此，人應離開自己的父母，依附自己的妻子，兩人成為一體。 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308304" y="602128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3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2:9-11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我們看見了那位「稍微遜於天使」的耶穌，因所受死亡之苦，接受了尊崇和光榮的冠冕；這原是出於天主的恩寵，使他為每個人嘗到死味。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其實，這是適當的：那為萬物終向，及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萬物根源的天主，要藉苦難，來成全那領導眾子進入光榮，並拯救眾子的首領。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019925" y="616530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218"/>
            <a:ext cx="9144000" cy="6121102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因為祝聖者與被祝聖者，都是出於一源；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為這個原故，耶穌稱眾人為弟兄，並不以為恥。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236296" y="59263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9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1710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10:2-12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那時候，有些法利塞人前來問耶穌：許不許丈夫休妻？意思是要試探他。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耶穌回答他們說：「梅瑟吩咐了你們什麼？」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他們說：「梅瑟准許了寫休書休妻。」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耶穌對他們說：「這是因為你們心硬，梅瑟才給你們寫下了這條法令。但是，從創造之初，天主造了他們一男一女。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386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人要離開他的父母，依附自己的妻子，兩人成為一體，以致他們不再是兩個，而是一體了。所以，天主所結合的，人不可拆散。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回到家裡，門徒又問耶穌這事。耶穌對他們說：「誰若休自己的妻子，而另娶，就是犯姦淫，辜負妻子；若妻子離棄自己的丈夫，而另嫁，也是犯姦淫。」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1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常年期第二十七主日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2400"/>
              </a:spcAft>
              <a:buFontTx/>
              <a:buNone/>
            </a:pPr>
            <a:r>
              <a:rPr lang="zh-TW" altLang="en-US" sz="6600" spc="600" dirty="0">
                <a:solidFill>
                  <a:schemeClr val="bg1"/>
                </a:solidFill>
                <a:ea typeface="華康儷中黑" pitchFamily="49" charset="-120"/>
              </a:rPr>
              <a:t>真正的平等</a:t>
            </a:r>
            <a:endParaRPr lang="en-US" altLang="zh-TW" sz="6600" spc="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創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2:18-24;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希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2:9-11;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谷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10:2-12)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88640"/>
            <a:ext cx="9144000" cy="6525344"/>
          </a:xfrm>
        </p:spPr>
        <p:txBody>
          <a:bodyPr/>
          <a:lstStyle/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上主天主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人單獨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不好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要給他造個與他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相稱的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助手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人於是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這才真是我的骨中之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骨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肉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中之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肉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萬物根源的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藉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苦難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來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成全那領導眾子進入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光榮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拯救眾子的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首領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祝聖者與被祝聖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者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是出於一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源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lnSpc>
                <a:spcPts val="4800"/>
              </a:lnSpc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人要離開他的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父母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依附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妻子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兩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人成為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一體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以致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他們不再是兩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一體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所結合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不可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拆散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350" spc="300" dirty="0">
              <a:solidFill>
                <a:schemeClr val="bg1"/>
              </a:solidFill>
              <a:ea typeface="華康儷中黑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9236</TotalTime>
  <Words>1837</Words>
  <Application>Microsoft Office PowerPoint</Application>
  <PresentationFormat>如螢幕大小 (4:3)</PresentationFormat>
  <Paragraphs>175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28" baseType="lpstr">
      <vt:lpstr>預設簡報設計</vt:lpstr>
      <vt:lpstr>14_預設簡報設計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672</cp:revision>
  <dcterms:created xsi:type="dcterms:W3CDTF">2006-09-26T01:05:23Z</dcterms:created>
  <dcterms:modified xsi:type="dcterms:W3CDTF">2021-09-27T07:19:51Z</dcterms:modified>
</cp:coreProperties>
</file>