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37"/>
  </p:notesMasterIdLst>
  <p:handoutMasterIdLst>
    <p:handoutMasterId r:id="rId38"/>
  </p:handoutMasterIdLst>
  <p:sldIdLst>
    <p:sldId id="1974" r:id="rId4"/>
    <p:sldId id="2119" r:id="rId5"/>
    <p:sldId id="2120" r:id="rId6"/>
    <p:sldId id="2141" r:id="rId7"/>
    <p:sldId id="2122" r:id="rId8"/>
    <p:sldId id="2137" r:id="rId9"/>
    <p:sldId id="2133" r:id="rId10"/>
    <p:sldId id="2138" r:id="rId11"/>
    <p:sldId id="2134" r:id="rId12"/>
    <p:sldId id="2140" r:id="rId13"/>
    <p:sldId id="2158" r:id="rId14"/>
    <p:sldId id="2142" r:id="rId15"/>
    <p:sldId id="2143" r:id="rId16"/>
    <p:sldId id="2144" r:id="rId17"/>
    <p:sldId id="684" r:id="rId18"/>
    <p:sldId id="685" r:id="rId19"/>
    <p:sldId id="2157" r:id="rId20"/>
    <p:sldId id="689" r:id="rId21"/>
    <p:sldId id="2159" r:id="rId22"/>
    <p:sldId id="2145" r:id="rId23"/>
    <p:sldId id="2146" r:id="rId24"/>
    <p:sldId id="2147" r:id="rId25"/>
    <p:sldId id="2148" r:id="rId26"/>
    <p:sldId id="2149" r:id="rId27"/>
    <p:sldId id="2150" r:id="rId28"/>
    <p:sldId id="2151" r:id="rId29"/>
    <p:sldId id="2152" r:id="rId30"/>
    <p:sldId id="2153" r:id="rId31"/>
    <p:sldId id="2154" r:id="rId32"/>
    <p:sldId id="2155" r:id="rId33"/>
    <p:sldId id="2156" r:id="rId34"/>
    <p:sldId id="2160" r:id="rId35"/>
    <p:sldId id="1892" r:id="rId36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00FF00"/>
    <a:srgbClr val="FF99FF"/>
    <a:srgbClr val="FF00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40" autoAdjust="0"/>
    <p:restoredTop sz="93315" autoAdjust="0"/>
  </p:normalViewPr>
  <p:slideViewPr>
    <p:cSldViewPr>
      <p:cViewPr>
        <p:scale>
          <a:sx n="50" d="100"/>
          <a:sy n="50" d="100"/>
        </p:scale>
        <p:origin x="1616" y="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ommentAuthors" Target="commentAuthor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常年期第二十七主日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棄石變基石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「為此，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我對你們說：天主的國，必由你們當中奪去，而交給結果實的外邦人。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740352" y="616530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4/4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633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常年期第二十七主日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棄石變基石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2448418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540000" indent="-457200" algn="just">
              <a:spcBef>
                <a:spcPts val="0"/>
              </a:spcBef>
              <a:spcAft>
                <a:spcPts val="12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我的愛友有一座葡萄園</a:t>
            </a:r>
            <a:r>
              <a:rPr lang="en-US" altLang="zh-TW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00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他希望</a:t>
            </a:r>
            <a:r>
              <a:rPr lang="zh-TW" altLang="en-US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它出產好葡萄</a:t>
            </a:r>
            <a:r>
              <a:rPr lang="en-US" altLang="zh-TW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但它</a:t>
            </a:r>
            <a:r>
              <a:rPr lang="zh-TW" altLang="en-US" sz="3600" spc="-100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卻</a:t>
            </a:r>
            <a:r>
              <a:rPr lang="zh-TW" altLang="en-US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出產了野葡萄</a:t>
            </a:r>
            <a:r>
              <a:rPr lang="en-US" altLang="zh-TW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上主</a:t>
            </a:r>
            <a:r>
              <a:rPr lang="zh-TW" altLang="en-US" sz="3600" spc="-100" dirty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原希望</a:t>
            </a:r>
            <a:r>
              <a:rPr lang="zh-TW" altLang="en-US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正義</a:t>
            </a:r>
            <a:r>
              <a:rPr lang="en-US" altLang="zh-TW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看</a:t>
            </a:r>
            <a:r>
              <a:rPr lang="en-US" altLang="zh-TW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00" dirty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竟是</a:t>
            </a:r>
            <a:r>
              <a:rPr lang="zh-TW" altLang="en-US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流血</a:t>
            </a:r>
            <a:r>
              <a:rPr lang="en-US" altLang="zh-TW" sz="3600" spc="-1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  <a:cs typeface="華康中黑體" panose="020B0509000000000000" pitchFamily="49" charset="-120"/>
              </a:rPr>
              <a:t>我要使他變成荒地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15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天主對我說什麼</a:t>
            </a:r>
            <a:r>
              <a:rPr lang="en-US" altLang="zh-TW" sz="3600" spc="-15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?</a:t>
            </a:r>
          </a:p>
          <a:p>
            <a:pPr marL="540000" indent="-457200" algn="just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我要使他變成荒地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天主懲罰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非也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540000" indent="-457200" algn="just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達不到目的的工具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會被替換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被廢棄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從自身找問題的答案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88900" indent="0" algn="just">
              <a:lnSpc>
                <a:spcPts val="43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436688" algn="l"/>
                <a:tab pos="1527175" algn="l"/>
              </a:tabLst>
            </a:pP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滅六國者六國也</a:t>
            </a:r>
            <a:r>
              <a:rPr lang="en-US" altLang="zh-CN" sz="3600" dirty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,</a:t>
            </a: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非秦也</a:t>
            </a:r>
            <a:r>
              <a:rPr lang="en-US" altLang="zh-CN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;</a:t>
            </a: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族秦者秦也</a:t>
            </a:r>
            <a:r>
              <a:rPr lang="en-US" altLang="zh-CN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,</a:t>
            </a: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非天下也</a:t>
            </a:r>
            <a:r>
              <a:rPr lang="en-US" altLang="zh-CN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.</a:t>
            </a: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使六國</a:t>
            </a:r>
            <a:r>
              <a:rPr lang="zh-CN" altLang="en-US" sz="3600" i="0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各愛其人</a:t>
            </a:r>
            <a:r>
              <a:rPr lang="en-US" altLang="zh-CN" sz="3600" dirty="0">
                <a:solidFill>
                  <a:schemeClr val="bg1"/>
                </a:solidFill>
                <a:latin typeface="華康超明體(P)" panose="02020C00000000000000" pitchFamily="18" charset="-120"/>
                <a:ea typeface="華康超明體(P)" panose="02020C00000000000000" pitchFamily="18" charset="-120"/>
              </a:rPr>
              <a:t>,</a:t>
            </a: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則足以拒秦</a:t>
            </a:r>
            <a:r>
              <a:rPr lang="en-US" altLang="zh-CN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;</a:t>
            </a: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使秦</a:t>
            </a:r>
            <a:r>
              <a:rPr lang="zh-TW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復</a:t>
            </a:r>
            <a:r>
              <a:rPr lang="zh-CN" altLang="en-US" sz="3600" i="0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華康超明體(P)" panose="02020C00000000000000" pitchFamily="18" charset="-120"/>
                <a:ea typeface="華康超明體(P)" panose="02020C00000000000000" pitchFamily="18" charset="-120"/>
              </a:rPr>
              <a:t>愛六國之人</a:t>
            </a:r>
            <a:r>
              <a:rPr lang="en-US" altLang="zh-CN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,</a:t>
            </a: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則遞三世可至萬世而</a:t>
            </a:r>
            <a:r>
              <a:rPr lang="zh-TW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為</a:t>
            </a: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君</a:t>
            </a:r>
            <a:r>
              <a:rPr lang="en-US" altLang="zh-CN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,</a:t>
            </a:r>
            <a:r>
              <a:rPr lang="zh-CN" altLang="en-US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誰得而族滅也</a:t>
            </a:r>
            <a:r>
              <a:rPr lang="en-US" altLang="zh-CN" sz="3600" i="0" dirty="0">
                <a:solidFill>
                  <a:schemeClr val="bg1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?</a:t>
            </a:r>
            <a:r>
              <a:rPr lang="zh-CN" altLang="en-US" sz="3600" i="0" dirty="0">
                <a:solidFill>
                  <a:srgbClr val="FFFF00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秦人不暇自哀</a:t>
            </a:r>
            <a:r>
              <a:rPr lang="en-US" altLang="zh-CN" sz="3600" i="0" dirty="0">
                <a:solidFill>
                  <a:srgbClr val="FFFF00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,</a:t>
            </a:r>
            <a:r>
              <a:rPr lang="zh-CN" altLang="en-US" sz="3600" i="0" dirty="0">
                <a:solidFill>
                  <a:srgbClr val="FFFF00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而後人哀之</a:t>
            </a:r>
            <a:r>
              <a:rPr lang="en-US" altLang="zh-CN" sz="3600" i="0" dirty="0">
                <a:solidFill>
                  <a:srgbClr val="FFFF00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;</a:t>
            </a:r>
            <a:r>
              <a:rPr lang="zh-CN" altLang="en-US" sz="3600" i="0" dirty="0">
                <a:solidFill>
                  <a:srgbClr val="FFFF00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後人哀之而不鑒之</a:t>
            </a:r>
            <a:r>
              <a:rPr lang="en-US" altLang="zh-CN" sz="3600" i="0" dirty="0">
                <a:solidFill>
                  <a:srgbClr val="FFFF00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,</a:t>
            </a:r>
            <a:r>
              <a:rPr lang="zh-CN" altLang="en-US" sz="3600" i="0" dirty="0">
                <a:solidFill>
                  <a:srgbClr val="FFFF00"/>
                </a:solidFill>
                <a:effectLst/>
                <a:highlight>
                  <a:srgbClr val="FF0000"/>
                </a:highlight>
                <a:latin typeface="華康超明體(P)" panose="02020C00000000000000" pitchFamily="18" charset="-120"/>
                <a:ea typeface="華康超明體(P)" panose="02020C00000000000000" pitchFamily="18" charset="-120"/>
              </a:rPr>
              <a:t>亦使後人而</a:t>
            </a:r>
            <a:r>
              <a:rPr lang="zh-TW" altLang="en-US" sz="3600" i="0" dirty="0">
                <a:solidFill>
                  <a:srgbClr val="FFFF00"/>
                </a:solidFill>
                <a:effectLst/>
                <a:highlight>
                  <a:srgbClr val="FF0000"/>
                </a:highlight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復</a:t>
            </a:r>
            <a:r>
              <a:rPr lang="zh-CN" altLang="en-US" sz="3600" i="0" dirty="0">
                <a:solidFill>
                  <a:srgbClr val="FFFF00"/>
                </a:solidFill>
                <a:effectLst/>
                <a:highlight>
                  <a:srgbClr val="FF0000"/>
                </a:highlight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哀後人也</a:t>
            </a:r>
            <a:r>
              <a:rPr lang="en-US" altLang="zh-CN" sz="3600" i="0" dirty="0">
                <a:solidFill>
                  <a:srgbClr val="FFFF00"/>
                </a:solidFill>
                <a:effectLst/>
                <a:latin typeface="華康超明體(P)" panose="02020C00000000000000" pitchFamily="18" charset="-120"/>
                <a:ea typeface="華康超明體(P)" panose="02020C00000000000000" pitchFamily="18" charset="-120"/>
              </a:rPr>
              <a:t>.</a:t>
            </a:r>
            <a:endParaRPr lang="en-US" altLang="zh-TW" sz="3600" dirty="0">
              <a:solidFill>
                <a:srgbClr val="FFFF00"/>
              </a:solidFill>
              <a:latin typeface="華康超明體(P)" panose="02020C00000000000000" pitchFamily="18" charset="-120"/>
              <a:ea typeface="華康超明體(P)" panose="02020C00000000000000" pitchFamily="18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589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540000" indent="-457200" algn="just">
              <a:spcBef>
                <a:spcPts val="0"/>
              </a:spcBef>
              <a:spcAft>
                <a:spcPts val="18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凡是</a:t>
            </a:r>
            <a:r>
              <a:rPr lang="zh-TW" altLang="en-US" sz="4000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真實的</a:t>
            </a:r>
            <a:r>
              <a:rPr lang="en-US" altLang="zh-TW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凡是</a:t>
            </a:r>
            <a:r>
              <a:rPr lang="zh-TW" altLang="en-US" sz="4000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高尚的</a:t>
            </a:r>
            <a:r>
              <a:rPr lang="en-US" altLang="zh-TW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凡是</a:t>
            </a:r>
            <a:r>
              <a:rPr lang="zh-TW" altLang="en-US" sz="4000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正義的</a:t>
            </a:r>
            <a:r>
              <a:rPr lang="en-US" altLang="zh-TW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你們都該思念</a:t>
            </a:r>
            <a:r>
              <a:rPr lang="en-US" altLang="zh-TW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凡你們在我身上所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  <a:cs typeface="華康中黑體" panose="020B0509000000000000" pitchFamily="49" charset="-120"/>
              </a:rPr>
              <a:t>學得的</a:t>
            </a:r>
            <a:r>
              <a:rPr lang="en-US" altLang="zh-TW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都該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  <a:cs typeface="華康中黑體" panose="020B0509000000000000" pitchFamily="49" charset="-120"/>
              </a:rPr>
              <a:t>實行</a:t>
            </a:r>
            <a:r>
              <a:rPr lang="en-US" altLang="zh-TW" sz="40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marL="540000" indent="-457200" algn="just">
              <a:spcBef>
                <a:spcPts val="0"/>
              </a:spcBef>
              <a:spcAft>
                <a:spcPts val="18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升神父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宣講所相信的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生活所宣講的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540000" indent="-457200">
              <a:spcBef>
                <a:spcPts val="0"/>
              </a:spcBef>
              <a:spcAft>
                <a:spcPts val="18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在耶穌身上學到真實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高尚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純潔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可愛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榮譽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化為思念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朝思慕想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茶飯不思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</a:b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頻呼小玉原無事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只要檀郎認識聲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540000" indent="-457200" algn="just">
              <a:spcBef>
                <a:spcPts val="0"/>
              </a:spcBef>
              <a:spcAft>
                <a:spcPts val="18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告子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行仁義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孟子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不要行仁義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由仁義行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16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540000" indent="-457200" algn="just">
              <a:spcBef>
                <a:spcPts val="0"/>
              </a:spcBef>
              <a:spcAft>
                <a:spcPts val="18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匠人棄而</a:t>
            </a:r>
            <a:r>
              <a:rPr lang="zh-TW" altLang="en-US" sz="4000" dirty="0">
                <a:solidFill>
                  <a:srgbClr val="FFFF00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不用的</a:t>
            </a:r>
            <a:r>
              <a:rPr lang="zh-TW" altLang="en-US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石頭</a:t>
            </a:r>
            <a:r>
              <a:rPr lang="en-US" altLang="zh-TW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反而成了屋角的</a:t>
            </a:r>
            <a:r>
              <a:rPr lang="zh-TW" altLang="en-US" sz="4000" dirty="0">
                <a:solidFill>
                  <a:srgbClr val="FFFF00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基石</a:t>
            </a:r>
            <a:r>
              <a:rPr lang="en-US" altLang="zh-TW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我對你們說</a:t>
            </a:r>
            <a:r>
              <a:rPr lang="en-US" altLang="zh-TW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天主的國</a:t>
            </a:r>
            <a:r>
              <a:rPr lang="en-US" altLang="zh-TW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必由你們當中奪去</a:t>
            </a:r>
            <a:r>
              <a:rPr lang="en-US" altLang="zh-TW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交給結果實的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外邦人</a:t>
            </a:r>
            <a:r>
              <a:rPr lang="en-US" altLang="zh-TW" sz="4000" dirty="0">
                <a:solidFill>
                  <a:schemeClr val="bg1"/>
                </a:solidFill>
                <a:latin typeface="Arial" panose="020B0604020202020204" pitchFamily="34" charset="0"/>
                <a:ea typeface="華康正顏楷體W7" panose="03000709000000000000" pitchFamily="65" charset="-120"/>
                <a:cs typeface="Arial" panose="020B0604020202020204" pitchFamily="34" charset="0"/>
              </a:rPr>
              <a:t>.</a:t>
            </a:r>
          </a:p>
          <a:p>
            <a:pPr marL="540000" indent="-457200" algn="just">
              <a:spcBef>
                <a:spcPts val="0"/>
              </a:spcBef>
              <a:spcAft>
                <a:spcPts val="18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天國屬於結果實的外邦人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540000" indent="-457200" algn="just">
              <a:spcBef>
                <a:spcPts val="0"/>
              </a:spcBef>
              <a:spcAft>
                <a:spcPts val="18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聖經要我們結生活的果實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邁向成全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改造自我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成為家庭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社會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世界的基石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聖經是天主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今天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對我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說的話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540000" indent="-457200" algn="just">
              <a:spcBef>
                <a:spcPts val="0"/>
              </a:spcBef>
              <a:spcAft>
                <a:spcPts val="6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聖經是天主的話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講宇宙和人生的秘密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540000" indent="-457200" algn="ctr">
              <a:spcBef>
                <a:spcPts val="0"/>
              </a:spcBef>
              <a:spcAft>
                <a:spcPts val="1800"/>
              </a:spcAft>
              <a:buNone/>
              <a:tabLst>
                <a:tab pos="1436688" algn="l"/>
                <a:tab pos="1527175" algn="l"/>
              </a:tabLst>
            </a:pPr>
            <a:r>
              <a:rPr lang="zh-TW" altLang="en-US" sz="3600" i="1" dirty="0">
                <a:solidFill>
                  <a:srgbClr val="00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以下教你如何解釋聖經</a:t>
            </a:r>
            <a:endParaRPr lang="zh-TW" altLang="en-US" sz="3600" i="1" dirty="0">
              <a:solidFill>
                <a:srgbClr val="00FF00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28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F635259-E93E-43D7-B4DB-C142E3A31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HK" altLang="en-US" dirty="0"/>
          </a:p>
        </p:txBody>
      </p:sp>
      <p:pic>
        <p:nvPicPr>
          <p:cNvPr id="41987" name="Picture 2" descr="C:\Users\luke\Desktop\以色列人宇宙觀圖.jpg">
            <a:extLst>
              <a:ext uri="{FF2B5EF4-FFF2-40B4-BE49-F238E27FC236}">
                <a16:creationId xmlns:a16="http://schemas.microsoft.com/office/drawing/2014/main" id="{B897CCA9-E15F-430B-87E9-0F65B19EB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文字方塊 1">
            <a:extLst>
              <a:ext uri="{FF2B5EF4-FFF2-40B4-BE49-F238E27FC236}">
                <a16:creationId xmlns:a16="http://schemas.microsoft.com/office/drawing/2014/main" id="{3DB353E3-C879-49D3-BCAD-208287EF4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1486" y="404813"/>
            <a:ext cx="738664" cy="44640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dirty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請找出這圖的</a:t>
            </a:r>
            <a:r>
              <a:rPr kumimoji="0" lang="zh-TW" altLang="en-US" sz="3600" dirty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九大錯處</a:t>
            </a:r>
            <a:endParaRPr kumimoji="0" lang="zh-HK" altLang="en-US" sz="3600" dirty="0">
              <a:solidFill>
                <a:srgbClr val="C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1989" name="文字方塊 1">
            <a:extLst>
              <a:ext uri="{FF2B5EF4-FFF2-40B4-BE49-F238E27FC236}">
                <a16:creationId xmlns:a16="http://schemas.microsoft.com/office/drawing/2014/main" id="{E3CC462A-D3BF-450A-83F1-EECD4A382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22" y="404813"/>
            <a:ext cx="615553" cy="56880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此圖來自思高版聖經創世紀第一章</a:t>
            </a:r>
            <a:endParaRPr lang="zh-HK" altLang="en-US" sz="2800" dirty="0"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1017872-E24D-40BC-ABD2-0BFFD7101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HK" altLang="en-US" dirty="0"/>
          </a:p>
        </p:txBody>
      </p:sp>
      <p:pic>
        <p:nvPicPr>
          <p:cNvPr id="43011" name="Picture 2" descr="C:\Users\luke\Desktop\以色列人宇宙觀圖2.jpg">
            <a:extLst>
              <a:ext uri="{FF2B5EF4-FFF2-40B4-BE49-F238E27FC236}">
                <a16:creationId xmlns:a16="http://schemas.microsoft.com/office/drawing/2014/main" id="{8236C17B-C027-4E62-BA02-4F879A4AC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277C41BC-B427-4A60-ACFE-05C4E58BA141}"/>
              </a:ext>
            </a:extLst>
          </p:cNvPr>
          <p:cNvSpPr/>
          <p:nvPr/>
        </p:nvSpPr>
        <p:spPr>
          <a:xfrm>
            <a:off x="1908175" y="28575"/>
            <a:ext cx="5040313" cy="331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BF4FE6E-B355-48FD-8A44-8199D0C43393}"/>
              </a:ext>
            </a:extLst>
          </p:cNvPr>
          <p:cNvSpPr/>
          <p:nvPr/>
        </p:nvSpPr>
        <p:spPr>
          <a:xfrm>
            <a:off x="3735388" y="1081088"/>
            <a:ext cx="1728787" cy="431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118BF68-6EE5-425C-8875-3F5BC955DC2B}"/>
              </a:ext>
            </a:extLst>
          </p:cNvPr>
          <p:cNvSpPr/>
          <p:nvPr/>
        </p:nvSpPr>
        <p:spPr>
          <a:xfrm>
            <a:off x="6156325" y="781050"/>
            <a:ext cx="576263" cy="431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srgbClr val="0000FF"/>
              </a:solidFill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473D1B5A-6A23-478A-8DDE-EE89E41533EB}"/>
              </a:ext>
            </a:extLst>
          </p:cNvPr>
          <p:cNvSpPr/>
          <p:nvPr/>
        </p:nvSpPr>
        <p:spPr>
          <a:xfrm>
            <a:off x="7169150" y="2193925"/>
            <a:ext cx="774700" cy="6477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3DC3D55B-468A-4C1B-8C87-41D68CEE188E}"/>
              </a:ext>
            </a:extLst>
          </p:cNvPr>
          <p:cNvSpPr/>
          <p:nvPr/>
        </p:nvSpPr>
        <p:spPr>
          <a:xfrm>
            <a:off x="1908175" y="1744663"/>
            <a:ext cx="4176713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85C87F36-4A1B-46CD-9AB6-311606FDFCE1}"/>
              </a:ext>
            </a:extLst>
          </p:cNvPr>
          <p:cNvSpPr/>
          <p:nvPr/>
        </p:nvSpPr>
        <p:spPr>
          <a:xfrm>
            <a:off x="1189038" y="3025775"/>
            <a:ext cx="774700" cy="1108075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D3149448-809B-4D72-86DB-693ECFC1FE3D}"/>
              </a:ext>
            </a:extLst>
          </p:cNvPr>
          <p:cNvSpPr/>
          <p:nvPr/>
        </p:nvSpPr>
        <p:spPr>
          <a:xfrm>
            <a:off x="384175" y="6107113"/>
            <a:ext cx="774700" cy="6477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785C6033-08A1-464D-8D0E-73923758FE36}"/>
              </a:ext>
            </a:extLst>
          </p:cNvPr>
          <p:cNvSpPr/>
          <p:nvPr/>
        </p:nvSpPr>
        <p:spPr>
          <a:xfrm>
            <a:off x="7900988" y="6021388"/>
            <a:ext cx="774700" cy="6477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9" name="圓角矩形 8">
            <a:extLst>
              <a:ext uri="{FF2B5EF4-FFF2-40B4-BE49-F238E27FC236}">
                <a16:creationId xmlns:a16="http://schemas.microsoft.com/office/drawing/2014/main" id="{ACFDBBD1-DB18-4654-9E66-A8FCC3192272}"/>
              </a:ext>
            </a:extLst>
          </p:cNvPr>
          <p:cNvSpPr/>
          <p:nvPr/>
        </p:nvSpPr>
        <p:spPr>
          <a:xfrm>
            <a:off x="3132138" y="5084763"/>
            <a:ext cx="2808287" cy="7207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E9C4D789-90BE-4A9D-9ACC-AFD01B7039BD}"/>
              </a:ext>
            </a:extLst>
          </p:cNvPr>
          <p:cNvSpPr/>
          <p:nvPr/>
        </p:nvSpPr>
        <p:spPr>
          <a:xfrm>
            <a:off x="2916238" y="6092825"/>
            <a:ext cx="3492500" cy="64928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FEF8ED8-3455-4D06-ACF6-E5B05691E8D8}"/>
              </a:ext>
            </a:extLst>
          </p:cNvPr>
          <p:cNvSpPr/>
          <p:nvPr/>
        </p:nvSpPr>
        <p:spPr>
          <a:xfrm>
            <a:off x="2168525" y="865188"/>
            <a:ext cx="649288" cy="431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srgbClr val="0000FF"/>
              </a:solidFill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A03C7656-003F-4A43-B4C4-927936AB8E38}"/>
              </a:ext>
            </a:extLst>
          </p:cNvPr>
          <p:cNvCxnSpPr/>
          <p:nvPr/>
        </p:nvCxnSpPr>
        <p:spPr>
          <a:xfrm flipV="1">
            <a:off x="2817813" y="692150"/>
            <a:ext cx="760412" cy="2159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4C0D33EE-A06C-4E84-AE99-9BC5780121D8}"/>
              </a:ext>
            </a:extLst>
          </p:cNvPr>
          <p:cNvCxnSpPr/>
          <p:nvPr/>
        </p:nvCxnSpPr>
        <p:spPr>
          <a:xfrm>
            <a:off x="3967163" y="620713"/>
            <a:ext cx="108108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67ECCFDE-A487-4C37-95BF-B1029AD7EA56}"/>
              </a:ext>
            </a:extLst>
          </p:cNvPr>
          <p:cNvCxnSpPr/>
          <p:nvPr/>
        </p:nvCxnSpPr>
        <p:spPr>
          <a:xfrm>
            <a:off x="5364163" y="620713"/>
            <a:ext cx="720725" cy="17938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9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066364-7F33-412C-AAE9-93DC1F78A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HK" altLang="en-US" dirty="0"/>
          </a:p>
        </p:txBody>
      </p:sp>
      <p:pic>
        <p:nvPicPr>
          <p:cNvPr id="44035" name="Picture 2" descr="C:\Users\luke\Desktop\以色列人宇宙觀圖2.jpg">
            <a:extLst>
              <a:ext uri="{FF2B5EF4-FFF2-40B4-BE49-F238E27FC236}">
                <a16:creationId xmlns:a16="http://schemas.microsoft.com/office/drawing/2014/main" id="{B04DF05E-03B8-471E-A473-4F81D89CC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4000" cy="6858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00CC363-F7AA-49FE-BD71-6C7FB35B1DCD}"/>
              </a:ext>
            </a:extLst>
          </p:cNvPr>
          <p:cNvSpPr/>
          <p:nvPr/>
        </p:nvSpPr>
        <p:spPr>
          <a:xfrm>
            <a:off x="1908175" y="28575"/>
            <a:ext cx="5040313" cy="331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0F76DCD-449F-42AB-BACD-75F3C464BC6F}"/>
              </a:ext>
            </a:extLst>
          </p:cNvPr>
          <p:cNvSpPr/>
          <p:nvPr/>
        </p:nvSpPr>
        <p:spPr>
          <a:xfrm>
            <a:off x="3735388" y="1081088"/>
            <a:ext cx="1728787" cy="431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51E38E-D6B2-410B-BC7C-CAB687AD3CB4}"/>
              </a:ext>
            </a:extLst>
          </p:cNvPr>
          <p:cNvSpPr/>
          <p:nvPr/>
        </p:nvSpPr>
        <p:spPr>
          <a:xfrm>
            <a:off x="6156325" y="781050"/>
            <a:ext cx="576263" cy="431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ECC47A57-CC95-4F72-82D6-0B137B64F10C}"/>
              </a:ext>
            </a:extLst>
          </p:cNvPr>
          <p:cNvSpPr/>
          <p:nvPr/>
        </p:nvSpPr>
        <p:spPr>
          <a:xfrm>
            <a:off x="7169150" y="2193925"/>
            <a:ext cx="774700" cy="6477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5AE73A2A-F3A7-4517-95EE-28A4E968EFC9}"/>
              </a:ext>
            </a:extLst>
          </p:cNvPr>
          <p:cNvSpPr/>
          <p:nvPr/>
        </p:nvSpPr>
        <p:spPr>
          <a:xfrm>
            <a:off x="1908175" y="1744663"/>
            <a:ext cx="4176713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F4C3BFDE-A7A6-4FD3-94A2-86D48B96C969}"/>
              </a:ext>
            </a:extLst>
          </p:cNvPr>
          <p:cNvSpPr/>
          <p:nvPr/>
        </p:nvSpPr>
        <p:spPr>
          <a:xfrm>
            <a:off x="1189038" y="3025775"/>
            <a:ext cx="774700" cy="1108075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69BE0BB5-3D36-439B-94B2-FBDEDEA19FC7}"/>
              </a:ext>
            </a:extLst>
          </p:cNvPr>
          <p:cNvSpPr/>
          <p:nvPr/>
        </p:nvSpPr>
        <p:spPr>
          <a:xfrm>
            <a:off x="384175" y="6107113"/>
            <a:ext cx="774700" cy="6477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E697913D-120D-41FE-85BC-744EAC7368CB}"/>
              </a:ext>
            </a:extLst>
          </p:cNvPr>
          <p:cNvSpPr/>
          <p:nvPr/>
        </p:nvSpPr>
        <p:spPr>
          <a:xfrm>
            <a:off x="7900988" y="6021388"/>
            <a:ext cx="774700" cy="6477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9" name="圓角矩形 8">
            <a:extLst>
              <a:ext uri="{FF2B5EF4-FFF2-40B4-BE49-F238E27FC236}">
                <a16:creationId xmlns:a16="http://schemas.microsoft.com/office/drawing/2014/main" id="{027E2368-2816-415B-9426-64206DFD8BEB}"/>
              </a:ext>
            </a:extLst>
          </p:cNvPr>
          <p:cNvSpPr/>
          <p:nvPr/>
        </p:nvSpPr>
        <p:spPr>
          <a:xfrm>
            <a:off x="3132138" y="5084763"/>
            <a:ext cx="2808287" cy="7207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933BC216-8B35-42A3-A6BA-2AD600C616EB}"/>
              </a:ext>
            </a:extLst>
          </p:cNvPr>
          <p:cNvSpPr/>
          <p:nvPr/>
        </p:nvSpPr>
        <p:spPr>
          <a:xfrm>
            <a:off x="2916238" y="6092825"/>
            <a:ext cx="3492500" cy="64928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418D09B-1EB3-47EB-B423-8F1074F8B214}"/>
              </a:ext>
            </a:extLst>
          </p:cNvPr>
          <p:cNvSpPr/>
          <p:nvPr/>
        </p:nvSpPr>
        <p:spPr>
          <a:xfrm>
            <a:off x="2168525" y="865188"/>
            <a:ext cx="649288" cy="431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9C5B1332-763E-444E-8EDB-3B3EF75F9381}"/>
              </a:ext>
            </a:extLst>
          </p:cNvPr>
          <p:cNvCxnSpPr/>
          <p:nvPr/>
        </p:nvCxnSpPr>
        <p:spPr>
          <a:xfrm flipV="1">
            <a:off x="2817813" y="692150"/>
            <a:ext cx="760412" cy="2159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F8070907-D32C-4F9F-99BE-56F1054D30AB}"/>
              </a:ext>
            </a:extLst>
          </p:cNvPr>
          <p:cNvCxnSpPr/>
          <p:nvPr/>
        </p:nvCxnSpPr>
        <p:spPr>
          <a:xfrm>
            <a:off x="3967163" y="620713"/>
            <a:ext cx="108108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CDB44880-AEF6-4C87-8A7B-5D9DBE756612}"/>
              </a:ext>
            </a:extLst>
          </p:cNvPr>
          <p:cNvCxnSpPr/>
          <p:nvPr/>
        </p:nvCxnSpPr>
        <p:spPr>
          <a:xfrm>
            <a:off x="5364163" y="620713"/>
            <a:ext cx="720725" cy="17938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0" name="文字方塊 1">
            <a:extLst>
              <a:ext uri="{FF2B5EF4-FFF2-40B4-BE49-F238E27FC236}">
                <a16:creationId xmlns:a16="http://schemas.microsoft.com/office/drawing/2014/main" id="{892ABBDC-A0FC-4C8D-AD1A-64A546C20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1" y="2767013"/>
            <a:ext cx="5689301" cy="255454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1.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天堂不在天上 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2.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穹蒼不是固體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: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空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3.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沒有天上的水 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4.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下雨不是開水閘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5.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地球不先于太陽 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6.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沒有天柱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7.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沒有地柱 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8.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地心不是深淵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 9.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陰府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地獄不在地下</a:t>
            </a:r>
            <a:endParaRPr kumimoji="1" lang="zh-HK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0" name="文字方塊 3">
            <a:extLst>
              <a:ext uri="{FF2B5EF4-FFF2-40B4-BE49-F238E27FC236}">
                <a16:creationId xmlns:a16="http://schemas.microsoft.com/office/drawing/2014/main" id="{7CCDE701-5326-4808-B8F1-EF29D5505F3F}"/>
              </a:ext>
            </a:extLst>
          </p:cNvPr>
          <p:cNvSpPr txBox="1">
            <a:spLocks noChangeArrowheads="1"/>
          </p:cNvSpPr>
          <p:nvPr/>
        </p:nvSpPr>
        <p:spPr bwMode="auto">
          <a:xfrm rot="20422456">
            <a:off x="6674381" y="981010"/>
            <a:ext cx="2289175" cy="8302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聖經有</a:t>
            </a: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錯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？</a:t>
            </a:r>
            <a:endParaRPr kumimoji="1" lang="zh-HK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043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0549C92-C03C-45EB-9C5E-E6746476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HK" altLang="en-US" dirty="0"/>
          </a:p>
        </p:txBody>
      </p:sp>
      <p:pic>
        <p:nvPicPr>
          <p:cNvPr id="45059" name="Picture 2" descr="C:\Users\luke\Desktop\以色列人宇宙觀圖2.jpg">
            <a:extLst>
              <a:ext uri="{FF2B5EF4-FFF2-40B4-BE49-F238E27FC236}">
                <a16:creationId xmlns:a16="http://schemas.microsoft.com/office/drawing/2014/main" id="{35B47D21-9C73-4236-B2B0-55880B279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8FE4F3AD-0670-4C5E-A310-5609FE60B02C}"/>
              </a:ext>
            </a:extLst>
          </p:cNvPr>
          <p:cNvSpPr/>
          <p:nvPr/>
        </p:nvSpPr>
        <p:spPr>
          <a:xfrm>
            <a:off x="1908175" y="28575"/>
            <a:ext cx="5040313" cy="331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61E4165-958F-456B-BBD4-3A16D93137CC}"/>
              </a:ext>
            </a:extLst>
          </p:cNvPr>
          <p:cNvSpPr/>
          <p:nvPr/>
        </p:nvSpPr>
        <p:spPr>
          <a:xfrm>
            <a:off x="3735388" y="1081088"/>
            <a:ext cx="1728787" cy="431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214B654-6301-4CE7-92EB-C0C7927073E9}"/>
              </a:ext>
            </a:extLst>
          </p:cNvPr>
          <p:cNvSpPr/>
          <p:nvPr/>
        </p:nvSpPr>
        <p:spPr>
          <a:xfrm>
            <a:off x="6156325" y="781050"/>
            <a:ext cx="576263" cy="431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srgbClr val="0000FF"/>
              </a:solidFill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B8B5B8DD-CB88-48E9-8577-C398C02E5947}"/>
              </a:ext>
            </a:extLst>
          </p:cNvPr>
          <p:cNvSpPr/>
          <p:nvPr/>
        </p:nvSpPr>
        <p:spPr>
          <a:xfrm>
            <a:off x="7169150" y="2193925"/>
            <a:ext cx="774700" cy="6477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943A71B9-C8F9-4223-A033-7D954A98D2CC}"/>
              </a:ext>
            </a:extLst>
          </p:cNvPr>
          <p:cNvSpPr/>
          <p:nvPr/>
        </p:nvSpPr>
        <p:spPr>
          <a:xfrm>
            <a:off x="1908175" y="1744663"/>
            <a:ext cx="4176713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E4BDA8AC-B60F-4D0E-9849-CC9CB4E8F412}"/>
              </a:ext>
            </a:extLst>
          </p:cNvPr>
          <p:cNvSpPr/>
          <p:nvPr/>
        </p:nvSpPr>
        <p:spPr>
          <a:xfrm>
            <a:off x="1189038" y="3025775"/>
            <a:ext cx="774700" cy="1108075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ABA4CE4E-8D2E-4D48-ACF8-B215254D882A}"/>
              </a:ext>
            </a:extLst>
          </p:cNvPr>
          <p:cNvSpPr/>
          <p:nvPr/>
        </p:nvSpPr>
        <p:spPr>
          <a:xfrm>
            <a:off x="384175" y="6107113"/>
            <a:ext cx="774700" cy="6477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73F535C1-412F-459A-9F83-0B3C2A4F6B00}"/>
              </a:ext>
            </a:extLst>
          </p:cNvPr>
          <p:cNvSpPr/>
          <p:nvPr/>
        </p:nvSpPr>
        <p:spPr>
          <a:xfrm>
            <a:off x="7900988" y="6021388"/>
            <a:ext cx="774700" cy="6477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9" name="圓角矩形 8">
            <a:extLst>
              <a:ext uri="{FF2B5EF4-FFF2-40B4-BE49-F238E27FC236}">
                <a16:creationId xmlns:a16="http://schemas.microsoft.com/office/drawing/2014/main" id="{5C262D10-CFC8-4FF9-BE6F-B0DAE97CC350}"/>
              </a:ext>
            </a:extLst>
          </p:cNvPr>
          <p:cNvSpPr/>
          <p:nvPr/>
        </p:nvSpPr>
        <p:spPr>
          <a:xfrm>
            <a:off x="3132138" y="5084763"/>
            <a:ext cx="2808287" cy="7207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5CD0E5AB-6C09-4AF3-9108-387658520F7A}"/>
              </a:ext>
            </a:extLst>
          </p:cNvPr>
          <p:cNvSpPr/>
          <p:nvPr/>
        </p:nvSpPr>
        <p:spPr>
          <a:xfrm>
            <a:off x="2916238" y="6092825"/>
            <a:ext cx="3492500" cy="64928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prstClr val="white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A2E9BC9-DA8E-4FA6-9CBE-CBBCF3D72D1E}"/>
              </a:ext>
            </a:extLst>
          </p:cNvPr>
          <p:cNvSpPr/>
          <p:nvPr/>
        </p:nvSpPr>
        <p:spPr>
          <a:xfrm>
            <a:off x="2168525" y="865188"/>
            <a:ext cx="649288" cy="431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HK" altLang="en-US">
              <a:solidFill>
                <a:srgbClr val="0000FF"/>
              </a:solidFill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92BC8876-7C59-46B8-8FD2-29A72C870601}"/>
              </a:ext>
            </a:extLst>
          </p:cNvPr>
          <p:cNvCxnSpPr/>
          <p:nvPr/>
        </p:nvCxnSpPr>
        <p:spPr>
          <a:xfrm flipV="1">
            <a:off x="2817813" y="692150"/>
            <a:ext cx="760412" cy="2159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B1E31C72-8CEA-4F05-A9E7-CE4A5EC8895D}"/>
              </a:ext>
            </a:extLst>
          </p:cNvPr>
          <p:cNvCxnSpPr/>
          <p:nvPr/>
        </p:nvCxnSpPr>
        <p:spPr>
          <a:xfrm>
            <a:off x="3967163" y="620713"/>
            <a:ext cx="108108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E9748492-EAF9-4278-ADD2-C87AC5B118F7}"/>
              </a:ext>
            </a:extLst>
          </p:cNvPr>
          <p:cNvCxnSpPr/>
          <p:nvPr/>
        </p:nvCxnSpPr>
        <p:spPr>
          <a:xfrm>
            <a:off x="5364163" y="620713"/>
            <a:ext cx="720725" cy="17938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6" name="文字方塊 1">
            <a:extLst>
              <a:ext uri="{FF2B5EF4-FFF2-40B4-BE49-F238E27FC236}">
                <a16:creationId xmlns:a16="http://schemas.microsoft.com/office/drawing/2014/main" id="{F71BB671-4883-450B-88BD-DB7B8C8D4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54013"/>
            <a:ext cx="8653463" cy="5466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42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9900CC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聖經沒有錯</a:t>
            </a:r>
            <a:r>
              <a:rPr lang="en-US" altLang="zh-TW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但它不是科學</a:t>
            </a:r>
            <a:r>
              <a:rPr lang="en-US" altLang="zh-TW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歷史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是上主的話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,</a:t>
            </a: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zh-TW" altLang="en-US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它要求</a:t>
            </a: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專心</a:t>
            </a:r>
            <a:r>
              <a:rPr lang="zh-TW" altLang="en-US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聆聽</a:t>
            </a:r>
            <a:r>
              <a:rPr lang="en-US" altLang="zh-TW" sz="24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無條件</a:t>
            </a:r>
            <a:r>
              <a:rPr lang="zh-TW" altLang="en-US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接受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悔改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新生命</a:t>
            </a:r>
            <a:endParaRPr lang="en-US" altLang="zh-TW" dirty="0">
              <a:solidFill>
                <a:srgbClr val="FF0000"/>
              </a:solidFill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1.</a:t>
            </a:r>
            <a:r>
              <a:rPr lang="zh-TW" altLang="en-US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天主是大地主人</a:t>
            </a:r>
            <a:r>
              <a:rPr lang="en-US" altLang="zh-TW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人只是</a:t>
            </a:r>
            <a:r>
              <a:rPr lang="zh-TW" altLang="en-US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管家</a:t>
            </a:r>
            <a:endParaRPr lang="en-US" altLang="zh-TW" dirty="0">
              <a:solidFill>
                <a:srgbClr val="FF0000"/>
              </a:solidFill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2.</a:t>
            </a:r>
            <a:r>
              <a:rPr lang="zh-TW" altLang="en-US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要好好管理世界而不是霸佔</a:t>
            </a: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歐美基督徒霸佔</a:t>
            </a:r>
            <a:r>
              <a:rPr lang="en-US" altLang="zh-TW" sz="28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?)</a:t>
            </a:r>
            <a:endParaRPr lang="en-US" altLang="zh-TW" dirty="0">
              <a:solidFill>
                <a:srgbClr val="0000FF"/>
              </a:solidFill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3.</a:t>
            </a:r>
            <a:r>
              <a:rPr lang="zh-TW" altLang="en-US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環保</a:t>
            </a:r>
            <a:r>
              <a:rPr lang="en-US" altLang="zh-TW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不要弄髒上主的花園</a:t>
            </a:r>
            <a:r>
              <a:rPr lang="en-US" altLang="zh-TW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en-US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對物有情</a:t>
            </a:r>
            <a:endParaRPr lang="en-US" altLang="zh-TW" dirty="0">
              <a:solidFill>
                <a:srgbClr val="660066"/>
              </a:solidFill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4.</a:t>
            </a:r>
            <a:r>
              <a:rPr lang="zh-TW" altLang="en-US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善用大地財富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多收</a:t>
            </a:r>
            <a:r>
              <a:rPr lang="zh-TW" altLang="en-US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沒剩餘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少收</a:t>
            </a:r>
            <a:r>
              <a:rPr lang="zh-TW" altLang="en-US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沒不足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格後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8:15)</a:t>
            </a:r>
            <a:endParaRPr lang="en-US" altLang="zh-TW" dirty="0">
              <a:solidFill>
                <a:srgbClr val="FF0000"/>
              </a:solidFill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5.</a:t>
            </a:r>
            <a:r>
              <a:rPr lang="zh-TW" altLang="en-US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人是尊貴的</a:t>
            </a:r>
            <a:r>
              <a:rPr lang="en-US" altLang="zh-TW" sz="2800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天主肖像</a:t>
            </a:r>
            <a:r>
              <a:rPr lang="en-US" altLang="zh-TW" sz="2800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尊己尊人</a:t>
            </a:r>
            <a:r>
              <a:rPr lang="en-US" altLang="zh-TW" sz="2800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不鄙視任何人</a:t>
            </a:r>
            <a:r>
              <a:rPr lang="en-US" altLang="zh-TW" sz="2800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eaLnBrk="1" hangingPunct="1">
              <a:lnSpc>
                <a:spcPts val="42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6.</a:t>
            </a:r>
            <a:r>
              <a:rPr lang="zh-TW" altLang="en-US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卑賤的</a:t>
            </a:r>
            <a:r>
              <a:rPr lang="en-US" altLang="zh-TW" sz="2800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泥土</a:t>
            </a:r>
            <a:r>
              <a:rPr lang="en-US" altLang="zh-TW" sz="2800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謙卑</a:t>
            </a:r>
            <a:r>
              <a:rPr lang="en-US" altLang="zh-TW" sz="2800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虛懷若谷</a:t>
            </a:r>
            <a:r>
              <a:rPr lang="en-US" altLang="zh-TW" sz="2800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不敢自我中心</a:t>
            </a:r>
            <a:r>
              <a:rPr lang="en-US" altLang="zh-TW" sz="2800" dirty="0">
                <a:solidFill>
                  <a:srgbClr val="008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)</a:t>
            </a:r>
            <a:endParaRPr lang="en-US" altLang="zh-TW" dirty="0">
              <a:solidFill>
                <a:srgbClr val="008000"/>
              </a:solidFill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7.</a:t>
            </a:r>
            <a:r>
              <a:rPr lang="zh-TW" altLang="en-US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有原祖父母</a:t>
            </a:r>
            <a:r>
              <a:rPr lang="en-US" altLang="zh-TW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天主為父：天下一家</a:t>
            </a:r>
            <a:r>
              <a:rPr lang="en-US" altLang="zh-TW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dirty="0">
                <a:solidFill>
                  <a:srgbClr val="660066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兄弟姊妹</a:t>
            </a:r>
            <a:endParaRPr lang="en-US" altLang="zh-TW" dirty="0">
              <a:solidFill>
                <a:srgbClr val="660066"/>
              </a:solidFill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#</a:t>
            </a:r>
            <a:r>
              <a:rPr lang="zh-TW" altLang="en-US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不必爭論進化論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創造論</a:t>
            </a:r>
            <a:endParaRPr lang="zh-HK" altLang="en-US" dirty="0">
              <a:solidFill>
                <a:srgbClr val="FF0000"/>
              </a:solidFill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23F434DF-67CB-414D-9D77-4D71E3DC6B89}"/>
              </a:ext>
            </a:extLst>
          </p:cNvPr>
          <p:cNvSpPr txBox="1">
            <a:spLocks noChangeArrowheads="1"/>
          </p:cNvSpPr>
          <p:nvPr/>
        </p:nvSpPr>
        <p:spPr bwMode="auto">
          <a:xfrm rot="21443560">
            <a:off x="214313" y="5766057"/>
            <a:ext cx="8715375" cy="6461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我們相信這裡「</a:t>
            </a:r>
            <a:r>
              <a:rPr lang="zh-TW" altLang="en-US" sz="3600" dirty="0">
                <a:solidFill>
                  <a:srgbClr val="FFFF00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絕對無誤</a:t>
            </a:r>
            <a:r>
              <a:rPr lang="zh-TW" altLang="en-US" sz="3600" dirty="0">
                <a:solidFill>
                  <a:schemeClr val="bg1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」的七大點嗎？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5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0549C92-C03C-45EB-9C5E-E6746476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HK" altLang="en-US" dirty="0"/>
          </a:p>
        </p:txBody>
      </p:sp>
      <p:pic>
        <p:nvPicPr>
          <p:cNvPr id="45059" name="Picture 2" descr="C:\Users\luke\Desktop\以色列人宇宙觀圖2.jpg">
            <a:extLst>
              <a:ext uri="{FF2B5EF4-FFF2-40B4-BE49-F238E27FC236}">
                <a16:creationId xmlns:a16="http://schemas.microsoft.com/office/drawing/2014/main" id="{35B47D21-9C73-4236-B2B0-55880B279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8FE4F3AD-0670-4C5E-A310-5609FE60B02C}"/>
              </a:ext>
            </a:extLst>
          </p:cNvPr>
          <p:cNvSpPr/>
          <p:nvPr/>
        </p:nvSpPr>
        <p:spPr>
          <a:xfrm>
            <a:off x="1908175" y="28575"/>
            <a:ext cx="5040313" cy="331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61E4165-958F-456B-BBD4-3A16D93137CC}"/>
              </a:ext>
            </a:extLst>
          </p:cNvPr>
          <p:cNvSpPr/>
          <p:nvPr/>
        </p:nvSpPr>
        <p:spPr>
          <a:xfrm>
            <a:off x="3735388" y="1081088"/>
            <a:ext cx="1728787" cy="431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214B654-6301-4CE7-92EB-C0C7927073E9}"/>
              </a:ext>
            </a:extLst>
          </p:cNvPr>
          <p:cNvSpPr/>
          <p:nvPr/>
        </p:nvSpPr>
        <p:spPr>
          <a:xfrm>
            <a:off x="6156325" y="781050"/>
            <a:ext cx="576263" cy="431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B8B5B8DD-CB88-48E9-8577-C398C02E5947}"/>
              </a:ext>
            </a:extLst>
          </p:cNvPr>
          <p:cNvSpPr/>
          <p:nvPr/>
        </p:nvSpPr>
        <p:spPr>
          <a:xfrm>
            <a:off x="7169150" y="2193925"/>
            <a:ext cx="774700" cy="6477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943A71B9-C8F9-4223-A033-7D954A98D2CC}"/>
              </a:ext>
            </a:extLst>
          </p:cNvPr>
          <p:cNvSpPr/>
          <p:nvPr/>
        </p:nvSpPr>
        <p:spPr>
          <a:xfrm>
            <a:off x="1908175" y="1744663"/>
            <a:ext cx="4176713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E4BDA8AC-B60F-4D0E-9849-CC9CB4E8F412}"/>
              </a:ext>
            </a:extLst>
          </p:cNvPr>
          <p:cNvSpPr/>
          <p:nvPr/>
        </p:nvSpPr>
        <p:spPr>
          <a:xfrm>
            <a:off x="1189038" y="3025775"/>
            <a:ext cx="774700" cy="1108075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ABA4CE4E-8D2E-4D48-ACF8-B215254D882A}"/>
              </a:ext>
            </a:extLst>
          </p:cNvPr>
          <p:cNvSpPr/>
          <p:nvPr/>
        </p:nvSpPr>
        <p:spPr>
          <a:xfrm>
            <a:off x="384175" y="6107113"/>
            <a:ext cx="774700" cy="6477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73F535C1-412F-459A-9F83-0B3C2A4F6B00}"/>
              </a:ext>
            </a:extLst>
          </p:cNvPr>
          <p:cNvSpPr/>
          <p:nvPr/>
        </p:nvSpPr>
        <p:spPr>
          <a:xfrm>
            <a:off x="7900988" y="6021388"/>
            <a:ext cx="774700" cy="6477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9" name="圓角矩形 8">
            <a:extLst>
              <a:ext uri="{FF2B5EF4-FFF2-40B4-BE49-F238E27FC236}">
                <a16:creationId xmlns:a16="http://schemas.microsoft.com/office/drawing/2014/main" id="{5C262D10-CFC8-4FF9-BE6F-B0DAE97CC350}"/>
              </a:ext>
            </a:extLst>
          </p:cNvPr>
          <p:cNvSpPr/>
          <p:nvPr/>
        </p:nvSpPr>
        <p:spPr>
          <a:xfrm>
            <a:off x="3132138" y="5084763"/>
            <a:ext cx="2808287" cy="720725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5CD0E5AB-6C09-4AF3-9108-387658520F7A}"/>
              </a:ext>
            </a:extLst>
          </p:cNvPr>
          <p:cNvSpPr/>
          <p:nvPr/>
        </p:nvSpPr>
        <p:spPr>
          <a:xfrm>
            <a:off x="2916238" y="6092825"/>
            <a:ext cx="3492500" cy="64928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A2E9BC9-DA8E-4FA6-9CBE-CBBCF3D72D1E}"/>
              </a:ext>
            </a:extLst>
          </p:cNvPr>
          <p:cNvSpPr/>
          <p:nvPr/>
        </p:nvSpPr>
        <p:spPr>
          <a:xfrm>
            <a:off x="2168525" y="865188"/>
            <a:ext cx="649288" cy="431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4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92BC8876-7C59-46B8-8FD2-29A72C870601}"/>
              </a:ext>
            </a:extLst>
          </p:cNvPr>
          <p:cNvCxnSpPr/>
          <p:nvPr/>
        </p:nvCxnSpPr>
        <p:spPr>
          <a:xfrm flipV="1">
            <a:off x="2817813" y="692150"/>
            <a:ext cx="760412" cy="2159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B1E31C72-8CEA-4F05-A9E7-CE4A5EC8895D}"/>
              </a:ext>
            </a:extLst>
          </p:cNvPr>
          <p:cNvCxnSpPr/>
          <p:nvPr/>
        </p:nvCxnSpPr>
        <p:spPr>
          <a:xfrm>
            <a:off x="3967163" y="620713"/>
            <a:ext cx="108108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E9748492-EAF9-4278-ADD2-C87AC5B118F7}"/>
              </a:ext>
            </a:extLst>
          </p:cNvPr>
          <p:cNvCxnSpPr/>
          <p:nvPr/>
        </p:nvCxnSpPr>
        <p:spPr>
          <a:xfrm>
            <a:off x="5364163" y="620713"/>
            <a:ext cx="720725" cy="17938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6" name="文字方塊 1">
            <a:extLst>
              <a:ext uri="{FF2B5EF4-FFF2-40B4-BE49-F238E27FC236}">
                <a16:creationId xmlns:a16="http://schemas.microsoft.com/office/drawing/2014/main" id="{F71BB671-4883-450B-88BD-DB7B8C8D4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54013"/>
            <a:ext cx="8653463" cy="5466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聖經沒有錯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但它不是科學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歷史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是上主的話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它要求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: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專心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聆聽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無條件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接受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悔改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新生命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1.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天主是大地主人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人只是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管家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2.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要好好管理世界而不是霸佔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歐美基督徒霸佔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?)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3.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環保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不要弄髒上主的花園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對物有情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4.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善用大地財富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: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多收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沒剩餘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少收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沒不足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格後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8:15)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5.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人是尊貴的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天主肖像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尊己尊人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不鄙視任何人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6.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卑賤的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泥土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謙卑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虛懷若谷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不敢自我中心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)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7.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有原祖父母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天主為父：天下一家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兄弟姊妹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 不必再爭論進化論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華康黑體-GB5" panose="020B0509000000000000" pitchFamily="49" charset="-120"/>
              </a:rPr>
              <a:t>創造論</a:t>
            </a:r>
            <a:endParaRPr kumimoji="1" lang="zh-HK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23F434DF-67CB-414D-9D77-4D71E3DC6B89}"/>
              </a:ext>
            </a:extLst>
          </p:cNvPr>
          <p:cNvSpPr txBox="1">
            <a:spLocks noChangeArrowheads="1"/>
          </p:cNvSpPr>
          <p:nvPr/>
        </p:nvSpPr>
        <p:spPr bwMode="auto">
          <a:xfrm rot="21443560">
            <a:off x="214313" y="5766057"/>
            <a:ext cx="8715375" cy="6461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rPr>
              <a:t>我們相信這裡「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rPr>
              <a:t>絕對無誤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rPr>
              <a:t>」的七大點嗎？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240D117-73EA-4770-973D-BADFB13A6D6C}"/>
              </a:ext>
            </a:extLst>
          </p:cNvPr>
          <p:cNvSpPr txBox="1"/>
          <p:nvPr/>
        </p:nvSpPr>
        <p:spPr>
          <a:xfrm>
            <a:off x="899591" y="1006081"/>
            <a:ext cx="7391513" cy="4154984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  <a:ea typeface="金梅毛顏楷" panose="02010609000101010101" pitchFamily="49" charset="-120"/>
              </a:rPr>
              <a:t>如果二千年來</a:t>
            </a:r>
            <a:r>
              <a:rPr lang="en-US" altLang="zh-TW" dirty="0">
                <a:solidFill>
                  <a:schemeClr val="bg1"/>
                </a:solidFill>
                <a:ea typeface="金梅毛顏楷" panose="02010609000101010101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ea typeface="金梅毛顏楷" panose="02010609000101010101" pitchFamily="49" charset="-120"/>
              </a:rPr>
              <a:t>所有</a:t>
            </a:r>
            <a:r>
              <a:rPr lang="zh-TW" altLang="en-US" dirty="0">
                <a:solidFill>
                  <a:schemeClr val="bg1"/>
                </a:solidFill>
                <a:ea typeface="金梅毛顏楷" panose="02010609000101010101" pitchFamily="49" charset="-120"/>
              </a:rPr>
              <a:t>信基督的人都相信和實踐以上七大點</a:t>
            </a:r>
            <a:r>
              <a:rPr lang="zh-TW" altLang="en-US" dirty="0">
                <a:solidFill>
                  <a:srgbClr val="FFFF00"/>
                </a:solidFill>
                <a:ea typeface="金梅毛顏楷" panose="02010609000101010101" pitchFamily="49" charset="-120"/>
              </a:rPr>
              <a:t>在彌撒中講</a:t>
            </a:r>
            <a:r>
              <a:rPr lang="en-US" altLang="zh-TW" dirty="0">
                <a:solidFill>
                  <a:srgbClr val="FFFF00"/>
                </a:solidFill>
                <a:ea typeface="金梅毛顏楷" panose="02010609000101010101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ea typeface="金梅毛顏楷" panose="02010609000101010101" pitchFamily="49" charset="-120"/>
              </a:rPr>
              <a:t>在家中也講</a:t>
            </a:r>
            <a:r>
              <a:rPr lang="en-US" altLang="zh-TW" dirty="0">
                <a:solidFill>
                  <a:srgbClr val="FFFF00"/>
                </a:solidFill>
                <a:ea typeface="金梅毛顏楷" panose="02010609000101010101" pitchFamily="49" charset="-120"/>
              </a:rPr>
              <a:t>,</a:t>
            </a:r>
          </a:p>
          <a:p>
            <a:pPr algn="ctr"/>
            <a:r>
              <a:rPr lang="zh-TW" altLang="en-US" dirty="0">
                <a:solidFill>
                  <a:schemeClr val="bg1"/>
                </a:solidFill>
                <a:ea typeface="金梅毛顏楷" panose="02010609000101010101" pitchFamily="49" charset="-120"/>
              </a:rPr>
              <a:t>世界早已變成天國</a:t>
            </a:r>
            <a:r>
              <a:rPr lang="en-US" altLang="zh-TW" dirty="0">
                <a:solidFill>
                  <a:schemeClr val="bg1"/>
                </a:solidFill>
                <a:ea typeface="金梅毛顏楷" panose="02010609000101010101" pitchFamily="49" charset="-120"/>
              </a:rPr>
              <a:t>/</a:t>
            </a:r>
            <a:r>
              <a:rPr lang="zh-TW" altLang="en-US" dirty="0">
                <a:solidFill>
                  <a:schemeClr val="bg1"/>
                </a:solidFill>
                <a:ea typeface="金梅毛顏楷" panose="02010609000101010101" pitchFamily="49" charset="-120"/>
              </a:rPr>
              <a:t>天家</a:t>
            </a:r>
            <a:r>
              <a:rPr lang="en-US" altLang="zh-TW" dirty="0">
                <a:solidFill>
                  <a:schemeClr val="bg1"/>
                </a:solidFill>
                <a:ea typeface="金梅毛顏楷" panose="02010609000101010101" pitchFamily="49" charset="-120"/>
              </a:rPr>
              <a:t>/</a:t>
            </a:r>
            <a:r>
              <a:rPr lang="zh-TW" altLang="en-US" dirty="0">
                <a:solidFill>
                  <a:schemeClr val="bg1"/>
                </a:solidFill>
                <a:ea typeface="金梅毛顏楷" panose="02010609000101010101" pitchFamily="49" charset="-120"/>
              </a:rPr>
              <a:t>天堂</a:t>
            </a:r>
            <a:endParaRPr lang="en-US" altLang="zh-TW" dirty="0">
              <a:solidFill>
                <a:schemeClr val="bg1"/>
              </a:solidFill>
              <a:ea typeface="金梅毛顏楷" panose="02010609000101010101" pitchFamily="49" charset="-120"/>
            </a:endParaRPr>
          </a:p>
          <a:p>
            <a:pPr algn="ctr"/>
            <a:r>
              <a:rPr lang="zh-TW" altLang="en-US" dirty="0">
                <a:solidFill>
                  <a:srgbClr val="FFFF00"/>
                </a:solidFill>
                <a:highlight>
                  <a:srgbClr val="FF0000"/>
                </a:highlight>
                <a:ea typeface="金梅毛顏楷" panose="02010609000101010101" pitchFamily="49" charset="-120"/>
              </a:rPr>
              <a:t>為什麼教會不大力傳揚</a:t>
            </a:r>
            <a:endParaRPr lang="en-US" altLang="zh-TW" dirty="0">
              <a:solidFill>
                <a:srgbClr val="FFFF00"/>
              </a:solidFill>
              <a:highlight>
                <a:srgbClr val="FF0000"/>
              </a:highlight>
              <a:ea typeface="金梅毛顏楷" panose="02010609000101010101" pitchFamily="49" charset="-120"/>
            </a:endParaRPr>
          </a:p>
          <a:p>
            <a:pPr algn="ctr"/>
            <a:r>
              <a:rPr lang="zh-TW" altLang="en-US" dirty="0">
                <a:solidFill>
                  <a:schemeClr val="bg1"/>
                </a:solidFill>
                <a:ea typeface="金梅毛顏楷" panose="02010609000101010101" pitchFamily="49" charset="-120"/>
              </a:rPr>
              <a:t>和教人實踐這七大點</a:t>
            </a:r>
            <a:r>
              <a:rPr lang="zh-TW" altLang="en-US" b="1" dirty="0">
                <a:solidFill>
                  <a:schemeClr val="bg1"/>
                </a:solidFill>
                <a:ea typeface="金梅毛顏楷" panose="02010609000101010101" pitchFamily="49" charset="-120"/>
              </a:rPr>
              <a:t>？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2184DE1-CF6D-4C01-812D-EEB217F51253}"/>
              </a:ext>
            </a:extLst>
          </p:cNvPr>
          <p:cNvSpPr/>
          <p:nvPr/>
        </p:nvSpPr>
        <p:spPr>
          <a:xfrm>
            <a:off x="231933" y="5231103"/>
            <a:ext cx="5132229" cy="51781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4214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5:1-7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我要為我的愛友，謳唱一首有關他葡萄園的情歌：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我的愛友，有一座葡萄園，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位於肥沃的山崗上；他翻掘了土地，除去了石塊，栽種了精選的葡萄樹，園中築了一座守望台，又鑿了一個榨酒池。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他原希望葡萄園出產好葡萄，但它卻出產了野葡萄。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耶路撒冷的居民和猶大人啊！現在請你們，在我與我葡萄園之間，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524328" y="615901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天主是真善美聖的根源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他創造了宇宙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地球和人類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就是為彰顯和</a:t>
            </a:r>
            <a:endParaRPr lang="en-US" altLang="zh-TW" sz="44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分享他的真善美聖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Lord is the source of truth, goodness, beauty and holiness.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 created the universe, the earth and mankind to manifest and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share his truth, goodness, beauty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holiness.</a:t>
            </a:r>
          </a:p>
        </p:txBody>
      </p:sp>
    </p:spTree>
    <p:extLst>
      <p:ext uri="{BB962C8B-B14F-4D97-AF65-F5344CB8AC3E}">
        <p14:creationId xmlns:p14="http://schemas.microsoft.com/office/powerpoint/2010/main" val="2625018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讓人類可以感謝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讚美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光榮天主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讓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諸天也可「述說天主的光榮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穹蒼傳揚他手的化工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詠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19:1)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This allows us to thank Him, praise Him and glorify Him,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as “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heavens declare the glory of God;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the firmament showed His handywork.” 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(Psalm 19:1)</a:t>
            </a:r>
          </a:p>
        </p:txBody>
      </p:sp>
    </p:spTree>
    <p:extLst>
      <p:ext uri="{BB962C8B-B14F-4D97-AF65-F5344CB8AC3E}">
        <p14:creationId xmlns:p14="http://schemas.microsoft.com/office/powerpoint/2010/main" val="3657182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天主的獨生子耶穌降生成人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是為找尋一群志同道合的人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和他一起去建設一個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光榮天主的真善美聖的天國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Jesus, the only begotten Son of God, incarnated as man to bring together </a:t>
            </a:r>
            <a:r>
              <a:rPr lang="en-US" altLang="zh-TW" sz="44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 group of like-minded people to join Him 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building a Kingdom of truth, goodness, beauty and holiness.</a:t>
            </a:r>
          </a:p>
        </p:txBody>
      </p:sp>
    </p:spTree>
    <p:extLst>
      <p:ext uri="{BB962C8B-B14F-4D97-AF65-F5344CB8AC3E}">
        <p14:creationId xmlns:p14="http://schemas.microsoft.com/office/powerpoint/2010/main" val="2309899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耶穌的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願望落空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了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好像他的父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原希望葡萄園出產好葡萄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卻出產了野葡萄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原希望正義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竟是流血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原希望公平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看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卻是冤聲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.(</a:t>
            </a:r>
            <a:r>
              <a:rPr lang="zh-TW" altLang="en-US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依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5:1-7)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Jesus’s desire was frustrated. Just as His Father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had hoped for the vineyard to produce good grapes, instead it yielded wild grapes. His Father had hoped for justice but saw bloodshed; He had hoped for fair play, but was met with wails of grievances.</a:t>
            </a:r>
          </a:p>
        </p:txBody>
      </p:sp>
    </p:spTree>
    <p:extLst>
      <p:ext uri="{BB962C8B-B14F-4D97-AF65-F5344CB8AC3E}">
        <p14:creationId xmlns:p14="http://schemas.microsoft.com/office/powerpoint/2010/main" val="3892603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他原希望我們所思念的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都是真實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高尚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正義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純潔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可愛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榮譽的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也希望我們在他身上所學到的一切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</a:t>
            </a:r>
            <a:r>
              <a:rPr lang="zh-TW" altLang="en-US" sz="44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付諸實行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 had hoped that our thoughts would be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truthful, noble, just, pure, loving, and honorable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He had also hoped that all that we have learned from Him would be emulated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</a:t>
            </a:r>
            <a:r>
              <a:rPr lang="en-US" altLang="zh-TW" sz="44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put into practice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10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但他失望了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天主失望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了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耶穌也失望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了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他甚至要把他親手栽培的葡萄園「變成荒地」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依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5:6),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因為它再無用處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But 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 was let down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God was disappointed, and Jesus was disappointed. He even wanted to </a:t>
            </a:r>
            <a:r>
              <a:rPr lang="en-US" altLang="zh-TW" sz="44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ruin the vineyard 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that He cultivated with His own hands into a wasteland 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(Isaiah 5:6)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because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it was no longer fruitful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0806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原因很簡單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人們不是抗拒天主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而是找到一個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「不理會」天主的方法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把自己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埋首在教堂中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對教堂外的一切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不聞不問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reason is simple: people do not resist God, but they find a way to 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“IGNORE” God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by hiding themselves within the Church and paying no attention to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anything outside the Church.</a:t>
            </a:r>
          </a:p>
        </p:txBody>
      </p:sp>
    </p:spTree>
    <p:extLst>
      <p:ext uri="{BB962C8B-B14F-4D97-AF65-F5344CB8AC3E}">
        <p14:creationId xmlns:p14="http://schemas.microsoft.com/office/powerpoint/2010/main" val="1986635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一個不信神的人如果要關心世界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只有行動一途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信神的人卻還有另一個途徑</a:t>
            </a:r>
            <a:r>
              <a:rPr lang="en-US" altLang="zh-TW" sz="4000" dirty="0">
                <a:solidFill>
                  <a:srgbClr val="FFFF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「祈禱」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然後把一切交給天主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自己卻動都不動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If unbelievers had wanted to care about the world, they only have one means: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take action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However, people who believe in God have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another means: “prayer”,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so they can leave everything to God without taking action themselves.</a:t>
            </a:r>
          </a:p>
        </p:txBody>
      </p:sp>
    </p:spTree>
    <p:extLst>
      <p:ext uri="{BB962C8B-B14F-4D97-AF65-F5344CB8AC3E}">
        <p14:creationId xmlns:p14="http://schemas.microsoft.com/office/powerpoint/2010/main" val="838569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我曾和一個專注祈禱的團體講世界大事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許多人喜歡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但也有人反感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徐神父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我們都是卑微的人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只求安心的祈禱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你卻擾亂了我們的心神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 once spoke to a prayer-focused group about global events, many loved it, but some were displeased; “Fr </a:t>
            </a:r>
            <a:r>
              <a:rPr lang="en-US" altLang="zh-TW" sz="4000" dirty="0" err="1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Tsui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we are humble people without significance or power,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we want purely to pray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with a peaceful heart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but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you have disturbed our tranquility”</a:t>
            </a:r>
          </a:p>
        </p:txBody>
      </p:sp>
    </p:spTree>
    <p:extLst>
      <p:ext uri="{BB962C8B-B14F-4D97-AF65-F5344CB8AC3E}">
        <p14:creationId xmlns:p14="http://schemas.microsoft.com/office/powerpoint/2010/main" val="3874972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為此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天主才說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「天主的國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必由你們當中奪去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交給</a:t>
            </a:r>
            <a:endParaRPr lang="en-US" altLang="zh-TW" sz="4400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結果實的外邦人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瑪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21:43)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It is for this reason that God said: “Therefore, I say to you, the Kingdom of God will be taken away from you and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given to a people that will produce its fruit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.” 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(Mt 21:43)</a:t>
            </a:r>
          </a:p>
        </p:txBody>
      </p:sp>
    </p:spTree>
    <p:extLst>
      <p:ext uri="{BB962C8B-B14F-4D97-AF65-F5344CB8AC3E}">
        <p14:creationId xmlns:p14="http://schemas.microsoft.com/office/powerpoint/2010/main" val="116471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判別是非：我為我的葡萄園所能做的，還有什麼沒有做到？ 我原希望它出產好葡萄，為什麼卻出產了野葡萄？現在，我要告訴你們，我將怎樣對待我的葡萄園：我必撤去它的籬笆，讓它被吞噬；拆毀它的圍牆，讓它受踐踏；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我要使他變成荒地，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不再修剪，不再耕鋤；荊棘和蒺藜，將叢叢而生；並且我要命令雲彩，不再給它降下時雨。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452320" y="6175662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192688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『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匠人棄而不用的石頭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反而成了</a:t>
            </a:r>
            <a:b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屋角的基石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那是上主的所作所為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在我們眼中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神妙莫測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』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.(</a:t>
            </a:r>
            <a:r>
              <a:rPr lang="zh-TW" altLang="en-US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瑪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21:42)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“The stone that the builders rejected has become the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cornerstone;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this is the Lord’s doing,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we marvel at it.” 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(Matt 21:42)</a:t>
            </a:r>
          </a:p>
        </p:txBody>
      </p:sp>
    </p:spTree>
    <p:extLst>
      <p:ext uri="{BB962C8B-B14F-4D97-AF65-F5344CB8AC3E}">
        <p14:creationId xmlns:p14="http://schemas.microsoft.com/office/powerpoint/2010/main" val="1455845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AB3B5-A1B8-4A95-A5F4-CA4D1D4EF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192688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反對一個人最有效和最徹底的方法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4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是不要理他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我們是不是</a:t>
            </a:r>
            <a:endParaRPr lang="en-US" altLang="zh-TW" sz="4400" dirty="0">
              <a:solidFill>
                <a:srgbClr val="FF0000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也這樣對待天主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most effective and thorough way to oppose someone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is to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ignore him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Are we also treating God in this way?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endParaRPr lang="zh-TW" altLang="en-US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1C20D42-2011-4928-8B21-BF034BA14F15}"/>
              </a:ext>
            </a:extLst>
          </p:cNvPr>
          <p:cNvSpPr txBox="1"/>
          <p:nvPr/>
        </p:nvSpPr>
        <p:spPr>
          <a:xfrm>
            <a:off x="107504" y="616530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438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8A18DFD-FB15-4736-8ADF-37F9028AF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altLang="zh-TW" sz="4000" spc="-150" dirty="0"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spc="-15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曾經聽過有人說：美國政府信神，所以本質是善良的，作的壞事是偶然的；</a:t>
            </a:r>
            <a:endParaRPr lang="en-US" altLang="zh-TW" sz="4000" spc="-150" dirty="0"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spc="-15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中國政府不信神，所以本質是邪惡的，</a:t>
            </a:r>
            <a:endParaRPr lang="en-US" altLang="zh-TW" sz="4000" spc="-150" dirty="0"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spc="-15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做的好事是偶然的。</a:t>
            </a:r>
            <a:endParaRPr lang="en-US" altLang="zh-TW" sz="4000" spc="-150" dirty="0"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但中國政府主張人類命運共同體，並致力為南南的窮國作基建</a:t>
            </a:r>
            <a:r>
              <a:rPr lang="en-US" altLang="zh-TW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(</a:t>
            </a:r>
            <a:r>
              <a:rPr lang="zh-TW" altLang="en-US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公路</a:t>
            </a:r>
            <a:r>
              <a:rPr lang="en-US" altLang="zh-TW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鐵路</a:t>
            </a:r>
            <a:r>
              <a:rPr lang="en-US" altLang="zh-TW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港口</a:t>
            </a:r>
            <a:r>
              <a:rPr lang="en-US" altLang="zh-TW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運輸</a:t>
            </a:r>
            <a:r>
              <a:rPr lang="en-US" altLang="zh-TW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及其他民生基建</a:t>
            </a:r>
            <a:r>
              <a:rPr lang="en-US" altLang="zh-TW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)</a:t>
            </a:r>
            <a:r>
              <a:rPr lang="zh-TW" altLang="en-US" sz="4000" spc="-15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，主張雙贏、共同富裕，頗有大同和天國的味道。</a:t>
            </a:r>
            <a:endParaRPr lang="en-US" altLang="zh-TW" sz="4000" spc="-150" dirty="0">
              <a:solidFill>
                <a:srgbClr val="0000FF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spc="-15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天主是否在用一個別人不用的石頭，</a:t>
            </a:r>
            <a:endParaRPr lang="en-US" altLang="zh-TW" sz="4400" spc="-150" dirty="0">
              <a:solidFill>
                <a:srgbClr val="FF0000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spc="-15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來作建設世界大同的基石？</a:t>
            </a:r>
          </a:p>
        </p:txBody>
      </p:sp>
    </p:spTree>
    <p:extLst>
      <p:ext uri="{BB962C8B-B14F-4D97-AF65-F5344CB8AC3E}">
        <p14:creationId xmlns:p14="http://schemas.microsoft.com/office/powerpoint/2010/main" val="35492450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萬軍上主的葡萄園，就是以色列家，而猶大人，即是他鍾愛的幼苗。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上主原希望正義，看，竟是流血；上主原希望公平，看，卻是冤聲！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524328" y="604717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5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4746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4:6-9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你們什麼也不要掛慮，只在一切事上，以懇求和祈禱，懷著感謝之心，向天主呈上你們的請求；這樣，天主那超乎各種意想的平安，必要在基督耶穌內，固守你們的心思念慮。</a:t>
            </a: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此外，弟兄們！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凡是真實的，凡是高尚的，凡是正義的，凡是純潔的，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4E4636-430A-F04F-B4E9-D5D1170CB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6086134"/>
            <a:ext cx="1109568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9660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凡是可愛的，凡是榮譽的，不管是美德，不管是稱譽：這一切，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你們都該思念；凡你們在我身上所學得的，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所領受的，所聽見的，所看到的：這一切，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你們都該實行。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這樣，賜平安的天主，必與你們同在。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E6BA7D9-5FFC-DC4D-47CF-9A8AB1446BE8}"/>
              </a:ext>
            </a:extLst>
          </p:cNvPr>
          <p:cNvSpPr txBox="1"/>
          <p:nvPr/>
        </p:nvSpPr>
        <p:spPr>
          <a:xfrm>
            <a:off x="7691412" y="609329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3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21:33-43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那時候，耶穌對司祭長和民間長老說：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再聽一個比喻吧！從前有一個家主，培植了一個葡萄園，周圍圍上籬笆，園內掘了一個榨酒池，築了一座守望台，把它租給園戶，就離開了本國。快到收成的時候，家主打發僕人，到園戶那裡，去收取果子。園戶捉住了僕人，將一個鞭打了，將一個殺死了，將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另一個用石頭砸死了。家主再打發一些僕人去，人數比以前還多；園戶也照樣對待了他們。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「最後，家主打發自己的兒子，到園戶那裡去。家主心想：他們會敬重我的兒子。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「但園戶一看見是兒子，就彼此說：這是繼承人，來！我們殺掉他，我們就能得到他的產業。於是，園戶捉住家主的兒子，把他推到葡萄園外面，殺了。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12360" y="6391245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06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「那麼，當葡萄園的主人回來時，他要怎樣處置那些園戶呢？」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司祭長和民間長老回答說：「要凶惡地消滅那些凶惡的人，把葡萄園，另租給按時給他繳納出產的園戶。」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匠人棄而不用的石頭，反而成了屋角的基石；那是上主的所作所為，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在我們眼中，神妙莫測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這句經文，你們沒有讀過嗎？。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12360" y="6391245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33428</TotalTime>
  <Words>2723</Words>
  <Application>Microsoft Office PowerPoint</Application>
  <PresentationFormat>如螢幕大小 (4:3)</PresentationFormat>
  <Paragraphs>165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33</vt:i4>
      </vt:variant>
    </vt:vector>
  </HeadingPairs>
  <TitlesOfParts>
    <vt:vector size="51" baseType="lpstr">
      <vt:lpstr>金梅毛顏楷</vt:lpstr>
      <vt:lpstr>華康中黑體</vt:lpstr>
      <vt:lpstr>華康中黑體(P)</vt:lpstr>
      <vt:lpstr>華康正顏楷體W7</vt:lpstr>
      <vt:lpstr>華康粗黑體</vt:lpstr>
      <vt:lpstr>華康超明體</vt:lpstr>
      <vt:lpstr>華康超明體(P)</vt:lpstr>
      <vt:lpstr>華康黑體-GB5</vt:lpstr>
      <vt:lpstr>華康龍門石碑(P)</vt:lpstr>
      <vt:lpstr>華康儷中黑</vt:lpstr>
      <vt:lpstr>新細明體</vt:lpstr>
      <vt:lpstr>Arial</vt:lpstr>
      <vt:lpstr>Calibri</vt:lpstr>
      <vt:lpstr>Calibri Light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1735</cp:revision>
  <dcterms:created xsi:type="dcterms:W3CDTF">2006-09-26T01:05:23Z</dcterms:created>
  <dcterms:modified xsi:type="dcterms:W3CDTF">2023-10-02T04:50:00Z</dcterms:modified>
</cp:coreProperties>
</file>