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7"/>
  </p:notesMasterIdLst>
  <p:handoutMasterIdLst>
    <p:handoutMasterId r:id="rId28"/>
  </p:handoutMasterIdLst>
  <p:sldIdLst>
    <p:sldId id="1565" r:id="rId4"/>
    <p:sldId id="1610" r:id="rId5"/>
    <p:sldId id="1370" r:id="rId6"/>
    <p:sldId id="1411" r:id="rId7"/>
    <p:sldId id="1612" r:id="rId8"/>
    <p:sldId id="1660" r:id="rId9"/>
    <p:sldId id="1659" r:id="rId10"/>
    <p:sldId id="1614" r:id="rId11"/>
    <p:sldId id="1677" r:id="rId12"/>
    <p:sldId id="1662" r:id="rId13"/>
    <p:sldId id="1663" r:id="rId14"/>
    <p:sldId id="1664" r:id="rId15"/>
    <p:sldId id="1665" r:id="rId16"/>
    <p:sldId id="1666" r:id="rId17"/>
    <p:sldId id="1667" r:id="rId18"/>
    <p:sldId id="1668" r:id="rId19"/>
    <p:sldId id="1669" r:id="rId20"/>
    <p:sldId id="1670" r:id="rId21"/>
    <p:sldId id="1671" r:id="rId22"/>
    <p:sldId id="1672" r:id="rId23"/>
    <p:sldId id="1673" r:id="rId24"/>
    <p:sldId id="1674" r:id="rId25"/>
    <p:sldId id="1045" r:id="rId26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FF"/>
    <a:srgbClr val="00FF00"/>
    <a:srgbClr val="9900CC"/>
    <a:srgbClr val="FFFFFF"/>
    <a:srgbClr val="FFCCFF"/>
    <a:srgbClr val="FF00FF"/>
    <a:srgbClr val="99FF99"/>
    <a:srgbClr val="99CC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1682" autoAdjust="0"/>
    <p:restoredTop sz="94677" autoAdjust="0"/>
  </p:normalViewPr>
  <p:slideViewPr>
    <p:cSldViewPr>
      <p:cViewPr varScale="1">
        <p:scale>
          <a:sx n="63" d="100"/>
          <a:sy n="63" d="100"/>
        </p:scale>
        <p:origin x="10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6687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常年期第二十六主日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9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28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「</a:t>
            </a:r>
            <a:r>
              <a:rPr lang="zh-TW" altLang="en-US" sz="88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缺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」</a:t>
            </a:r>
            <a:r>
              <a:rPr lang="zh-TW" altLang="en-US" sz="9600" dirty="0">
                <a:solidFill>
                  <a:srgbClr val="FFFF00"/>
                </a:solidFill>
                <a:ea typeface="華康儷中黑" panose="020B0509000000000000" pitchFamily="49" charset="-120"/>
              </a:rPr>
              <a:t>的</a:t>
            </a:r>
            <a:r>
              <a:rPr lang="zh-TW" altLang="en-US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dirty="0">
                <a:solidFill>
                  <a:srgbClr val="FFFF00"/>
                </a:solidFill>
                <a:ea typeface="華康儷中黑" panose="020B0509000000000000" pitchFamily="49" charset="-120"/>
              </a:rPr>
              <a:t>罪</a:t>
            </a:r>
            <a:endParaRPr lang="en-US" altLang="zh-TW" sz="9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kumimoji="1" lang="en-US" altLang="zh-TW" sz="4400" b="0" i="0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華康中黑體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kumimoji="1" lang="zh-TW" altLang="en-US" sz="6600" b="0" i="0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華康中黑體" panose="020B0509000000000000" pitchFamily="49" charset="-120"/>
                <a:cs typeface="華康中黑體" panose="020B0509000000000000" pitchFamily="49" charset="-120"/>
              </a:rPr>
              <a:t>不知者不罪</a:t>
            </a:r>
            <a:r>
              <a:rPr kumimoji="1" lang="en-US" altLang="zh-TW" sz="6600" b="0" i="0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華康中黑體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kumimoji="1" lang="en-US" altLang="zh-TW" sz="4400" b="0" i="0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華康中黑體" panose="020B0509000000000000" pitchFamily="49" charset="-120"/>
                <a:cs typeface="華康中黑體" panose="020B0509000000000000" pitchFamily="49" charset="-120"/>
              </a:rPr>
              <a:t>——</a:t>
            </a:r>
            <a:endParaRPr lang="zh-TW" altLang="en-US" sz="4400" dirty="0">
              <a:solidFill>
                <a:srgbClr val="FF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91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E0950E1-74CD-408E-A6B0-F6070167B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80720"/>
          </a:xfrm>
        </p:spPr>
        <p:txBody>
          <a:bodyPr/>
          <a:lstStyle/>
          <a:p>
            <a:pPr marL="360000" indent="-457200" algn="l">
              <a:spcAft>
                <a:spcPts val="1800"/>
              </a:spcAft>
            </a:pP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他們躺在象牙床上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吃著羊群中的羊羔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大碗喝酒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對若瑟的崩潰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卻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漠不關心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天主的人哪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你要追求正義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虔敬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信德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愛德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堅忍和良善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要努力打這場有關信仰的好仗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要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爭取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永生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你活著的時候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已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享盡了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你的福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而拉匝祿同樣也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受盡了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苦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現在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他在這裡受安慰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而你應受苦了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TW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469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E0950E1-74CD-408E-A6B0-F6070167B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>
            <a:noAutofit/>
          </a:bodyPr>
          <a:lstStyle/>
          <a:p>
            <a:pPr marL="360000" indent="-457200" algn="l">
              <a:lnSpc>
                <a:spcPts val="46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他們躺在象牙床上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吃著羊群中的羊羔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大碗喝酒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但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對若瑟的崩潰</a:t>
            </a:r>
            <a:r>
              <a:rPr lang="en-US" altLang="zh-TW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卻漠不關心</a:t>
            </a:r>
            <a:endParaRPr lang="en-US" altLang="zh-TW" sz="4000" dirty="0">
              <a:solidFill>
                <a:srgbClr val="FFFF00"/>
              </a:solidFill>
              <a:ea typeface="華康正顏楷體W9(P)" panose="03000900000000000000" pitchFamily="66" charset="-120"/>
              <a:cs typeface="華康中黑體" panose="020B0509000000000000" pitchFamily="49" charset="-120"/>
            </a:endParaRPr>
          </a:p>
          <a:p>
            <a:pPr marL="360000" indent="-457200" algn="just">
              <a:spcBef>
                <a:spcPts val="0"/>
              </a:spcBef>
              <a:spcAft>
                <a:spcPts val="0"/>
              </a:spcAft>
            </a:pPr>
            <a:r>
              <a:rPr lang="zh-TW" altLang="zh-HK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飛機游艇著紫袍</a:t>
            </a:r>
            <a:r>
              <a:rPr lang="en-US" altLang="zh-TW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zh-HK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豈知饑寒半分毫</a:t>
            </a:r>
            <a:r>
              <a:rPr lang="en-US" altLang="zh-TW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?</a:t>
            </a:r>
            <a:r>
              <a:rPr lang="zh-TW" altLang="zh-HK" sz="3600" spc="200" dirty="0">
                <a:solidFill>
                  <a:srgbClr val="FF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紅酒香檳千家血</a:t>
            </a:r>
            <a:r>
              <a:rPr lang="en-US" altLang="zh-TW" sz="3600" spc="200" dirty="0">
                <a:solidFill>
                  <a:srgbClr val="FF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zh-HK" sz="3600" spc="200" dirty="0">
                <a:solidFill>
                  <a:srgbClr val="FF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海鮮肥牛萬姓膏</a:t>
            </a:r>
            <a:r>
              <a:rPr lang="en-US" altLang="zh-TW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.</a:t>
            </a:r>
            <a:r>
              <a:rPr lang="zh-TW" altLang="en-US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五</a:t>
            </a:r>
            <a:r>
              <a:rPr lang="zh-TW" altLang="zh-HK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秒一人</a:t>
            </a:r>
            <a:r>
              <a:rPr lang="zh-HK" altLang="zh-HK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埋荒冢</a:t>
            </a:r>
            <a:r>
              <a:rPr lang="en-US" altLang="zh-TW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zh-HK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聖詩嘹亮哭聲高</a:t>
            </a:r>
            <a:r>
              <a:rPr lang="en-US" altLang="zh-TW" sz="3600" spc="200" dirty="0">
                <a:solidFill>
                  <a:srgbClr val="00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;</a:t>
            </a:r>
            <a:r>
              <a:rPr lang="zh-TW" altLang="en-US" sz="3600" spc="200" dirty="0">
                <a:solidFill>
                  <a:srgbClr val="FF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自言蒙神賜福澤</a:t>
            </a:r>
            <a:r>
              <a:rPr lang="en-US" altLang="zh-TW" sz="3600" spc="200" dirty="0">
                <a:solidFill>
                  <a:srgbClr val="FF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3600" spc="200" dirty="0">
                <a:solidFill>
                  <a:srgbClr val="FF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辜負天恩是爾曹</a:t>
            </a:r>
            <a:r>
              <a:rPr lang="en-US" altLang="zh-TW" sz="3600" spc="200" dirty="0">
                <a:solidFill>
                  <a:srgbClr val="FF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!</a:t>
            </a:r>
            <a:r>
              <a:rPr lang="en-US" altLang="zh-HK" sz="2800" dirty="0">
                <a:solidFill>
                  <a:srgbClr val="FFFF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 </a:t>
            </a:r>
            <a:r>
              <a:rPr lang="en-US" altLang="zh-HK" sz="2800" dirty="0">
                <a:solidFill>
                  <a:schemeClr val="bg1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(</a:t>
            </a:r>
            <a:r>
              <a:rPr lang="zh-TW" altLang="zh-HK" sz="2800" dirty="0">
                <a:solidFill>
                  <a:schemeClr val="bg1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徐錦堯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.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無題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.2010</a:t>
            </a:r>
            <a:r>
              <a:rPr lang="en-US" altLang="zh-HK" sz="2800" dirty="0">
                <a:solidFill>
                  <a:schemeClr val="bg1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)</a:t>
            </a:r>
          </a:p>
          <a:p>
            <a:pPr marL="360000" indent="-457200" algn="l"/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戒石銘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爾俸爾祿</a:t>
            </a:r>
            <a:r>
              <a:rPr lang="en-US" altLang="zh-TW" sz="3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民膏民脂</a:t>
            </a:r>
            <a:r>
              <a:rPr lang="en-US" altLang="zh-TW" sz="3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下民易虐</a:t>
            </a:r>
            <a:r>
              <a:rPr lang="en-US" altLang="zh-TW" sz="3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上天難欺</a:t>
            </a:r>
            <a:endParaRPr lang="en-US" altLang="zh-TW" sz="3400" dirty="0">
              <a:solidFill>
                <a:schemeClr val="bg1"/>
              </a:solidFill>
              <a:highlight>
                <a:srgbClr val="FFFF00"/>
              </a:highlight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 富人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國們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你們的一切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都是民膏民脂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天主的恩賜</a:t>
            </a:r>
            <a:endParaRPr lang="en-US" altLang="zh-TW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algn="l">
              <a:lnSpc>
                <a:spcPts val="2500"/>
              </a:lnSpc>
            </a:pPr>
            <a:r>
              <a:rPr lang="en-US" altLang="zh-TW" sz="2400" spc="-100" dirty="0">
                <a:solidFill>
                  <a:srgbClr val="FF99FF"/>
                </a:solidFill>
              </a:rPr>
              <a:t>A little black thing among the snow, </a:t>
            </a:r>
            <a:r>
              <a:rPr lang="en-US" altLang="zh-TW" sz="2400" spc="-100" dirty="0">
                <a:solidFill>
                  <a:srgbClr val="FFFF00"/>
                </a:solidFill>
              </a:rPr>
              <a:t>Crying “weep, weep” in notes of woe!</a:t>
            </a:r>
            <a:r>
              <a:rPr lang="en-US" altLang="zh-TW" sz="2400" spc="-100" dirty="0">
                <a:solidFill>
                  <a:schemeClr val="bg1"/>
                </a:solidFill>
              </a:rPr>
              <a:t> “Where are thy father and mother, say?“ “</a:t>
            </a:r>
            <a:r>
              <a:rPr lang="en-US" altLang="zh-TW" sz="2400" spc="-100" dirty="0">
                <a:solidFill>
                  <a:srgbClr val="00FF00"/>
                </a:solidFill>
              </a:rPr>
              <a:t>They are both gone up to church to pray.</a:t>
            </a:r>
            <a:r>
              <a:rPr lang="en-US" altLang="zh-TW" sz="2400" spc="-100" dirty="0">
                <a:solidFill>
                  <a:schemeClr val="bg1"/>
                </a:solidFill>
              </a:rPr>
              <a:t> </a:t>
            </a:r>
            <a:r>
              <a:rPr lang="en-US" altLang="zh-TW" sz="2400" spc="-100" dirty="0">
                <a:solidFill>
                  <a:srgbClr val="FF99FF"/>
                </a:solidFill>
              </a:rPr>
              <a:t>And because I am happy and dance and sing, </a:t>
            </a:r>
            <a:r>
              <a:rPr lang="en-US" altLang="zh-TW" sz="2400" spc="-100" dirty="0">
                <a:solidFill>
                  <a:srgbClr val="FFFF00"/>
                </a:solidFill>
              </a:rPr>
              <a:t>They think they have done me no injury,</a:t>
            </a:r>
            <a:r>
              <a:rPr lang="en-US" altLang="zh-TW" sz="2400" spc="-100" dirty="0">
                <a:solidFill>
                  <a:schemeClr val="bg1"/>
                </a:solidFill>
              </a:rPr>
              <a:t> And are gone to praise God and his Priest and King, </a:t>
            </a:r>
            <a:r>
              <a:rPr lang="en-US" altLang="zh-TW" sz="2400" spc="-100" dirty="0">
                <a:solidFill>
                  <a:srgbClr val="00FF00"/>
                </a:solidFill>
              </a:rPr>
              <a:t>Who make up a heaven of our misery”.</a:t>
            </a:r>
            <a:r>
              <a:rPr lang="en-US" altLang="zh-TW" sz="2200" spc="-100" dirty="0">
                <a:solidFill>
                  <a:srgbClr val="00FF00"/>
                </a:solidFill>
              </a:rPr>
              <a:t> </a:t>
            </a:r>
            <a:r>
              <a:rPr lang="en-US" altLang="zh-TW" sz="2000" spc="-100" dirty="0">
                <a:solidFill>
                  <a:srgbClr val="FFFF00"/>
                </a:solidFill>
              </a:rPr>
              <a:t>(W. Blake </a:t>
            </a:r>
            <a:r>
              <a:rPr lang="zh-TW" altLang="en-US" sz="2000" spc="-100" dirty="0">
                <a:solidFill>
                  <a:srgbClr val="FFFF00"/>
                </a:solidFill>
                <a:ea typeface="標楷體" panose="03000509000000000000" pitchFamily="65" charset="-120"/>
              </a:rPr>
              <a:t>掃烟囱的小孩</a:t>
            </a:r>
            <a:r>
              <a:rPr lang="en-US" altLang="zh-TW" sz="2000" spc="-100" dirty="0">
                <a:solidFill>
                  <a:srgbClr val="FFFF00"/>
                </a:solidFill>
              </a:rPr>
              <a:t>)</a:t>
            </a:r>
            <a:endParaRPr lang="en-US" altLang="zh-TW" sz="2000" spc="-100" dirty="0">
              <a:solidFill>
                <a:srgbClr val="FFFF00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094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E0950E1-74CD-408E-A6B0-F6070167B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 marL="360000" indent="-457200" algn="l">
              <a:lnSpc>
                <a:spcPts val="4500"/>
              </a:lnSpc>
            </a:pP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天主的人哪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你要追求正義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虔敬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信德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愛德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堅忍和良善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要努力打這場有關信仰的好仗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要爭取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永生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政治和軍事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象棋</a:t>
            </a:r>
            <a:r>
              <a:rPr lang="zh-TW" altLang="en-US" sz="28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和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圍棋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每步大勝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短視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b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或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整體的佈局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全面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長期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最終全勝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宗教信仰</a:t>
            </a:r>
            <a:r>
              <a:rPr lang="zh-TW" altLang="en-US" sz="2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和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天國信仰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局部和全體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爭取局部信徒或全體人類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終極的勝利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: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一</a:t>
            </a:r>
            <a:r>
              <a:rPr lang="zh-TW" altLang="en-US" sz="39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年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之計在於春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;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一</a:t>
            </a:r>
            <a:r>
              <a:rPr lang="zh-TW" altLang="en-US" sz="39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日之計在於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晨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一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生之計在</a:t>
            </a:r>
            <a:r>
              <a:rPr lang="zh-TW" altLang="en-US" sz="4000" dirty="0">
                <a:solidFill>
                  <a:srgbClr val="FF99FF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主內愛人並在愛人時愛主</a:t>
            </a:r>
            <a:endParaRPr lang="en-US" altLang="zh-TW" sz="4000" dirty="0">
              <a:solidFill>
                <a:srgbClr val="FF99FF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972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E0950E1-74CD-408E-A6B0-F6070167B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 marL="360000" indent="-457200" algn="l">
              <a:lnSpc>
                <a:spcPts val="4300"/>
              </a:lnSpc>
            </a:pP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你活著的時候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已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享盡了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你的福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而拉匝祿同樣也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受盡了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苦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現在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他在這裡受安慰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而你應受苦了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思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言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行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缺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的罪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最嚴重的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缺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是不知要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建天國</a:t>
            </a:r>
            <a:endParaRPr lang="en-US" altLang="zh-TW" sz="3600" dirty="0">
              <a:solidFill>
                <a:srgbClr val="FF0000"/>
              </a:solidFill>
              <a:highlight>
                <a:srgbClr val="FFFF00"/>
              </a:highlight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某天主教國家過去十年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每日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關一座教堂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我竟不知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i="1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如果我</a:t>
            </a:r>
            <a:r>
              <a:rPr lang="zh-TW" altLang="en-US" i="1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早知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有些教友一生去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三次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教堂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一年去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兩次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(CEO)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;5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秒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餓死一人</a:t>
            </a:r>
            <a:r>
              <a:rPr lang="en-US" altLang="zh-TW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應該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立刻</a:t>
            </a:r>
            <a:r>
              <a:rPr lang="en-US" altLang="zh-TW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全部人</a:t>
            </a:r>
            <a:r>
              <a:rPr lang="en-US" altLang="zh-TW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教導子女</a:t>
            </a:r>
            <a:r>
              <a:rPr lang="en-US" altLang="zh-TW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培育教友</a:t>
            </a:r>
            <a:r>
              <a:rPr lang="en-US" altLang="zh-TW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與基督一起共創天國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那不是遙遠的夢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…</a:t>
            </a:r>
            <a:r>
              <a:rPr lang="zh-TW" altLang="en-US" sz="3600" i="1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我竟然不知我有責</a:t>
            </a:r>
            <a:r>
              <a:rPr lang="en-US" altLang="zh-TW" sz="3600" i="1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</a:p>
          <a:p>
            <a:pPr marL="360000" indent="-457200" algn="l"/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為何崇洋媚外</a:t>
            </a:r>
            <a:r>
              <a:rPr lang="en-US" altLang="zh-TW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日本建國用中國錢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歐美富強用奴隸血 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en-US" altLang="zh-TW" sz="3600" spc="-15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Tasmania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最後一位女人</a:t>
            </a:r>
            <a:r>
              <a:rPr lang="en-US" altLang="zh-TW" dirty="0" err="1">
                <a:solidFill>
                  <a:schemeClr val="bg1"/>
                </a:solidFill>
              </a:rPr>
              <a:t>Truganini</a:t>
            </a:r>
            <a:r>
              <a:rPr lang="en-US" altLang="zh-TW" dirty="0">
                <a:solidFill>
                  <a:schemeClr val="bg1"/>
                </a:solidFill>
              </a:rPr>
              <a:t>)</a:t>
            </a:r>
            <a:endParaRPr lang="zh-TW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30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09524B9-D5F2-4DD9-B23D-3546216EC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8032"/>
            <a:ext cx="9144000" cy="6669360"/>
          </a:xfrm>
        </p:spPr>
        <p:txBody>
          <a:bodyPr/>
          <a:lstStyle/>
          <a:p>
            <a:pPr>
              <a:lnSpc>
                <a:spcPts val="4300"/>
              </a:lnSpc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飛機游艇著紫袍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豈知饑寒半分毫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?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4000" dirty="0">
                <a:ea typeface="華康儷中黑" panose="020B0509000000000000" pitchFamily="49" charset="-120"/>
              </a:rPr>
              <a:t>On private jets and superyachts, the wealthy indulge in leisure,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4000" dirty="0">
                <a:ea typeface="華康儷中黑" panose="020B0509000000000000" pitchFamily="49" charset="-120"/>
              </a:rPr>
              <a:t>Oblivious to the hungry and shivering, bound by life’s cruel measure.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endParaRPr lang="en-US" altLang="zh-TW" sz="4000" dirty="0">
              <a:ea typeface="華康儷中黑" panose="020B0509000000000000" pitchFamily="49" charset="-120"/>
            </a:endParaRP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紅酒香檳千家血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海鮮肥牛萬姓膏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4300"/>
              </a:lnSpc>
              <a:spcBef>
                <a:spcPts val="1030"/>
              </a:spcBef>
              <a:spcAft>
                <a:spcPts val="1030"/>
              </a:spcAft>
            </a:pP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Red wine and champagne are drawn from the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blood of the poor</a:t>
            </a: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;</a:t>
            </a:r>
            <a:b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Seafood and prime beef are consumed as the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flesh of the oppressed</a:t>
            </a: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, for sure.</a:t>
            </a:r>
            <a:endParaRPr lang="zh-TW" altLang="zh-TW" sz="40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674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09524B9-D5F2-4DD9-B23D-3546216EC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五秒一人埋荒塚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聖詩嘹亮哭聲高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;</a:t>
            </a:r>
          </a:p>
          <a:p>
            <a:pPr>
              <a:lnSpc>
                <a:spcPts val="3800"/>
              </a:lnSpc>
              <a:spcBef>
                <a:spcPts val="1030"/>
              </a:spcBef>
              <a:spcAft>
                <a:spcPts val="1030"/>
              </a:spcAft>
            </a:pPr>
            <a:r>
              <a:rPr lang="en-US" altLang="zh-TW" sz="36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Every five seconds, </a:t>
            </a:r>
            <a:br>
              <a:rPr lang="en-US" altLang="zh-TW" sz="36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6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 soul is laid in the wilderness to decay,</a:t>
            </a:r>
            <a:br>
              <a:rPr lang="en-US" altLang="zh-TW" sz="36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6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While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hymns</a:t>
            </a:r>
            <a:r>
              <a:rPr lang="en-US" altLang="zh-TW" sz="36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are sung loud—yet the sound of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weeping</a:t>
            </a:r>
            <a:r>
              <a:rPr lang="en-US" altLang="zh-TW" sz="36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rings clearer than they.</a:t>
            </a:r>
          </a:p>
          <a:p>
            <a:pPr>
              <a:lnSpc>
                <a:spcPts val="3800"/>
              </a:lnSpc>
              <a:spcBef>
                <a:spcPts val="1030"/>
              </a:spcBef>
              <a:spcAft>
                <a:spcPts val="1030"/>
              </a:spcAft>
            </a:pPr>
            <a:endParaRPr lang="en-US" altLang="zh-TW" sz="3600" dirty="0">
              <a:ea typeface="華康儷中黑" panose="020B0509000000000000" pitchFamily="49" charset="-12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自言蒙神賜福澤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辜負天恩是爾曹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! </a:t>
            </a:r>
            <a:r>
              <a:rPr lang="en-US" altLang="zh-TW" sz="2400" dirty="0">
                <a:solidFill>
                  <a:srgbClr val="FF0000"/>
                </a:solidFill>
                <a:ea typeface="華康儷中黑" panose="020B0509000000000000" pitchFamily="49" charset="-120"/>
              </a:rPr>
              <a:t>(</a:t>
            </a:r>
            <a:r>
              <a:rPr lang="zh-TW" altLang="en-US" sz="2400" dirty="0">
                <a:solidFill>
                  <a:srgbClr val="FF0000"/>
                </a:solidFill>
                <a:ea typeface="華康儷中黑" panose="020B0509000000000000" pitchFamily="49" charset="-120"/>
              </a:rPr>
              <a:t>徐錦堯</a:t>
            </a:r>
            <a:r>
              <a:rPr lang="en-US" altLang="zh-TW" sz="2400" dirty="0">
                <a:solidFill>
                  <a:srgbClr val="FF0000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2400" dirty="0">
                <a:solidFill>
                  <a:srgbClr val="FF0000"/>
                </a:solidFill>
                <a:ea typeface="華康儷中黑" panose="020B0509000000000000" pitchFamily="49" charset="-120"/>
              </a:rPr>
              <a:t>無題</a:t>
            </a:r>
            <a:r>
              <a:rPr lang="en-US" altLang="zh-TW" sz="2400" dirty="0">
                <a:solidFill>
                  <a:srgbClr val="FF0000"/>
                </a:solidFill>
                <a:ea typeface="華康儷中黑" panose="020B0509000000000000" pitchFamily="49" charset="-120"/>
              </a:rPr>
              <a:t>)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You claim your wealth is God’s blessing, </a:t>
            </a:r>
            <a:br>
              <a:rPr lang="en-US" altLang="zh-TW" sz="3600" dirty="0">
                <a:ea typeface="華康儷中黑" panose="020B0509000000000000" pitchFamily="49" charset="-120"/>
              </a:rPr>
            </a:b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a grace divine</a:t>
            </a:r>
            <a:r>
              <a:rPr lang="en-US" altLang="zh-TW" sz="3600" dirty="0">
                <a:ea typeface="華康儷中黑" panose="020B0509000000000000" pitchFamily="49" charset="-120"/>
              </a:rPr>
              <a:t>—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But you have forsaken the Lord’s mercy, and disregarded 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His design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2400" dirty="0">
                <a:ea typeface="華康儷中黑" panose="020B0509000000000000" pitchFamily="49" charset="-120"/>
              </a:rPr>
              <a:t>(TSUI Kam </a:t>
            </a:r>
            <a:r>
              <a:rPr lang="en-US" altLang="zh-TW" sz="2400" dirty="0" err="1">
                <a:ea typeface="華康儷中黑" panose="020B0509000000000000" pitchFamily="49" charset="-120"/>
              </a:rPr>
              <a:t>Yiu</a:t>
            </a:r>
            <a:r>
              <a:rPr lang="en-US" altLang="zh-TW" sz="2400" dirty="0">
                <a:ea typeface="華康儷中黑" panose="020B0509000000000000" pitchFamily="49" charset="-120"/>
              </a:rPr>
              <a:t>: “Untitled”)</a:t>
            </a:r>
          </a:p>
        </p:txBody>
      </p:sp>
    </p:spTree>
    <p:extLst>
      <p:ext uri="{BB962C8B-B14F-4D97-AF65-F5344CB8AC3E}">
        <p14:creationId xmlns:p14="http://schemas.microsoft.com/office/powerpoint/2010/main" val="3411978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09524B9-D5F2-4DD9-B23D-3546216EC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lnSpc>
                <a:spcPts val="4700"/>
              </a:lnSpc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這首詩是我在</a:t>
            </a:r>
            <a:r>
              <a:rPr lang="zh-TW" altLang="en-US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十二年前</a:t>
            </a:r>
            <a:r>
              <a:rPr lang="zh-TW" altLang="en-US" sz="3600" dirty="0">
                <a:ea typeface="華康儷中黑" panose="020B0509000000000000" pitchFamily="49" charset="-120"/>
              </a:rPr>
              <a:t>寫的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昨晚作了少許修改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當時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我聽到一個驚人的訊息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說全世界</a:t>
            </a:r>
            <a:endParaRPr lang="en-US" altLang="zh-TW" sz="3600" dirty="0">
              <a:ea typeface="華康儷中黑" panose="020B0509000000000000" pitchFamily="49" charset="-120"/>
            </a:endParaRPr>
          </a:p>
          <a:p>
            <a:pPr>
              <a:lnSpc>
                <a:spcPts val="4700"/>
              </a:lnSpc>
              <a:spcBef>
                <a:spcPts val="0"/>
              </a:spcBef>
            </a:pP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每五秒鐘餓死一人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47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ea typeface="華康儷中黑" panose="020B0509000000000000" pitchFamily="49" charset="-120"/>
              </a:rPr>
              <a:t>我問</a:t>
            </a:r>
            <a:r>
              <a:rPr lang="en-US" altLang="zh-TW" sz="3600" dirty="0">
                <a:ea typeface="華康儷中黑" panose="020B0509000000000000" pitchFamily="49" charset="-120"/>
              </a:rPr>
              <a:t>:</a:t>
            </a:r>
            <a:r>
              <a:rPr lang="zh-TW" altLang="en-US" sz="3600" dirty="0">
                <a:ea typeface="華康儷中黑" panose="020B0509000000000000" pitchFamily="49" charset="-120"/>
              </a:rPr>
              <a:t>真的嗎</a:t>
            </a:r>
            <a:r>
              <a:rPr lang="en-US" altLang="zh-TW" sz="3600" dirty="0">
                <a:ea typeface="華康儷中黑" panose="020B0509000000000000" pitchFamily="49" charset="-120"/>
              </a:rPr>
              <a:t>?</a:t>
            </a:r>
            <a:r>
              <a:rPr lang="zh-TW" altLang="en-US" sz="3600" dirty="0">
                <a:ea typeface="華康儷中黑" panose="020B0509000000000000" pitchFamily="49" charset="-120"/>
              </a:rPr>
              <a:t>我們是否全人類都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生病了</a:t>
            </a:r>
            <a:r>
              <a:rPr lang="en-US" altLang="zh-TW" sz="3600" dirty="0">
                <a:ea typeface="華康儷中黑" panose="020B0509000000000000" pitchFamily="49" charset="-120"/>
              </a:rPr>
              <a:t>?</a:t>
            </a:r>
          </a:p>
          <a:p>
            <a:pPr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I wrote this poem </a:t>
            </a:r>
            <a:r>
              <a:rPr lang="en-US" altLang="zh-TW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twelve years ago </a:t>
            </a:r>
            <a:r>
              <a:rPr lang="en-US" altLang="zh-TW" sz="2800" dirty="0">
                <a:ea typeface="華康儷中黑" panose="020B0509000000000000" pitchFamily="49" charset="-120"/>
              </a:rPr>
              <a:t>(when I was 70), </a:t>
            </a:r>
            <a:r>
              <a:rPr lang="en-US" altLang="zh-TW" sz="3600" dirty="0">
                <a:ea typeface="華康儷中黑" panose="020B0509000000000000" pitchFamily="49" charset="-120"/>
              </a:rPr>
              <a:t>and revised it slightly last night.</a:t>
            </a:r>
          </a:p>
          <a:p>
            <a:pPr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At that time, I heard a shocking report that someone dies of hunger every five seconds in our world. I asked myself: “Is this true?” 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Has all of humanity fallen ill?</a:t>
            </a:r>
          </a:p>
          <a:p>
            <a:pPr>
              <a:spcBef>
                <a:spcPts val="0"/>
              </a:spcBef>
            </a:pPr>
            <a:endParaRPr lang="en-US" altLang="zh-TW" sz="3600" dirty="0">
              <a:ea typeface="華康儷中黑" panose="020B0509000000000000" pitchFamily="49" charset="-120"/>
            </a:endParaRPr>
          </a:p>
          <a:p>
            <a:pPr>
              <a:spcBef>
                <a:spcPts val="0"/>
              </a:spcBef>
            </a:pPr>
            <a:endParaRPr lang="zh-TW" altLang="en-US" sz="36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8462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09524B9-D5F2-4DD9-B23D-3546216EC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lnSpc>
                <a:spcPts val="5300"/>
              </a:lnSpc>
              <a:spcBef>
                <a:spcPts val="0"/>
              </a:spcBef>
            </a:pPr>
            <a:r>
              <a:rPr lang="zh-TW" altLang="en-US" sz="4000" dirty="0">
                <a:ea typeface="華康儷中黑" panose="020B0509000000000000" pitchFamily="49" charset="-120"/>
              </a:rPr>
              <a:t>這首詩的靈感來自清朝的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嘉慶帝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</a:p>
          <a:p>
            <a:pPr>
              <a:lnSpc>
                <a:spcPts val="5300"/>
              </a:lnSpc>
              <a:spcBef>
                <a:spcPts val="0"/>
              </a:spcBef>
            </a:pPr>
            <a:r>
              <a:rPr lang="zh-TW" altLang="en-US" sz="4000" dirty="0">
                <a:ea typeface="華康儷中黑" panose="020B0509000000000000" pitchFamily="49" charset="-120"/>
              </a:rPr>
              <a:t>他痛恨當時為官者的貪腐瀆職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</a:p>
          <a:p>
            <a:pPr>
              <a:lnSpc>
                <a:spcPts val="5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所以寫了八句詩</a:t>
            </a:r>
            <a:endParaRPr lang="en-US" altLang="zh-TW" sz="4000" dirty="0">
              <a:ea typeface="華康儷中黑" panose="020B0509000000000000" pitchFamily="49" charset="-120"/>
            </a:endParaRPr>
          </a:p>
          <a:p>
            <a:pPr>
              <a:spcBef>
                <a:spcPts val="0"/>
              </a:spcBef>
            </a:pPr>
            <a:r>
              <a:rPr lang="en-US" altLang="zh-TW" sz="4000" dirty="0">
                <a:ea typeface="華康儷中黑" panose="020B0509000000000000" pitchFamily="49" charset="-120"/>
              </a:rPr>
              <a:t>The inspiration for this poem comes from 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Emperor </a:t>
            </a:r>
            <a:r>
              <a:rPr lang="en-US" altLang="zh-TW" sz="4000" dirty="0" err="1">
                <a:solidFill>
                  <a:srgbClr val="FF0000"/>
                </a:solidFill>
                <a:ea typeface="華康儷中黑" panose="020B0509000000000000" pitchFamily="49" charset="-120"/>
              </a:rPr>
              <a:t>Jiaqing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 </a:t>
            </a:r>
            <a:r>
              <a:rPr lang="en-US" altLang="zh-TW" sz="4000" dirty="0">
                <a:ea typeface="華康儷中黑" panose="020B0509000000000000" pitchFamily="49" charset="-120"/>
              </a:rPr>
              <a:t>of the </a:t>
            </a:r>
            <a:br>
              <a:rPr lang="en-US" altLang="zh-TW" sz="4000" dirty="0">
                <a:ea typeface="華康儷中黑" panose="020B0509000000000000" pitchFamily="49" charset="-120"/>
              </a:rPr>
            </a:br>
            <a:r>
              <a:rPr lang="en-US" altLang="zh-TW" sz="4000" dirty="0">
                <a:ea typeface="華康儷中黑" panose="020B0509000000000000" pitchFamily="49" charset="-120"/>
              </a:rPr>
              <a:t>Qing Dynasty,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ea typeface="華康儷中黑" panose="020B0509000000000000" pitchFamily="49" charset="-120"/>
              </a:rPr>
              <a:t>who detested the corruption and negligence among officials of his time, and thus wrote an eight-line poem.</a:t>
            </a:r>
          </a:p>
        </p:txBody>
      </p:sp>
    </p:spTree>
    <p:extLst>
      <p:ext uri="{BB962C8B-B14F-4D97-AF65-F5344CB8AC3E}">
        <p14:creationId xmlns:p14="http://schemas.microsoft.com/office/powerpoint/2010/main" val="3655894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09524B9-D5F2-4DD9-B23D-3546216EC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3600" i="1" dirty="0">
                <a:ea typeface="華康儷中黑" panose="020B0509000000000000" pitchFamily="49" charset="-120"/>
              </a:rPr>
              <a:t>後四句是</a:t>
            </a:r>
            <a:r>
              <a:rPr lang="en-US" altLang="zh-TW" sz="3600" i="1" dirty="0">
                <a:ea typeface="華康儷中黑" panose="020B0509000000000000" pitchFamily="49" charset="-120"/>
              </a:rPr>
              <a:t>:</a:t>
            </a:r>
          </a:p>
          <a:p>
            <a:pPr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天落淚時人落淚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, 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歌聲高處哭聲高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; </a:t>
            </a:r>
          </a:p>
          <a:p>
            <a:pPr>
              <a:lnSpc>
                <a:spcPts val="48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平時漫說君恩重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, 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辜負君恩是爾曹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4800"/>
              </a:lnSpc>
              <a:spcBef>
                <a:spcPts val="1030"/>
              </a:spcBef>
              <a:spcAft>
                <a:spcPts val="1030"/>
              </a:spcAft>
            </a:pPr>
            <a:r>
              <a:rPr lang="en-US" altLang="zh-TW" sz="3800" i="1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The last four lines read:</a:t>
            </a:r>
            <a:br>
              <a:rPr lang="en-US" altLang="zh-TW" sz="3800" i="1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When Heaven weeps, humanity also cries;</a:t>
            </a:r>
            <a:b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Where </a:t>
            </a:r>
            <a:r>
              <a:rPr lang="en-US" altLang="zh-TW" sz="3800" kern="0" spc="-15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songs</a:t>
            </a:r>
            <a: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soar high, </a:t>
            </a:r>
            <a:b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800" kern="0" spc="-15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lamentations</a:t>
            </a:r>
            <a: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rise even higher.</a:t>
            </a:r>
            <a:b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They pay </a:t>
            </a:r>
            <a:r>
              <a:rPr lang="en-US" altLang="zh-TW" sz="3800" kern="0" spc="-15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lip service </a:t>
            </a:r>
            <a: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to the emperor’s grace,</a:t>
            </a:r>
            <a:b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800" kern="0" spc="-15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Yet it is you who have betrayed his benevolent embrace.</a:t>
            </a:r>
            <a:endParaRPr lang="zh-TW" altLang="zh-TW" sz="3800" kern="100" spc="-15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643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09524B9-D5F2-4DD9-B23D-3546216EC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lnSpc>
                <a:spcPts val="4800"/>
              </a:lnSpc>
              <a:spcBef>
                <a:spcPts val="0"/>
              </a:spcBef>
            </a:pPr>
            <a:r>
              <a:rPr lang="zh-TW" altLang="en-US" sz="4000" dirty="0">
                <a:ea typeface="華康儷中黑" panose="020B0509000000000000" pitchFamily="49" charset="-120"/>
              </a:rPr>
              <a:t>你可能認為嘉慶帝和我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都太跨張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</a:p>
          <a:p>
            <a:pPr>
              <a:lnSpc>
                <a:spcPts val="48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聖經又怎麼說</a:t>
            </a:r>
            <a:r>
              <a:rPr lang="en-US" altLang="zh-TW" sz="4000" dirty="0">
                <a:ea typeface="華康儷中黑" panose="020B0509000000000000" pitchFamily="49" charset="-120"/>
              </a:rPr>
              <a:t>?</a:t>
            </a:r>
            <a:r>
              <a:rPr lang="zh-TW" altLang="en-US" sz="4000" dirty="0">
                <a:ea typeface="華康儷中黑" panose="020B0509000000000000" pitchFamily="49" charset="-120"/>
              </a:rPr>
              <a:t>「那些安身於熙雍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自命為諸民之首的人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是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有禍的</a:t>
            </a:r>
            <a:r>
              <a:rPr lang="en-US" altLang="zh-TW" sz="4000" dirty="0">
                <a:ea typeface="華康儷中黑" panose="020B0509000000000000" pitchFamily="49" charset="-120"/>
              </a:rPr>
              <a:t>. </a:t>
            </a:r>
          </a:p>
          <a:p>
            <a:pPr>
              <a:lnSpc>
                <a:spcPts val="4800"/>
              </a:lnSpc>
              <a:spcBef>
                <a:spcPts val="1030"/>
              </a:spcBef>
              <a:spcAft>
                <a:spcPts val="1030"/>
              </a:spcAft>
            </a:pP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You may think both Emperor </a:t>
            </a:r>
            <a:r>
              <a:rPr lang="en-US" altLang="zh-TW" sz="4000" kern="0" dirty="0" err="1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Jiaqing</a:t>
            </a: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and I have exaggerated—</a:t>
            </a:r>
            <a:b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but what does Scripture say?</a:t>
            </a:r>
            <a:b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“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Woe to the complacent </a:t>
            </a: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in Zion,</a:t>
            </a:r>
            <a:b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0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to those who feel secure on the mountain of Samaria” </a:t>
            </a:r>
            <a:r>
              <a:rPr lang="en-US" altLang="zh-TW" sz="2800" kern="0" dirty="0">
                <a:solidFill>
                  <a:srgbClr val="40404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(Amos 6:1)</a:t>
            </a:r>
            <a:endParaRPr lang="zh-TW" altLang="zh-TW" sz="28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52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4016"/>
            <a:ext cx="9108504" cy="6813376"/>
          </a:xfrm>
        </p:spPr>
        <p:txBody>
          <a:bodyPr/>
          <a:lstStyle/>
          <a:p>
            <a:pPr marL="0" indent="0" eaLnBrk="1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恭讀亞毛斯先知書　</a:t>
            </a:r>
            <a:r>
              <a:rPr lang="en-US" altLang="zh-TW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6:1, 4-7</a:t>
            </a:r>
          </a:p>
          <a:p>
            <a:pPr marL="0" indent="0" algn="just" eaLnBrk="1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全能的上主這樣說：「那些安身於熙雍，自恃於撒瑪黎雅山，自命為諸民之首的人，是有禍的。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他們躺在象牙床上，橫臥在軟榻上，吃著羊群中的羊羔，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及牛欄中的牛犢，伴著琴聲吟詠，自比達味，發明樂器，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大碗喝酒，以上等的油抹身，但對若瑟的崩潰，卻漠不關心。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為此，這些人，現在就要先被擄去；放蕩不羈者的狂歡，也就完了。」</a:t>
            </a:r>
            <a:r>
              <a:rPr lang="en-US" altLang="zh-TW" sz="2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2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r>
              <a:rPr lang="en-US" altLang="zh-TW" sz="2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</a:t>
            </a:r>
            <a:r>
              <a:rPr lang="zh-TW" altLang="en-US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28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96EA16B-FCBE-403A-8350-5F92EF1800D6}"/>
              </a:ext>
            </a:extLst>
          </p:cNvPr>
          <p:cNvSpPr txBox="1"/>
          <p:nvPr/>
        </p:nvSpPr>
        <p:spPr>
          <a:xfrm>
            <a:off x="2843808" y="6146140"/>
            <a:ext cx="4536504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00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主</a:t>
            </a:r>
            <a:r>
              <a:rPr lang="en-US" altLang="zh-TW" sz="2800" dirty="0">
                <a:solidFill>
                  <a:srgbClr val="00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,</a:t>
            </a:r>
            <a:r>
              <a:rPr lang="zh-TW" altLang="en-US" sz="2800" dirty="0">
                <a:solidFill>
                  <a:srgbClr val="00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請發言</a:t>
            </a:r>
            <a:r>
              <a:rPr lang="en-US" altLang="zh-TW" sz="2800" dirty="0">
                <a:solidFill>
                  <a:srgbClr val="00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,</a:t>
            </a:r>
            <a:r>
              <a:rPr lang="zh-TW" altLang="en-US" sz="2800" dirty="0">
                <a:solidFill>
                  <a:srgbClr val="00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你的僕人在恭聽</a:t>
            </a: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09524B9-D5F2-4DD9-B23D-3546216EC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52636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TW" altLang="en-US" sz="3600" spc="-100" dirty="0">
                <a:ea typeface="華康儷中黑" panose="020B0509000000000000" pitchFamily="49" charset="-120"/>
              </a:rPr>
              <a:t>他們躺在</a:t>
            </a:r>
            <a:r>
              <a:rPr lang="zh-TW" altLang="en-US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象牙床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上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吃著羊群中的</a:t>
            </a:r>
            <a:r>
              <a:rPr lang="zh-TW" altLang="en-US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羊羔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 伴著琴聲吟詠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自比達味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發明樂器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大碗喝</a:t>
            </a:r>
            <a:r>
              <a:rPr lang="zh-TW" altLang="en-US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酒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TW" altLang="en-US" sz="3600" spc="-100" dirty="0">
                <a:ea typeface="華康儷中黑" panose="020B0509000000000000" pitchFamily="49" charset="-120"/>
              </a:rPr>
              <a:t>以上等的油抹身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但對若瑟的崩潰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600" spc="-100" dirty="0">
                <a:ea typeface="華康儷中黑" panose="020B0509000000000000" pitchFamily="49" charset="-120"/>
              </a:rPr>
              <a:t>卻</a:t>
            </a:r>
            <a:r>
              <a:rPr lang="zh-TW" altLang="en-US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漠不關心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.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為此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這些人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現在就要先</a:t>
            </a:r>
            <a:r>
              <a:rPr lang="zh-TW" altLang="en-US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被擄去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;</a:t>
            </a:r>
            <a:br>
              <a:rPr lang="en-US" altLang="zh-TW" sz="3600" spc="-100" dirty="0">
                <a:ea typeface="華康儷中黑" panose="020B0509000000000000" pitchFamily="49" charset="-120"/>
              </a:rPr>
            </a:br>
            <a:r>
              <a:rPr lang="zh-TW" altLang="en-US" sz="3600" spc="-1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放蕩不羈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者的狂歡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</a:t>
            </a:r>
            <a:r>
              <a:rPr lang="zh-TW" altLang="en-US" sz="3600" spc="-100" dirty="0">
                <a:ea typeface="華康儷中黑" panose="020B0509000000000000" pitchFamily="49" charset="-120"/>
              </a:rPr>
              <a:t>也就完了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.</a:t>
            </a:r>
            <a:r>
              <a:rPr lang="en-US" altLang="zh-TW" sz="2400" spc="-100" dirty="0">
                <a:ea typeface="華康儷中黑" panose="020B0509000000000000" pitchFamily="49" charset="-120"/>
              </a:rPr>
              <a:t>(</a:t>
            </a:r>
            <a:r>
              <a:rPr lang="zh-TW" altLang="en-US" sz="2400" spc="-100" dirty="0">
                <a:ea typeface="華康儷中黑" panose="020B0509000000000000" pitchFamily="49" charset="-120"/>
              </a:rPr>
              <a:t>亞毛斯</a:t>
            </a:r>
            <a:r>
              <a:rPr lang="en-US" altLang="zh-TW" sz="2400" spc="-100" dirty="0">
                <a:ea typeface="華康儷中黑" panose="020B0509000000000000" pitchFamily="49" charset="-120"/>
              </a:rPr>
              <a:t>6:4-7)</a:t>
            </a:r>
            <a:endParaRPr lang="zh-TW" altLang="en-US" sz="2400" spc="-100" dirty="0">
              <a:ea typeface="華康儷中黑" panose="020B0509000000000000" pitchFamily="49" charset="-120"/>
            </a:endParaRPr>
          </a:p>
          <a:p>
            <a:pPr>
              <a:lnSpc>
                <a:spcPts val="3600"/>
              </a:lnSpc>
              <a:spcBef>
                <a:spcPts val="0"/>
              </a:spcBef>
            </a:pPr>
            <a:r>
              <a:rPr lang="en-US" altLang="zh-TW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Lying upon beds of ivory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, they eat </a:t>
            </a:r>
            <a:r>
              <a:rPr lang="en-US" altLang="zh-TW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lambs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 taken from the flock! Improvising to the </a:t>
            </a:r>
            <a:r>
              <a:rPr lang="en-US" altLang="zh-TW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music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 of the harp, like David. They drink </a:t>
            </a:r>
            <a:r>
              <a:rPr lang="en-US" altLang="zh-TW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wine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 from bowls and anoint themselves with the </a:t>
            </a:r>
            <a:r>
              <a:rPr lang="en-US" altLang="zh-TW" sz="3600" spc="-100" dirty="0">
                <a:solidFill>
                  <a:srgbClr val="FF0000"/>
                </a:solidFill>
                <a:ea typeface="華康儷中黑" panose="020B0509000000000000" pitchFamily="49" charset="-120"/>
              </a:rPr>
              <a:t>best oils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; yet they are not made ill by the collapse of Joseph! Now they shall be the first to go into exile, and their </a:t>
            </a:r>
            <a:r>
              <a:rPr lang="en-US" altLang="zh-TW" sz="3600" spc="-1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wanton revelry </a:t>
            </a:r>
            <a:r>
              <a:rPr lang="en-US" altLang="zh-TW" sz="3600" spc="-100" dirty="0">
                <a:ea typeface="華康儷中黑" panose="020B0509000000000000" pitchFamily="49" charset="-120"/>
              </a:rPr>
              <a:t>shall be done away with. </a:t>
            </a:r>
          </a:p>
        </p:txBody>
      </p:sp>
    </p:spTree>
    <p:extLst>
      <p:ext uri="{BB962C8B-B14F-4D97-AF65-F5344CB8AC3E}">
        <p14:creationId xmlns:p14="http://schemas.microsoft.com/office/powerpoint/2010/main" val="17101797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09524B9-D5F2-4DD9-B23D-3546216EC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ea typeface="華康儷中黑" panose="020B0509000000000000" pitchFamily="49" charset="-120"/>
              </a:rPr>
              <a:t>聖經是天主此時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此地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向「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我</a:t>
            </a:r>
            <a:r>
              <a:rPr lang="zh-TW" altLang="en-US" sz="3600" dirty="0">
                <a:ea typeface="華康儷中黑" panose="020B0509000000000000" pitchFamily="49" charset="-120"/>
              </a:rPr>
              <a:t>」說的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你以為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天主今天向</a:t>
            </a:r>
            <a:r>
              <a:rPr lang="zh-TW" altLang="en-US" sz="3600" dirty="0">
                <a:solidFill>
                  <a:srgbClr val="0000FF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我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和</a:t>
            </a:r>
            <a:r>
              <a:rPr lang="zh-TW" altLang="en-US" sz="3600" dirty="0">
                <a:solidFill>
                  <a:srgbClr val="0000FF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你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說了什麼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?</a:t>
            </a:r>
            <a:b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</a:br>
            <a:r>
              <a:rPr lang="zh-TW" altLang="en-US" sz="3600" dirty="0">
                <a:ea typeface="華康儷中黑" panose="020B0509000000000000" pitchFamily="49" charset="-120"/>
              </a:rPr>
              <a:t>只是一些如</a:t>
            </a:r>
            <a:r>
              <a:rPr lang="en-US" altLang="zh-TW" dirty="0">
                <a:ea typeface="華康儷中黑" panose="020B0509000000000000" pitchFamily="49" charset="-120"/>
              </a:rPr>
              <a:t>William Wordsworth </a:t>
            </a:r>
            <a:r>
              <a:rPr lang="zh-TW" altLang="en-US" sz="3600" dirty="0">
                <a:ea typeface="華康儷中黑" panose="020B0509000000000000" pitchFamily="49" charset="-120"/>
              </a:rPr>
              <a:t>說的</a:t>
            </a:r>
            <a:br>
              <a:rPr lang="en-US" altLang="zh-TW" sz="3600" dirty="0">
                <a:ea typeface="華康儷中黑" panose="020B0509000000000000" pitchFamily="49" charset="-120"/>
              </a:rPr>
            </a:br>
            <a:r>
              <a:rPr lang="zh-TW" altLang="en-US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古老的</a:t>
            </a:r>
            <a:r>
              <a:rPr lang="en-US" altLang="zh-TW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遙遠的悲歡離合</a:t>
            </a:r>
            <a:r>
              <a:rPr lang="en-US" altLang="zh-TW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往昔年代的征戰</a:t>
            </a:r>
            <a:r>
              <a:rPr lang="en-US" altLang="zh-TW" sz="3600" dirty="0">
                <a:ea typeface="華康儷中黑" panose="020B0509000000000000" pitchFamily="49" charset="-120"/>
              </a:rPr>
              <a:t>?</a:t>
            </a:r>
          </a:p>
          <a:p>
            <a:pPr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The Bible is God's word spoken to me—here and now. What do you believe God is saying </a:t>
            </a:r>
            <a:r>
              <a:rPr lang="en-US" altLang="zh-TW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to you</a:t>
            </a:r>
            <a:r>
              <a:rPr lang="en-US" altLang="zh-TW" sz="3600" dirty="0">
                <a:ea typeface="華康儷中黑" panose="020B0509000000000000" pitchFamily="49" charset="-120"/>
              </a:rPr>
              <a:t>, </a:t>
            </a:r>
            <a:r>
              <a:rPr lang="en-US" altLang="zh-TW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to us</a:t>
            </a:r>
            <a:r>
              <a:rPr lang="en-US" altLang="zh-TW" sz="3600" dirty="0">
                <a:ea typeface="華康儷中黑" panose="020B0509000000000000" pitchFamily="49" charset="-120"/>
              </a:rPr>
              <a:t>, </a:t>
            </a:r>
            <a:r>
              <a:rPr lang="en-US" altLang="zh-TW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today</a:t>
            </a:r>
            <a:r>
              <a:rPr lang="en-US" altLang="zh-TW" sz="3600" dirty="0">
                <a:ea typeface="華康儷中黑" panose="020B0509000000000000" pitchFamily="49" charset="-120"/>
              </a:rPr>
              <a:t>? Is it merely, in the words of William Wordsworth, "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some old, unhappy, far-off things / And battles long ago</a:t>
            </a:r>
            <a:r>
              <a:rPr lang="en-US" altLang="zh-TW" sz="3600" dirty="0">
                <a:ea typeface="華康儷中黑" panose="020B0509000000000000" pitchFamily="49" charset="-120"/>
              </a:rPr>
              <a:t>"? </a:t>
            </a:r>
            <a:r>
              <a:rPr lang="en-US" altLang="zh-TW" sz="2800" dirty="0">
                <a:ea typeface="華康儷中黑" panose="020B0509000000000000" pitchFamily="49" charset="-120"/>
              </a:rPr>
              <a:t>(The Solitary Reaper)</a:t>
            </a:r>
          </a:p>
        </p:txBody>
      </p:sp>
    </p:spTree>
    <p:extLst>
      <p:ext uri="{BB962C8B-B14F-4D97-AF65-F5344CB8AC3E}">
        <p14:creationId xmlns:p14="http://schemas.microsoft.com/office/powerpoint/2010/main" val="33415817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09524B9-D5F2-4DD9-B23D-3546216EC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lnSpc>
                <a:spcPts val="3840"/>
              </a:lnSpc>
              <a:spcBef>
                <a:spcPts val="0"/>
              </a:spcBef>
            </a:pPr>
            <a:r>
              <a:rPr lang="zh-TW" altLang="en-US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天賦的才智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用來發財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天賜的科技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用來霸凌和欺壓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天作孽</a:t>
            </a:r>
            <a:r>
              <a:rPr lang="en-US" altLang="zh-TW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猶可違</a:t>
            </a:r>
            <a:r>
              <a:rPr lang="en-US" altLang="zh-TW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自作孽</a:t>
            </a:r>
            <a:r>
              <a:rPr lang="en-US" altLang="zh-TW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不可活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為何對這一切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我竟不知道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dirty="0">
                <a:solidFill>
                  <a:srgbClr val="0000FF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我如不哼聲</a:t>
            </a:r>
            <a:r>
              <a:rPr lang="en-US" altLang="zh-TW" dirty="0">
                <a:solidFill>
                  <a:srgbClr val="0000FF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rgbClr val="0000FF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會否變為同謀</a:t>
            </a:r>
            <a:r>
              <a:rPr lang="en-US" altLang="zh-TW" dirty="0">
                <a:solidFill>
                  <a:srgbClr val="0000FF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?</a:t>
            </a:r>
          </a:p>
          <a:p>
            <a:pPr>
              <a:lnSpc>
                <a:spcPts val="36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TW" sz="3400" kern="0" spc="-1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 God-given intellect is to be used in His service; yet it is so often twisted for the pursuit of </a:t>
            </a:r>
            <a:r>
              <a:rPr lang="en-US" altLang="zh-TW" sz="34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wealth</a:t>
            </a:r>
            <a:r>
              <a:rPr lang="en-US" altLang="zh-TW" sz="3400" kern="0" spc="-1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profit. Our God-granted mastery over science and technology, meant to steward His creation, is instead wielded for </a:t>
            </a:r>
            <a:r>
              <a:rPr lang="en-US" altLang="zh-TW" sz="34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oppression</a:t>
            </a:r>
            <a:r>
              <a:rPr lang="en-US" altLang="zh-TW" sz="3400" kern="0" spc="-1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zh-TW" sz="34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hegemony</a:t>
            </a:r>
            <a:r>
              <a:rPr lang="en-US" altLang="zh-TW" sz="3400" kern="0" spc="-1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As it is written: </a:t>
            </a:r>
            <a:r>
              <a:rPr lang="en-US" altLang="zh-TW" sz="3400" i="1" kern="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disaster comes from God, it may be evaded; but ruin brought by one's own hand is inescapable. </a:t>
            </a:r>
            <a:r>
              <a:rPr lang="en-US" altLang="zh-TW" sz="3400" kern="0" spc="-1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we </a:t>
            </a:r>
            <a:r>
              <a:rPr lang="en-US" altLang="zh-TW" sz="3400" kern="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remain blind </a:t>
            </a:r>
            <a:r>
              <a:rPr lang="en-US" altLang="zh-TW" sz="3400" kern="0" spc="-1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this perversion of His grace, </a:t>
            </a:r>
            <a:r>
              <a:rPr lang="en-US" altLang="zh-TW" sz="34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complicit</a:t>
            </a:r>
            <a:r>
              <a:rPr lang="zh-TW" altLang="en-US" sz="2400" kern="0" spc="-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Calibri" panose="020F0502020204030204" pitchFamily="34" charset="0"/>
              </a:rPr>
              <a:t>同謀</a:t>
            </a:r>
            <a:r>
              <a:rPr lang="en-US" altLang="zh-TW" sz="34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our own downfall</a:t>
            </a:r>
            <a:r>
              <a:rPr lang="en-US" altLang="zh-TW" sz="3400" kern="0" spc="-1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3400" kern="100" spc="-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400" kern="0" spc="-1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Why, then, was my heart so closed to this truth?</a:t>
            </a:r>
          </a:p>
          <a:p>
            <a:pPr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2800" spc="-100" dirty="0">
                <a:solidFill>
                  <a:srgbClr val="40404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                                                           </a:t>
            </a:r>
            <a:r>
              <a:rPr lang="zh-TW" altLang="en-US" sz="2000" spc="-1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zh-TW" altLang="en-US" sz="2000" spc="-1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請</a:t>
            </a:r>
            <a:r>
              <a:rPr lang="zh-TW" altLang="en-US" sz="2400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點讚</a:t>
            </a:r>
            <a:r>
              <a:rPr lang="en-US" altLang="zh-TW" sz="2400" spc="-1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like</a:t>
            </a:r>
            <a:r>
              <a:rPr lang="en-US" altLang="zh-TW" sz="2400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2400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留言</a:t>
            </a:r>
            <a:r>
              <a:rPr lang="en-US" altLang="zh-TW" sz="2400" spc="-1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comment</a:t>
            </a:r>
            <a:r>
              <a:rPr lang="en-US" altLang="zh-TW" sz="2400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2400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分享</a:t>
            </a:r>
            <a:r>
              <a:rPr lang="en-US" altLang="zh-TW" sz="2400" spc="-1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share</a:t>
            </a:r>
            <a:endParaRPr lang="zh-TW" altLang="en-US" sz="2400" dirty="0">
              <a:solidFill>
                <a:srgbClr val="0000FF"/>
              </a:solidFill>
              <a:highlight>
                <a:srgbClr val="FFFF00"/>
              </a:highlight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25017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260945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幫助你戰勝疫情和所有困境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1802"/>
            <a:ext cx="9144000" cy="6621574"/>
          </a:xfrm>
        </p:spPr>
        <p:txBody>
          <a:bodyPr/>
          <a:lstStyle/>
          <a:p>
            <a:pPr marL="0" indent="0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恭讀聖保祿宗徒致弟茂德前書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6:11-16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天主的人哪！你要追求正義、虔敬、信德、愛德、堅忍和良善；要努力打這場有關信仰的好仗；要爭取永生。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你正是為此而蒙召，並為此，在許多證人面前，宣示了你那美好的誓言。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我在使萬有生活的天主前，及在曾對般雀比拉多宣示過美好誓言的基督耶穌前，命令你：務要保守這訓令，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266148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1802"/>
            <a:ext cx="9144000" cy="6621574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不受玷污，無可指摘，直到天主在預定的時期，使我們的主耶穌基督，顯現出來。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天主是那真福、唯一全能者，萬王之王，萬主之主，獨享不死不滅者，住於不可接近的光明中，沒有人看見過，也不能看見的。願尊威和永遠的權能，歸於他！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18" y="6026570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9CE83A7-94CD-41CE-9AF5-B0412FC276A6}"/>
              </a:ext>
            </a:extLst>
          </p:cNvPr>
          <p:cNvSpPr txBox="1"/>
          <p:nvPr/>
        </p:nvSpPr>
        <p:spPr>
          <a:xfrm>
            <a:off x="2537285" y="5866416"/>
            <a:ext cx="453650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主</a:t>
            </a:r>
            <a:r>
              <a:rPr lang="en-US" altLang="zh-TW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,</a:t>
            </a:r>
            <a:r>
              <a:rPr lang="zh-TW" altLang="en-US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請發言</a:t>
            </a:r>
            <a:r>
              <a:rPr lang="en-US" altLang="zh-TW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,</a:t>
            </a:r>
            <a:r>
              <a:rPr lang="zh-TW" altLang="en-US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你的僕人在恭聽</a:t>
            </a:r>
          </a:p>
        </p:txBody>
      </p:sp>
    </p:spTree>
    <p:extLst>
      <p:ext uri="{BB962C8B-B14F-4D97-AF65-F5344CB8AC3E}">
        <p14:creationId xmlns:p14="http://schemas.microsoft.com/office/powerpoint/2010/main" val="135756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604794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恭讀聖路加福音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16:19-31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那時候，耶穌對法利塞人說：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「有一個富翁，身穿紫紅袍及細麻衣，天天奢華宴樂。另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有一個乞丐，名叫拉匝祿，滿身瘡痍，躺臥在富翁的大門前。拉匝祿指望得到從富翁桌上掉下的碎屑充飢，但只有狗來舔他的瘡痍。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那乞丐死了，天使把他送到亞巴郎的懷抱裡。那個富翁也死了，被人埋葬了。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「那富翁在陰間，痛苦地舉目一望，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79606" y="6348760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641976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遠遠看見亞巴郎，及在他懷中的拉匝祿，便喊叫說：父親亞巴郎！可憐我吧！請打發拉匝祿，用他的指尖，蘸點水，來涼潤我的舌頭，因為我在這火燄中，非常痛苦。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「亞巴郎說：孩子，你應記得，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你活著的時候，已享盡了你的福，而拉匝祿同樣也受盡了苦。現在，他在這裡受安慰，而你應受苦了。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除此之外，在我們與你們之間，隔著一個巨大的深淵，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00392" y="6346317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0472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216024"/>
            <a:ext cx="9107488" cy="6597352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就算有人願意，從這邊去到你們那邊，也不可能，從那邊來到我們這邊，也不可能。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「那富翁說：父親！那麼，就請你打發拉匝祿到我家去，因為我有五個兄弟，叫拉匝祿警告他們，免得他們也來到這痛苦的地方。亞巴郎說：他們自有梅瑟及先知，讓他們聽從好了。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「那富翁說：不，父親亞巴郎！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266148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3/4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4613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1802"/>
            <a:ext cx="9144000" cy="6621574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倘若有人從死者中，到他們那裡，他們必會悔改。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「亞巴郎給他說：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如果他們不聽從梅瑟及先知，縱使有人從死者中復活，他們也不會信服。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r>
              <a:rPr lang="en-US" altLang="zh-HK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</a:t>
            </a:r>
            <a:endParaRPr lang="en-US" altLang="zh-HK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62143" y="6301668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4/4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11B956F-C2C0-45D4-B002-920AFD81894F}"/>
              </a:ext>
            </a:extLst>
          </p:cNvPr>
          <p:cNvSpPr txBox="1"/>
          <p:nvPr/>
        </p:nvSpPr>
        <p:spPr>
          <a:xfrm>
            <a:off x="2483768" y="4293096"/>
            <a:ext cx="4752528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主</a:t>
            </a:r>
            <a:r>
              <a:rPr lang="en-US" altLang="zh-TW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,</a:t>
            </a:r>
            <a:r>
              <a:rPr lang="zh-TW" altLang="en-US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請發言</a:t>
            </a:r>
            <a:r>
              <a:rPr lang="en-US" altLang="zh-TW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,</a:t>
            </a:r>
            <a:r>
              <a:rPr lang="zh-TW" altLang="en-US" sz="2800" dirty="0">
                <a:solidFill>
                  <a:srgbClr val="FFFF0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你的僕人在恭聽</a:t>
            </a:r>
          </a:p>
        </p:txBody>
      </p:sp>
    </p:spTree>
    <p:extLst>
      <p:ext uri="{BB962C8B-B14F-4D97-AF65-F5344CB8AC3E}">
        <p14:creationId xmlns:p14="http://schemas.microsoft.com/office/powerpoint/2010/main" val="2364995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6687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常年期第二十六主日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9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28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「</a:t>
            </a:r>
            <a:r>
              <a:rPr lang="zh-TW" altLang="en-US" sz="88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缺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」</a:t>
            </a:r>
            <a:r>
              <a:rPr lang="zh-TW" altLang="en-US" sz="9600" dirty="0">
                <a:solidFill>
                  <a:srgbClr val="FFFF00"/>
                </a:solidFill>
                <a:ea typeface="華康儷中黑" panose="020B0509000000000000" pitchFamily="49" charset="-120"/>
              </a:rPr>
              <a:t>的</a:t>
            </a:r>
            <a:r>
              <a:rPr lang="zh-TW" altLang="en-US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dirty="0">
                <a:solidFill>
                  <a:srgbClr val="FFFF00"/>
                </a:solidFill>
                <a:ea typeface="華康儷中黑" panose="020B0509000000000000" pitchFamily="49" charset="-120"/>
              </a:rPr>
              <a:t>罪</a:t>
            </a:r>
            <a:endParaRPr lang="en-US" altLang="zh-TW" sz="9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kumimoji="1" lang="en-US" altLang="zh-TW" sz="4400" b="0" i="0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華康中黑體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kumimoji="1" lang="zh-TW" altLang="en-US" sz="6600" b="0" i="0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華康中黑體" panose="020B0509000000000000" pitchFamily="49" charset="-120"/>
                <a:cs typeface="華康中黑體" panose="020B0509000000000000" pitchFamily="49" charset="-120"/>
              </a:rPr>
              <a:t>不知者不罪</a:t>
            </a:r>
            <a:r>
              <a:rPr kumimoji="1" lang="en-US" altLang="zh-TW" sz="6600" b="0" i="0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華康中黑體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kumimoji="1" lang="en-US" altLang="zh-TW" sz="4400" b="0" i="0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華康中黑體" panose="020B0509000000000000" pitchFamily="49" charset="-120"/>
                <a:cs typeface="華康中黑體" panose="020B0509000000000000" pitchFamily="49" charset="-120"/>
              </a:rPr>
              <a:t>——</a:t>
            </a:r>
            <a:endParaRPr lang="zh-TW" altLang="en-US" sz="4400" dirty="0">
              <a:solidFill>
                <a:srgbClr val="FF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2634599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19158</TotalTime>
  <Words>2362</Words>
  <Application>Microsoft Office PowerPoint</Application>
  <PresentationFormat>如螢幕大小 (4:3)</PresentationFormat>
  <Paragraphs>105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15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23</vt:i4>
      </vt:variant>
    </vt:vector>
  </HeadingPairs>
  <TitlesOfParts>
    <vt:vector size="41" baseType="lpstr">
      <vt:lpstr>華康中黑體</vt:lpstr>
      <vt:lpstr>華康中黑體(P)</vt:lpstr>
      <vt:lpstr>華康正顏楷體W7</vt:lpstr>
      <vt:lpstr>華康正顏楷體W9(P)</vt:lpstr>
      <vt:lpstr>華康抖抖體W5</vt:lpstr>
      <vt:lpstr>華康粗黑體</vt:lpstr>
      <vt:lpstr>華康黑體-GB5</vt:lpstr>
      <vt:lpstr>華康儷中黑</vt:lpstr>
      <vt:lpstr>華康儷中黑(P)</vt:lpstr>
      <vt:lpstr>新細明體</vt:lpstr>
      <vt:lpstr>標楷體</vt:lpstr>
      <vt:lpstr>Arial</vt:lpstr>
      <vt:lpstr>Calibri</vt:lpstr>
      <vt:lpstr>Times New Roman</vt:lpstr>
      <vt:lpstr>Wingdings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1038</cp:revision>
  <dcterms:created xsi:type="dcterms:W3CDTF">2006-09-26T01:05:23Z</dcterms:created>
  <dcterms:modified xsi:type="dcterms:W3CDTF">2025-08-29T08:30:37Z</dcterms:modified>
</cp:coreProperties>
</file>