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972" r:id="rId2"/>
  </p:sldMasterIdLst>
  <p:notesMasterIdLst>
    <p:notesMasterId r:id="rId29"/>
  </p:notesMasterIdLst>
  <p:handoutMasterIdLst>
    <p:handoutMasterId r:id="rId30"/>
  </p:handoutMasterIdLst>
  <p:sldIdLst>
    <p:sldId id="2344" r:id="rId3"/>
    <p:sldId id="2119" r:id="rId4"/>
    <p:sldId id="2120" r:id="rId5"/>
    <p:sldId id="2122" r:id="rId6"/>
    <p:sldId id="2123" r:id="rId7"/>
    <p:sldId id="2126" r:id="rId8"/>
    <p:sldId id="2127" r:id="rId9"/>
    <p:sldId id="2306" r:id="rId10"/>
    <p:sldId id="2345" r:id="rId11"/>
    <p:sldId id="2333" r:id="rId12"/>
    <p:sldId id="2349" r:id="rId13"/>
    <p:sldId id="2346" r:id="rId14"/>
    <p:sldId id="2347" r:id="rId15"/>
    <p:sldId id="2348" r:id="rId16"/>
    <p:sldId id="2334" r:id="rId17"/>
    <p:sldId id="2335" r:id="rId18"/>
    <p:sldId id="2336" r:id="rId19"/>
    <p:sldId id="2337" r:id="rId20"/>
    <p:sldId id="2338" r:id="rId21"/>
    <p:sldId id="2339" r:id="rId22"/>
    <p:sldId id="2340" r:id="rId23"/>
    <p:sldId id="2341" r:id="rId24"/>
    <p:sldId id="2342" r:id="rId25"/>
    <p:sldId id="2350" r:id="rId26"/>
    <p:sldId id="2351" r:id="rId27"/>
    <p:sldId id="2305" r:id="rId28"/>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FF00FF"/>
    <a:srgbClr val="9900CC"/>
    <a:srgbClr val="FFCCFF"/>
    <a:srgbClr val="FF99FF"/>
    <a:srgbClr val="660066"/>
    <a:srgbClr val="00CC00"/>
    <a:srgbClr val="FF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371" autoAdjust="0"/>
    <p:restoredTop sz="93315" autoAdjust="0"/>
  </p:normalViewPr>
  <p:slideViewPr>
    <p:cSldViewPr>
      <p:cViewPr varScale="1">
        <p:scale>
          <a:sx n="59" d="100"/>
          <a:sy n="59" d="100"/>
        </p:scale>
        <p:origin x="128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FBD419D-64CE-4550-BAA2-0242050FC719}" type="slidenum">
              <a:rPr lang="en-US" altLang="zh-TW" smtClean="0"/>
              <a:pPr/>
              <a:t>12</a:t>
            </a:fld>
            <a:endParaRPr lang="en-US" altLang="zh-TW"/>
          </a:p>
        </p:txBody>
      </p:sp>
    </p:spTree>
    <p:extLst>
      <p:ext uri="{BB962C8B-B14F-4D97-AF65-F5344CB8AC3E}">
        <p14:creationId xmlns:p14="http://schemas.microsoft.com/office/powerpoint/2010/main" val="3400979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1632489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1185631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745962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3089977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2808771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595682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252392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606259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2400389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3026318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97595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1399298408"/>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430665"/>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常年期二十六主日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 </a:t>
            </a:r>
            <a:r>
              <a:rPr lang="zh-TW" altLang="en-US" dirty="0">
                <a:solidFill>
                  <a:schemeClr val="bg1"/>
                </a:solidFill>
                <a:ea typeface="華康儷中黑" pitchFamily="49" charset="-120"/>
              </a:rPr>
              <a:t>年 </a:t>
            </a:r>
            <a:r>
              <a:rPr lang="en-US" altLang="zh-TW" dirty="0">
                <a:solidFill>
                  <a:schemeClr val="bg1"/>
                </a:solidFill>
                <a:ea typeface="華康儷中黑" pitchFamily="49" charset="-120"/>
              </a:rPr>
              <a:t>9 </a:t>
            </a:r>
            <a:r>
              <a:rPr lang="zh-TW" altLang="en-US" dirty="0">
                <a:solidFill>
                  <a:schemeClr val="bg1"/>
                </a:solidFill>
                <a:ea typeface="華康儷中黑" pitchFamily="49" charset="-120"/>
              </a:rPr>
              <a:t>月 </a:t>
            </a:r>
            <a:r>
              <a:rPr lang="en-US" altLang="zh-TW" dirty="0">
                <a:solidFill>
                  <a:schemeClr val="bg1"/>
                </a:solidFill>
                <a:ea typeface="華康儷中黑" pitchFamily="49" charset="-120"/>
              </a:rPr>
              <a:t>29</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spcBef>
                <a:spcPts val="600"/>
              </a:spcBef>
              <a:spcAft>
                <a:spcPts val="24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HK" altLang="en-US" sz="11000" spc="1000" dirty="0">
                <a:solidFill>
                  <a:srgbClr val="FFFF00"/>
                </a:solidFill>
                <a:ea typeface="華康粗黑體" panose="020B0709000000000000" pitchFamily="49" charset="-120"/>
              </a:rPr>
              <a:t>無知的嫉妒</a:t>
            </a:r>
            <a:endParaRPr lang="zh-TW" altLang="en-US" sz="11000" spc="10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2012223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marL="360000" indent="-457200" algn="l">
              <a:spcBef>
                <a:spcPts val="0"/>
              </a:spcBef>
              <a:spcAft>
                <a:spcPts val="1800"/>
              </a:spcAft>
            </a:pPr>
            <a:r>
              <a:rPr lang="zh-TW" altLang="en-US" sz="3600" dirty="0">
                <a:ea typeface="華康儷中黑" panose="020B0509000000000000" pitchFamily="49" charset="-120"/>
              </a:rPr>
              <a:t>我主梅瑟</a:t>
            </a:r>
            <a:r>
              <a:rPr lang="en-US" altLang="zh-TW" sz="3600" dirty="0">
                <a:ea typeface="華康儷中黑" panose="020B0509000000000000" pitchFamily="49" charset="-120"/>
              </a:rPr>
              <a:t>!</a:t>
            </a:r>
            <a:r>
              <a:rPr lang="zh-TW" altLang="en-US" sz="3600" dirty="0">
                <a:solidFill>
                  <a:srgbClr val="FF0000"/>
                </a:solidFill>
                <a:ea typeface="華康儷中黑" panose="020B0509000000000000" pitchFamily="49" charset="-120"/>
              </a:rPr>
              <a:t>你該禁止他們</a:t>
            </a:r>
            <a:r>
              <a:rPr lang="en-US" altLang="zh-TW" sz="3600" dirty="0">
                <a:ea typeface="華康儷中黑" panose="020B0509000000000000" pitchFamily="49" charset="-120"/>
              </a:rPr>
              <a:t>.</a:t>
            </a:r>
            <a:r>
              <a:rPr lang="zh-TW" altLang="en-US" sz="3600" dirty="0">
                <a:ea typeface="華康儷中黑" panose="020B0509000000000000" pitchFamily="49" charset="-120"/>
              </a:rPr>
              <a:t>梅瑟回答</a:t>
            </a:r>
            <a:r>
              <a:rPr lang="en-US" altLang="zh-TW" sz="3600" dirty="0">
                <a:ea typeface="華康儷中黑" panose="020B0509000000000000" pitchFamily="49" charset="-120"/>
              </a:rPr>
              <a:t>:</a:t>
            </a:r>
            <a:r>
              <a:rPr lang="zh-TW" altLang="en-US" sz="3600" dirty="0">
                <a:ea typeface="華康儷中黑" panose="020B0509000000000000" pitchFamily="49" charset="-120"/>
              </a:rPr>
              <a:t>「你為我的原故</a:t>
            </a:r>
            <a:r>
              <a:rPr lang="en-US" altLang="zh-TW" sz="3600" dirty="0">
                <a:ea typeface="華康儷中黑" panose="020B0509000000000000" pitchFamily="49" charset="-120"/>
              </a:rPr>
              <a:t>,</a:t>
            </a:r>
            <a:r>
              <a:rPr lang="zh-TW" altLang="en-US" sz="3600" dirty="0">
                <a:ea typeface="華康儷中黑" panose="020B0509000000000000" pitchFamily="49" charset="-120"/>
              </a:rPr>
              <a:t>嫉妒人麼</a:t>
            </a:r>
            <a:r>
              <a:rPr lang="en-US" altLang="zh-TW" sz="3600" dirty="0">
                <a:ea typeface="華康儷中黑" panose="020B0509000000000000" pitchFamily="49" charset="-120"/>
              </a:rPr>
              <a:t>?</a:t>
            </a:r>
            <a:r>
              <a:rPr lang="zh-TW" altLang="en-US" sz="4000" dirty="0">
                <a:highlight>
                  <a:srgbClr val="00FF00"/>
                </a:highlight>
                <a:ea typeface="華康儷中黑" panose="020B0509000000000000" pitchFamily="49" charset="-120"/>
              </a:rPr>
              <a:t>巴不得</a:t>
            </a:r>
            <a:r>
              <a:rPr lang="zh-TW" altLang="en-US" sz="4000" dirty="0">
                <a:highlight>
                  <a:srgbClr val="FFFF00"/>
                </a:highlight>
                <a:ea typeface="華康儷中黑" panose="020B0509000000000000" pitchFamily="49" charset="-120"/>
              </a:rPr>
              <a:t>上主的人民</a:t>
            </a:r>
            <a:r>
              <a:rPr lang="en-US" altLang="zh-TW" sz="4000" dirty="0">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都成為先知</a:t>
            </a:r>
            <a:r>
              <a:rPr lang="en-US" altLang="zh-TW" sz="3600" dirty="0">
                <a:ea typeface="華康儷中黑" panose="020B0509000000000000" pitchFamily="49" charset="-120"/>
              </a:rPr>
              <a:t>;</a:t>
            </a:r>
            <a:r>
              <a:rPr lang="zh-TW" altLang="en-US" sz="3600" dirty="0">
                <a:highlight>
                  <a:srgbClr val="00FF00"/>
                </a:highlight>
                <a:ea typeface="華康儷中黑" panose="020B0509000000000000" pitchFamily="49" charset="-120"/>
              </a:rPr>
              <a:t>但願</a:t>
            </a:r>
            <a:r>
              <a:rPr lang="zh-TW" altLang="en-US" sz="3600" dirty="0">
                <a:ea typeface="華康儷中黑" panose="020B0509000000000000" pitchFamily="49" charset="-120"/>
              </a:rPr>
              <a:t>上主將自己的精神</a:t>
            </a:r>
            <a:r>
              <a:rPr lang="en-US" altLang="zh-TW" sz="3600" dirty="0">
                <a:ea typeface="華康儷中黑" panose="020B0509000000000000" pitchFamily="49" charset="-120"/>
              </a:rPr>
              <a:t>,</a:t>
            </a:r>
            <a:r>
              <a:rPr lang="zh-TW" altLang="en-US" sz="3600" dirty="0">
                <a:ea typeface="華康儷中黑" panose="020B0509000000000000" pitchFamily="49" charset="-120"/>
              </a:rPr>
              <a:t>傾注在他們身上</a:t>
            </a:r>
            <a:r>
              <a:rPr lang="en-US" altLang="zh-TW" sz="3600" dirty="0">
                <a:ea typeface="華康儷中黑" panose="020B0509000000000000" pitchFamily="49" charset="-120"/>
              </a:rPr>
              <a:t>!</a:t>
            </a:r>
          </a:p>
          <a:p>
            <a:pPr marL="360000" indent="-457200" algn="l">
              <a:spcBef>
                <a:spcPts val="0"/>
              </a:spcBef>
              <a:spcAft>
                <a:spcPts val="1800"/>
              </a:spcAft>
            </a:pPr>
            <a:r>
              <a:rPr lang="zh-TW" altLang="en-US" sz="3600" dirty="0">
                <a:ea typeface="華康儷中黑" panose="020B0509000000000000" pitchFamily="49" charset="-120"/>
              </a:rPr>
              <a:t>你們</a:t>
            </a:r>
            <a:r>
              <a:rPr lang="zh-TW" altLang="en-US" sz="3600" dirty="0">
                <a:solidFill>
                  <a:srgbClr val="FF0000"/>
                </a:solidFill>
                <a:ea typeface="華康儷中黑" panose="020B0509000000000000" pitchFamily="49" charset="-120"/>
              </a:rPr>
              <a:t>富有的人啊</a:t>
            </a:r>
            <a:r>
              <a:rPr lang="en-US" altLang="zh-TW" sz="3600" dirty="0">
                <a:solidFill>
                  <a:srgbClr val="FF0000"/>
                </a:solidFill>
                <a:ea typeface="華康儷中黑" panose="020B0509000000000000" pitchFamily="49" charset="-120"/>
              </a:rPr>
              <a:t>,</a:t>
            </a:r>
            <a:r>
              <a:rPr lang="zh-TW" altLang="en-US" sz="3600" dirty="0">
                <a:solidFill>
                  <a:srgbClr val="FF0000"/>
                </a:solidFill>
                <a:ea typeface="華康儷中黑" panose="020B0509000000000000" pitchFamily="49" charset="-120"/>
              </a:rPr>
              <a:t>哭泣吧</a:t>
            </a:r>
            <a:r>
              <a:rPr lang="en-US" altLang="zh-TW" sz="3600" dirty="0">
                <a:ea typeface="華康儷中黑" panose="020B0509000000000000" pitchFamily="49" charset="-120"/>
              </a:rPr>
              <a:t>!</a:t>
            </a:r>
            <a:r>
              <a:rPr lang="zh-TW" altLang="en-US" sz="3600" dirty="0">
                <a:ea typeface="華康儷中黑" panose="020B0509000000000000" pitchFamily="49" charset="-120"/>
              </a:rPr>
              <a:t>因為你們的災難快到了</a:t>
            </a:r>
            <a:r>
              <a:rPr lang="en-US" altLang="zh-TW" sz="3600" dirty="0">
                <a:ea typeface="華康儷中黑" panose="020B0509000000000000" pitchFamily="49" charset="-120"/>
              </a:rPr>
              <a:t>;</a:t>
            </a:r>
            <a:r>
              <a:rPr lang="zh-TW" altLang="en-US" sz="3600" dirty="0">
                <a:ea typeface="華康儷中黑" panose="020B0509000000000000" pitchFamily="49" charset="-120"/>
              </a:rPr>
              <a:t>你們竟為末日</a:t>
            </a:r>
            <a:r>
              <a:rPr lang="en-US" altLang="zh-TW" sz="3600" dirty="0">
                <a:ea typeface="華康儷中黑" panose="020B0509000000000000" pitchFamily="49" charset="-120"/>
              </a:rPr>
              <a:t>,</a:t>
            </a:r>
            <a:r>
              <a:rPr lang="zh-TW" altLang="en-US" sz="3600" dirty="0">
                <a:ea typeface="華康儷中黑" panose="020B0509000000000000" pitchFamily="49" charset="-120"/>
              </a:rPr>
              <a:t>積蓄了財寶</a:t>
            </a:r>
            <a:r>
              <a:rPr lang="en-US" altLang="zh-TW" sz="3600" dirty="0">
                <a:ea typeface="華康儷中黑" panose="020B0509000000000000" pitchFamily="49" charset="-120"/>
              </a:rPr>
              <a:t>!</a:t>
            </a:r>
            <a:r>
              <a:rPr lang="zh-TW" altLang="en-US" sz="3600" dirty="0">
                <a:ea typeface="華康儷中黑" panose="020B0509000000000000" pitchFamily="49" charset="-120"/>
              </a:rPr>
              <a:t>看</a:t>
            </a:r>
            <a:r>
              <a:rPr lang="en-US" altLang="zh-TW" sz="3600" dirty="0">
                <a:ea typeface="華康儷中黑" panose="020B0509000000000000" pitchFamily="49" charset="-120"/>
              </a:rPr>
              <a:t>,</a:t>
            </a:r>
            <a:r>
              <a:rPr lang="zh-TW" altLang="en-US" sz="3600" dirty="0">
                <a:ea typeface="華康儷中黑" panose="020B0509000000000000" pitchFamily="49" charset="-120"/>
              </a:rPr>
              <a:t>工人們收割了</a:t>
            </a:r>
            <a:r>
              <a:rPr lang="en-US" altLang="zh-TW" sz="3600" dirty="0">
                <a:ea typeface="華康儷中黑" panose="020B0509000000000000" pitchFamily="49" charset="-120"/>
              </a:rPr>
              <a:t>,</a:t>
            </a:r>
            <a:r>
              <a:rPr lang="zh-TW" altLang="en-US" sz="3600" dirty="0">
                <a:ea typeface="華康儷中黑" panose="020B0509000000000000" pitchFamily="49" charset="-120"/>
              </a:rPr>
              <a:t>你們卻</a:t>
            </a:r>
            <a:r>
              <a:rPr lang="zh-TW" altLang="en-US" sz="3600" dirty="0">
                <a:highlight>
                  <a:srgbClr val="FFFF00"/>
                </a:highlight>
                <a:ea typeface="華康儷中黑" panose="020B0509000000000000" pitchFamily="49" charset="-120"/>
              </a:rPr>
              <a:t>扣留他們的工資</a:t>
            </a:r>
            <a:r>
              <a:rPr lang="en-US" altLang="zh-TW" sz="3600" dirty="0">
                <a:ea typeface="華康儷中黑" panose="020B0509000000000000" pitchFamily="49" charset="-120"/>
              </a:rPr>
              <a:t>;</a:t>
            </a:r>
            <a:r>
              <a:rPr lang="zh-TW" altLang="en-US" sz="3600" dirty="0">
                <a:ea typeface="華康儷中黑" panose="020B0509000000000000" pitchFamily="49" charset="-120"/>
              </a:rPr>
              <a:t>這工資喊冤</a:t>
            </a:r>
            <a:r>
              <a:rPr lang="en-US" altLang="zh-TW" sz="3600" dirty="0">
                <a:ea typeface="華康儷中黑" panose="020B0509000000000000" pitchFamily="49" charset="-120"/>
              </a:rPr>
              <a:t>.</a:t>
            </a:r>
          </a:p>
          <a:p>
            <a:pPr marL="288000" indent="-457200" algn="l">
              <a:spcBef>
                <a:spcPts val="0"/>
              </a:spcBef>
              <a:spcAft>
                <a:spcPts val="1800"/>
              </a:spcAft>
            </a:pPr>
            <a:r>
              <a:rPr lang="zh-TW" altLang="en-US" sz="3600" dirty="0">
                <a:ea typeface="華康儷中黑" panose="020B0509000000000000" pitchFamily="49" charset="-120"/>
              </a:rPr>
              <a:t>師父</a:t>
            </a:r>
            <a:r>
              <a:rPr lang="en-US" altLang="zh-TW" sz="3600" dirty="0">
                <a:ea typeface="華康儷中黑" panose="020B0509000000000000" pitchFamily="49" charset="-120"/>
              </a:rPr>
              <a:t>!</a:t>
            </a:r>
            <a:r>
              <a:rPr lang="zh-TW" altLang="en-US" sz="3600" dirty="0">
                <a:ea typeface="華康儷中黑" panose="020B0509000000000000" pitchFamily="49" charset="-120"/>
              </a:rPr>
              <a:t>我們見過一個人</a:t>
            </a:r>
            <a:r>
              <a:rPr lang="en-US" altLang="zh-TW" sz="3600" dirty="0">
                <a:ea typeface="華康儷中黑" panose="020B0509000000000000" pitchFamily="49" charset="-120"/>
              </a:rPr>
              <a:t>,</a:t>
            </a:r>
            <a:r>
              <a:rPr lang="zh-TW" altLang="en-US" sz="3600" dirty="0">
                <a:ea typeface="華康儷中黑" panose="020B0509000000000000" pitchFamily="49" charset="-120"/>
              </a:rPr>
              <a:t>他因你的名字驅魔</a:t>
            </a:r>
            <a:r>
              <a:rPr lang="en-US" altLang="zh-TW" sz="3600" dirty="0">
                <a:ea typeface="華康儷中黑" panose="020B0509000000000000" pitchFamily="49" charset="-120"/>
              </a:rPr>
              <a:t>,</a:t>
            </a:r>
            <a:r>
              <a:rPr lang="zh-TW" altLang="en-US" sz="3600" dirty="0">
                <a:ea typeface="華康儷中黑" panose="020B0509000000000000" pitchFamily="49" charset="-120"/>
              </a:rPr>
              <a:t>我們禁止了他</a:t>
            </a:r>
            <a:r>
              <a:rPr lang="en-US" altLang="zh-TW" sz="3600" dirty="0">
                <a:ea typeface="華康儷中黑" panose="020B0509000000000000" pitchFamily="49" charset="-120"/>
              </a:rPr>
              <a:t>,</a:t>
            </a:r>
            <a:r>
              <a:rPr lang="zh-TW" altLang="en-US" sz="3600" dirty="0">
                <a:ea typeface="華康儷中黑" panose="020B0509000000000000" pitchFamily="49" charset="-120"/>
              </a:rPr>
              <a:t>因為他不跟從我們</a:t>
            </a:r>
            <a:r>
              <a:rPr lang="en-US" altLang="zh-TW" sz="3600" dirty="0">
                <a:ea typeface="華康儷中黑" panose="020B0509000000000000" pitchFamily="49" charset="-120"/>
              </a:rPr>
              <a:t>.</a:t>
            </a:r>
            <a:r>
              <a:rPr lang="zh-TW" altLang="en-US" sz="3600" dirty="0">
                <a:ea typeface="華康儷中黑" panose="020B0509000000000000" pitchFamily="49" charset="-120"/>
              </a:rPr>
              <a:t>耶穌說</a:t>
            </a:r>
            <a:r>
              <a:rPr lang="en-US" altLang="zh-TW" sz="3600" dirty="0">
                <a:ea typeface="華康儷中黑" panose="020B0509000000000000" pitchFamily="49" charset="-120"/>
              </a:rPr>
              <a:t>:</a:t>
            </a:r>
            <a:r>
              <a:rPr lang="zh-TW" altLang="en-US" sz="3600" dirty="0">
                <a:ea typeface="華康儷中黑" panose="020B0509000000000000" pitchFamily="49" charset="-120"/>
              </a:rPr>
              <a:t>不要禁止他</a:t>
            </a:r>
            <a:r>
              <a:rPr lang="en-US" altLang="zh-TW" sz="3600" dirty="0">
                <a:ea typeface="華康儷中黑" panose="020B0509000000000000" pitchFamily="49" charset="-120"/>
              </a:rPr>
              <a:t>,</a:t>
            </a:r>
            <a:r>
              <a:rPr lang="zh-TW" altLang="en-US" sz="3600" dirty="0">
                <a:ea typeface="華康儷中黑" panose="020B0509000000000000" pitchFamily="49" charset="-120"/>
              </a:rPr>
              <a:t>因為</a:t>
            </a:r>
            <a:r>
              <a:rPr lang="zh-TW" altLang="en-US" sz="4000" dirty="0">
                <a:solidFill>
                  <a:srgbClr val="FF0000"/>
                </a:solidFill>
                <a:highlight>
                  <a:srgbClr val="FFFF00"/>
                </a:highlight>
                <a:ea typeface="華康儷中黑" panose="020B0509000000000000" pitchFamily="49" charset="-120"/>
              </a:rPr>
              <a:t>誰不反對我們</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就是傾向我們</a:t>
            </a:r>
            <a:endParaRPr lang="zh-TW" altLang="en-US" sz="3600" dirty="0">
              <a:ea typeface="華康儷中黑" panose="020B0509000000000000" pitchFamily="49" charset="-120"/>
            </a:endParaRPr>
          </a:p>
        </p:txBody>
      </p:sp>
    </p:spTree>
    <p:extLst>
      <p:ext uri="{BB962C8B-B14F-4D97-AF65-F5344CB8AC3E}">
        <p14:creationId xmlns:p14="http://schemas.microsoft.com/office/powerpoint/2010/main" val="398847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marL="360000" indent="-457200" algn="l">
              <a:spcBef>
                <a:spcPts val="0"/>
              </a:spcBef>
              <a:spcAft>
                <a:spcPts val="1800"/>
              </a:spcAft>
            </a:pPr>
            <a:r>
              <a:rPr lang="zh-TW" altLang="en-US" sz="3600" dirty="0">
                <a:ea typeface="華康儷中黑" panose="020B0509000000000000" pitchFamily="49" charset="-120"/>
              </a:rPr>
              <a:t>我主梅瑟</a:t>
            </a:r>
            <a:r>
              <a:rPr lang="en-US" altLang="zh-TW" sz="3600" dirty="0">
                <a:ea typeface="華康儷中黑" panose="020B0509000000000000" pitchFamily="49" charset="-120"/>
              </a:rPr>
              <a:t>!</a:t>
            </a:r>
            <a:r>
              <a:rPr lang="zh-TW" altLang="en-US" sz="3600" dirty="0">
                <a:solidFill>
                  <a:srgbClr val="FF0000"/>
                </a:solidFill>
                <a:ea typeface="華康儷中黑" panose="020B0509000000000000" pitchFamily="49" charset="-120"/>
              </a:rPr>
              <a:t>你該禁止他們</a:t>
            </a:r>
            <a:r>
              <a:rPr lang="en-US" altLang="zh-TW" sz="3600" dirty="0">
                <a:ea typeface="華康儷中黑" panose="020B0509000000000000" pitchFamily="49" charset="-120"/>
              </a:rPr>
              <a:t>.</a:t>
            </a:r>
            <a:r>
              <a:rPr lang="zh-TW" altLang="en-US" sz="3600" dirty="0">
                <a:ea typeface="華康儷中黑" panose="020B0509000000000000" pitchFamily="49" charset="-120"/>
              </a:rPr>
              <a:t>梅瑟回答</a:t>
            </a:r>
            <a:r>
              <a:rPr lang="en-US" altLang="zh-TW" sz="3600" dirty="0">
                <a:ea typeface="華康儷中黑" panose="020B0509000000000000" pitchFamily="49" charset="-120"/>
              </a:rPr>
              <a:t>:</a:t>
            </a:r>
            <a:r>
              <a:rPr lang="zh-TW" altLang="en-US" sz="3600" dirty="0">
                <a:ea typeface="華康儷中黑" panose="020B0509000000000000" pitchFamily="49" charset="-120"/>
              </a:rPr>
              <a:t>「你為我的原故</a:t>
            </a:r>
            <a:r>
              <a:rPr lang="en-US" altLang="zh-TW" sz="3600" dirty="0">
                <a:ea typeface="華康儷中黑" panose="020B0509000000000000" pitchFamily="49" charset="-120"/>
              </a:rPr>
              <a:t>,</a:t>
            </a:r>
            <a:r>
              <a:rPr lang="zh-TW" altLang="en-US" sz="3600" dirty="0">
                <a:ea typeface="華康儷中黑" panose="020B0509000000000000" pitchFamily="49" charset="-120"/>
              </a:rPr>
              <a:t>嫉妒人麼</a:t>
            </a:r>
            <a:r>
              <a:rPr lang="en-US" altLang="zh-TW" sz="3600" dirty="0">
                <a:ea typeface="華康儷中黑" panose="020B0509000000000000" pitchFamily="49" charset="-120"/>
              </a:rPr>
              <a:t>?</a:t>
            </a:r>
            <a:r>
              <a:rPr lang="zh-TW" altLang="en-US" sz="3600" dirty="0">
                <a:highlight>
                  <a:srgbClr val="00FF00"/>
                </a:highlight>
                <a:ea typeface="華康儷中黑" panose="020B0509000000000000" pitchFamily="49" charset="-120"/>
              </a:rPr>
              <a:t>巴不得</a:t>
            </a:r>
            <a:r>
              <a:rPr lang="zh-TW" altLang="en-US" sz="3600" dirty="0">
                <a:highlight>
                  <a:srgbClr val="FFFF00"/>
                </a:highlight>
                <a:ea typeface="華康儷中黑" panose="020B0509000000000000" pitchFamily="49" charset="-120"/>
              </a:rPr>
              <a:t>上主的人民</a:t>
            </a:r>
            <a:r>
              <a:rPr lang="en-US" altLang="zh-TW" sz="3600" dirty="0">
                <a:highlight>
                  <a:srgbClr val="FFFF00"/>
                </a:highlight>
                <a:ea typeface="華康儷中黑" panose="020B0509000000000000" pitchFamily="49" charset="-120"/>
              </a:rPr>
              <a:t>,</a:t>
            </a:r>
            <a:r>
              <a:rPr lang="zh-TW" altLang="en-US" sz="3600" dirty="0">
                <a:highlight>
                  <a:srgbClr val="FFFF00"/>
                </a:highlight>
                <a:ea typeface="華康儷中黑" panose="020B0509000000000000" pitchFamily="49" charset="-120"/>
              </a:rPr>
              <a:t>都成為先知</a:t>
            </a:r>
            <a:r>
              <a:rPr lang="en-US" altLang="zh-TW" sz="3600" dirty="0">
                <a:ea typeface="華康儷中黑" panose="020B0509000000000000" pitchFamily="49" charset="-120"/>
              </a:rPr>
              <a:t>;</a:t>
            </a:r>
            <a:r>
              <a:rPr lang="zh-TW" altLang="en-US" sz="3600" dirty="0">
                <a:highlight>
                  <a:srgbClr val="00FF00"/>
                </a:highlight>
                <a:ea typeface="華康儷中黑" panose="020B0509000000000000" pitchFamily="49" charset="-120"/>
              </a:rPr>
              <a:t>但願</a:t>
            </a:r>
            <a:r>
              <a:rPr lang="zh-TW" altLang="en-US" sz="3600" dirty="0">
                <a:ea typeface="華康儷中黑" panose="020B0509000000000000" pitchFamily="49" charset="-120"/>
              </a:rPr>
              <a:t>上主將自己的精神</a:t>
            </a:r>
            <a:r>
              <a:rPr lang="en-US" altLang="zh-TW" sz="3600" dirty="0">
                <a:ea typeface="華康儷中黑" panose="020B0509000000000000" pitchFamily="49" charset="-120"/>
              </a:rPr>
              <a:t>,</a:t>
            </a:r>
            <a:r>
              <a:rPr lang="zh-TW" altLang="en-US" sz="3600" dirty="0">
                <a:ea typeface="華康儷中黑" panose="020B0509000000000000" pitchFamily="49" charset="-120"/>
              </a:rPr>
              <a:t>傾注在他們身上</a:t>
            </a:r>
            <a:r>
              <a:rPr lang="en-US" altLang="zh-TW" sz="3600" dirty="0">
                <a:ea typeface="華康儷中黑" panose="020B0509000000000000" pitchFamily="49" charset="-120"/>
              </a:rPr>
              <a:t>!</a:t>
            </a:r>
          </a:p>
          <a:p>
            <a:pPr marL="360000" indent="-457200" algn="l">
              <a:spcBef>
                <a:spcPts val="0"/>
              </a:spcBef>
              <a:spcAft>
                <a:spcPts val="1800"/>
              </a:spcAft>
            </a:pPr>
            <a:r>
              <a:rPr lang="zh-TW" altLang="en-US" sz="3600" dirty="0">
                <a:ea typeface="華康儷中黑" panose="020B0509000000000000" pitchFamily="49" charset="-120"/>
              </a:rPr>
              <a:t>你們</a:t>
            </a:r>
            <a:r>
              <a:rPr lang="zh-TW" altLang="en-US" sz="3600" dirty="0">
                <a:solidFill>
                  <a:srgbClr val="FF0000"/>
                </a:solidFill>
                <a:ea typeface="華康儷中黑" panose="020B0509000000000000" pitchFamily="49" charset="-120"/>
              </a:rPr>
              <a:t>富有的人啊</a:t>
            </a:r>
            <a:r>
              <a:rPr lang="en-US" altLang="zh-TW" sz="3600" dirty="0">
                <a:solidFill>
                  <a:srgbClr val="FF0000"/>
                </a:solidFill>
                <a:ea typeface="華康儷中黑" panose="020B0509000000000000" pitchFamily="49" charset="-120"/>
              </a:rPr>
              <a:t>,</a:t>
            </a:r>
            <a:r>
              <a:rPr lang="zh-TW" altLang="en-US" sz="3600" dirty="0">
                <a:solidFill>
                  <a:srgbClr val="FF0000"/>
                </a:solidFill>
                <a:ea typeface="華康儷中黑" panose="020B0509000000000000" pitchFamily="49" charset="-120"/>
              </a:rPr>
              <a:t>哭泣吧</a:t>
            </a:r>
            <a:r>
              <a:rPr lang="en-US" altLang="zh-TW" sz="3600" dirty="0">
                <a:ea typeface="華康儷中黑" panose="020B0509000000000000" pitchFamily="49" charset="-120"/>
              </a:rPr>
              <a:t>!</a:t>
            </a:r>
            <a:r>
              <a:rPr lang="zh-TW" altLang="en-US" sz="3600" dirty="0">
                <a:ea typeface="華康儷中黑" panose="020B0509000000000000" pitchFamily="49" charset="-120"/>
              </a:rPr>
              <a:t>因為你們的災難快到了</a:t>
            </a:r>
            <a:r>
              <a:rPr lang="en-US" altLang="zh-TW" sz="3600" dirty="0">
                <a:ea typeface="華康儷中黑" panose="020B0509000000000000" pitchFamily="49" charset="-120"/>
              </a:rPr>
              <a:t>;</a:t>
            </a:r>
            <a:r>
              <a:rPr lang="zh-TW" altLang="en-US" sz="3600" dirty="0">
                <a:ea typeface="華康儷中黑" panose="020B0509000000000000" pitchFamily="49" charset="-120"/>
              </a:rPr>
              <a:t>你們竟為末日</a:t>
            </a:r>
            <a:r>
              <a:rPr lang="en-US" altLang="zh-TW" sz="3600" dirty="0">
                <a:ea typeface="華康儷中黑" panose="020B0509000000000000" pitchFamily="49" charset="-120"/>
              </a:rPr>
              <a:t>,</a:t>
            </a:r>
            <a:r>
              <a:rPr lang="zh-TW" altLang="en-US" sz="3600" dirty="0">
                <a:ea typeface="華康儷中黑" panose="020B0509000000000000" pitchFamily="49" charset="-120"/>
              </a:rPr>
              <a:t>積蓄了財寶</a:t>
            </a:r>
            <a:r>
              <a:rPr lang="en-US" altLang="zh-TW" sz="3600" dirty="0">
                <a:ea typeface="華康儷中黑" panose="020B0509000000000000" pitchFamily="49" charset="-120"/>
              </a:rPr>
              <a:t>!</a:t>
            </a:r>
            <a:r>
              <a:rPr lang="zh-TW" altLang="en-US" sz="3600" dirty="0">
                <a:ea typeface="華康儷中黑" panose="020B0509000000000000" pitchFamily="49" charset="-120"/>
              </a:rPr>
              <a:t>看</a:t>
            </a:r>
            <a:r>
              <a:rPr lang="en-US" altLang="zh-TW" sz="3600" dirty="0">
                <a:ea typeface="華康儷中黑" panose="020B0509000000000000" pitchFamily="49" charset="-120"/>
              </a:rPr>
              <a:t>,</a:t>
            </a:r>
            <a:r>
              <a:rPr lang="zh-TW" altLang="en-US" sz="3600" dirty="0">
                <a:ea typeface="華康儷中黑" panose="020B0509000000000000" pitchFamily="49" charset="-120"/>
              </a:rPr>
              <a:t>工人們收割了</a:t>
            </a:r>
            <a:r>
              <a:rPr lang="en-US" altLang="zh-TW" sz="3600" dirty="0">
                <a:ea typeface="華康儷中黑" panose="020B0509000000000000" pitchFamily="49" charset="-120"/>
              </a:rPr>
              <a:t>,</a:t>
            </a:r>
            <a:r>
              <a:rPr lang="zh-TW" altLang="en-US" sz="3600" dirty="0">
                <a:ea typeface="華康儷中黑" panose="020B0509000000000000" pitchFamily="49" charset="-120"/>
              </a:rPr>
              <a:t>你們卻</a:t>
            </a:r>
            <a:r>
              <a:rPr lang="zh-TW" altLang="en-US" sz="3600" dirty="0">
                <a:highlight>
                  <a:srgbClr val="FFFF00"/>
                </a:highlight>
                <a:ea typeface="華康儷中黑" panose="020B0509000000000000" pitchFamily="49" charset="-120"/>
              </a:rPr>
              <a:t>扣留他們的工資</a:t>
            </a:r>
            <a:r>
              <a:rPr lang="en-US" altLang="zh-TW" sz="3600" dirty="0">
                <a:ea typeface="華康儷中黑" panose="020B0509000000000000" pitchFamily="49" charset="-120"/>
              </a:rPr>
              <a:t>;</a:t>
            </a:r>
            <a:r>
              <a:rPr lang="zh-TW" altLang="en-US" sz="3600" dirty="0">
                <a:ea typeface="華康儷中黑" panose="020B0509000000000000" pitchFamily="49" charset="-120"/>
              </a:rPr>
              <a:t>這工資喊冤</a:t>
            </a:r>
            <a:r>
              <a:rPr lang="en-US" altLang="zh-TW" sz="3600" dirty="0">
                <a:ea typeface="華康儷中黑" panose="020B0509000000000000" pitchFamily="49" charset="-120"/>
              </a:rPr>
              <a:t>.</a:t>
            </a:r>
          </a:p>
          <a:p>
            <a:pPr marL="288000" indent="-457200" algn="l">
              <a:spcBef>
                <a:spcPts val="0"/>
              </a:spcBef>
              <a:spcAft>
                <a:spcPts val="1800"/>
              </a:spcAft>
            </a:pPr>
            <a:r>
              <a:rPr lang="zh-TW" altLang="en-US" sz="3600" dirty="0">
                <a:ea typeface="華康儷中黑" panose="020B0509000000000000" pitchFamily="49" charset="-120"/>
              </a:rPr>
              <a:t>師父</a:t>
            </a:r>
            <a:r>
              <a:rPr lang="en-US" altLang="zh-TW" sz="3600" dirty="0">
                <a:ea typeface="華康儷中黑" panose="020B0509000000000000" pitchFamily="49" charset="-120"/>
              </a:rPr>
              <a:t>!</a:t>
            </a:r>
            <a:r>
              <a:rPr lang="zh-TW" altLang="en-US" sz="3600" dirty="0">
                <a:ea typeface="華康儷中黑" panose="020B0509000000000000" pitchFamily="49" charset="-120"/>
              </a:rPr>
              <a:t>我們見過一個人</a:t>
            </a:r>
            <a:r>
              <a:rPr lang="en-US" altLang="zh-TW" sz="3600" dirty="0">
                <a:ea typeface="華康儷中黑" panose="020B0509000000000000" pitchFamily="49" charset="-120"/>
              </a:rPr>
              <a:t>,</a:t>
            </a:r>
            <a:r>
              <a:rPr lang="zh-TW" altLang="en-US" sz="3600" dirty="0">
                <a:ea typeface="華康儷中黑" panose="020B0509000000000000" pitchFamily="49" charset="-120"/>
              </a:rPr>
              <a:t>他因你的名字驅魔</a:t>
            </a:r>
            <a:r>
              <a:rPr lang="en-US" altLang="zh-TW" sz="3600" dirty="0">
                <a:ea typeface="華康儷中黑" panose="020B0509000000000000" pitchFamily="49" charset="-120"/>
              </a:rPr>
              <a:t>,</a:t>
            </a:r>
            <a:r>
              <a:rPr lang="zh-TW" altLang="en-US" sz="3600" dirty="0">
                <a:ea typeface="華康儷中黑" panose="020B0509000000000000" pitchFamily="49" charset="-120"/>
              </a:rPr>
              <a:t>我們禁止了他</a:t>
            </a:r>
            <a:r>
              <a:rPr lang="en-US" altLang="zh-TW" sz="3600" dirty="0">
                <a:ea typeface="華康儷中黑" panose="020B0509000000000000" pitchFamily="49" charset="-120"/>
              </a:rPr>
              <a:t>,</a:t>
            </a:r>
            <a:r>
              <a:rPr lang="zh-TW" altLang="en-US" sz="3600" dirty="0">
                <a:ea typeface="華康儷中黑" panose="020B0509000000000000" pitchFamily="49" charset="-120"/>
              </a:rPr>
              <a:t>因為他不跟從我們</a:t>
            </a:r>
            <a:r>
              <a:rPr lang="en-US" altLang="zh-TW" sz="3600" dirty="0">
                <a:ea typeface="華康儷中黑" panose="020B0509000000000000" pitchFamily="49" charset="-120"/>
              </a:rPr>
              <a:t>.</a:t>
            </a:r>
            <a:r>
              <a:rPr lang="zh-TW" altLang="en-US" sz="3600" dirty="0">
                <a:ea typeface="華康儷中黑" panose="020B0509000000000000" pitchFamily="49" charset="-120"/>
              </a:rPr>
              <a:t>耶穌說</a:t>
            </a:r>
            <a:r>
              <a:rPr lang="en-US" altLang="zh-TW" sz="3600" dirty="0">
                <a:ea typeface="華康儷中黑" panose="020B0509000000000000" pitchFamily="49" charset="-120"/>
              </a:rPr>
              <a:t>:</a:t>
            </a:r>
            <a:r>
              <a:rPr lang="zh-TW" altLang="en-US" sz="3600" dirty="0">
                <a:ea typeface="華康儷中黑" panose="020B0509000000000000" pitchFamily="49" charset="-120"/>
              </a:rPr>
              <a:t>不要禁止他</a:t>
            </a:r>
            <a:r>
              <a:rPr lang="en-US" altLang="zh-TW" sz="3600" dirty="0">
                <a:ea typeface="華康儷中黑" panose="020B0509000000000000" pitchFamily="49" charset="-120"/>
              </a:rPr>
              <a:t>,</a:t>
            </a:r>
            <a:r>
              <a:rPr lang="zh-TW" altLang="en-US" sz="3600" dirty="0">
                <a:ea typeface="華康儷中黑" panose="020B0509000000000000" pitchFamily="49" charset="-120"/>
              </a:rPr>
              <a:t>因為</a:t>
            </a:r>
            <a:r>
              <a:rPr lang="zh-TW" altLang="en-US" sz="3600" dirty="0">
                <a:solidFill>
                  <a:srgbClr val="FF0000"/>
                </a:solidFill>
                <a:highlight>
                  <a:srgbClr val="FFFF00"/>
                </a:highlight>
                <a:ea typeface="華康儷中黑" panose="020B0509000000000000" pitchFamily="49" charset="-120"/>
              </a:rPr>
              <a:t>誰不反對我們</a:t>
            </a:r>
            <a:r>
              <a:rPr lang="en-US" altLang="zh-TW" sz="3600" dirty="0">
                <a:solidFill>
                  <a:srgbClr val="FF0000"/>
                </a:solidFill>
                <a:highlight>
                  <a:srgbClr val="FFFF00"/>
                </a:highlight>
                <a:ea typeface="華康儷中黑" panose="020B0509000000000000" pitchFamily="49" charset="-120"/>
              </a:rPr>
              <a:t>,</a:t>
            </a:r>
            <a:r>
              <a:rPr lang="zh-TW" altLang="en-US" sz="3600" dirty="0">
                <a:solidFill>
                  <a:srgbClr val="FF0000"/>
                </a:solidFill>
                <a:highlight>
                  <a:srgbClr val="FFFF00"/>
                </a:highlight>
                <a:ea typeface="華康儷中黑" panose="020B0509000000000000" pitchFamily="49" charset="-120"/>
              </a:rPr>
              <a:t>就是傾向我們</a:t>
            </a:r>
            <a:r>
              <a:rPr lang="en-US" altLang="zh-TW" sz="3600" dirty="0">
                <a:ea typeface="華康儷中黑" panose="020B0509000000000000" pitchFamily="49" charset="-120"/>
              </a:rPr>
              <a:t>.</a:t>
            </a:r>
            <a:endParaRPr lang="zh-TW" altLang="en-US" sz="3600" dirty="0">
              <a:ea typeface="華康儷中黑" panose="020B0509000000000000" pitchFamily="49" charset="-120"/>
            </a:endParaRPr>
          </a:p>
        </p:txBody>
      </p:sp>
      <p:sp>
        <p:nvSpPr>
          <p:cNvPr id="2" name="文字方塊 1">
            <a:extLst>
              <a:ext uri="{FF2B5EF4-FFF2-40B4-BE49-F238E27FC236}">
                <a16:creationId xmlns:a16="http://schemas.microsoft.com/office/drawing/2014/main" id="{F5B8EC35-10B6-4969-ACCA-0BCA255D6296}"/>
              </a:ext>
            </a:extLst>
          </p:cNvPr>
          <p:cNvSpPr txBox="1"/>
          <p:nvPr/>
        </p:nvSpPr>
        <p:spPr>
          <a:xfrm rot="21298591">
            <a:off x="778218" y="1076089"/>
            <a:ext cx="7272808" cy="3662541"/>
          </a:xfrm>
          <a:prstGeom prst="rect">
            <a:avLst/>
          </a:prstGeom>
          <a:solidFill>
            <a:srgbClr val="FFCCFF"/>
          </a:solidFill>
          <a:ln w="57150">
            <a:solidFill>
              <a:srgbClr val="0000FF"/>
            </a:solidFill>
          </a:ln>
        </p:spPr>
        <p:txBody>
          <a:bodyPr wrap="square" rtlCol="0">
            <a:spAutoFit/>
          </a:bodyPr>
          <a:lstStyle/>
          <a:p>
            <a:pPr algn="ctr"/>
            <a:endParaRPr lang="en-US" altLang="zh-TW" sz="2000" dirty="0">
              <a:latin typeface="+mn-lt"/>
            </a:endParaRPr>
          </a:p>
          <a:p>
            <a:pPr algn="ctr"/>
            <a:r>
              <a:rPr lang="zh-TW" altLang="en-US" sz="4000" dirty="0">
                <a:latin typeface="+mn-lt"/>
                <a:ea typeface="華康布丁體W7(P)" panose="040B0700000000000000" pitchFamily="82" charset="-120"/>
              </a:rPr>
              <a:t>聖經是天主在</a:t>
            </a:r>
            <a:r>
              <a:rPr lang="zh-TW" altLang="en-US" dirty="0">
                <a:solidFill>
                  <a:srgbClr val="FF0000"/>
                </a:solidFill>
                <a:highlight>
                  <a:srgbClr val="FFFF00"/>
                </a:highlight>
                <a:latin typeface="+mn-lt"/>
                <a:ea typeface="華康儷中黑(P)" panose="020B0500000000000000" pitchFamily="34" charset="-120"/>
              </a:rPr>
              <a:t>此時</a:t>
            </a:r>
            <a:r>
              <a:rPr lang="en-US" altLang="zh-TW" sz="4000" dirty="0">
                <a:latin typeface="+mn-lt"/>
              </a:rPr>
              <a:t>, </a:t>
            </a:r>
            <a:r>
              <a:rPr lang="zh-TW" altLang="en-US" dirty="0">
                <a:solidFill>
                  <a:srgbClr val="FF0000"/>
                </a:solidFill>
                <a:highlight>
                  <a:srgbClr val="FFFF00"/>
                </a:highlight>
                <a:latin typeface="+mn-lt"/>
                <a:ea typeface="華康儷中黑(P)" panose="020B0500000000000000" pitchFamily="34" charset="-120"/>
              </a:rPr>
              <a:t>此地</a:t>
            </a:r>
            <a:endParaRPr lang="en-US" altLang="zh-TW" dirty="0">
              <a:solidFill>
                <a:srgbClr val="FF0000"/>
              </a:solidFill>
              <a:highlight>
                <a:srgbClr val="FFFF00"/>
              </a:highlight>
              <a:latin typeface="+mn-lt"/>
              <a:ea typeface="華康儷中黑(P)" panose="020B0500000000000000" pitchFamily="34" charset="-120"/>
            </a:endParaRPr>
          </a:p>
          <a:p>
            <a:pPr algn="ctr">
              <a:spcAft>
                <a:spcPts val="2400"/>
              </a:spcAft>
            </a:pPr>
            <a:r>
              <a:rPr lang="zh-TW" altLang="en-US" dirty="0">
                <a:solidFill>
                  <a:srgbClr val="FF0000"/>
                </a:solidFill>
                <a:highlight>
                  <a:srgbClr val="FFFF00"/>
                </a:highlight>
                <a:latin typeface="+mn-lt"/>
                <a:ea typeface="華康儷中黑(P)" panose="020B0500000000000000" pitchFamily="34" charset="-120"/>
              </a:rPr>
              <a:t>對我</a:t>
            </a:r>
            <a:r>
              <a:rPr lang="zh-TW" altLang="en-US" sz="4000" dirty="0">
                <a:latin typeface="+mn-lt"/>
                <a:ea typeface="華康布丁體W7(P)" panose="040B0700000000000000" pitchFamily="82" charset="-120"/>
              </a:rPr>
              <a:t>講的話</a:t>
            </a:r>
            <a:endParaRPr lang="en-US" altLang="zh-TW" sz="4000" dirty="0">
              <a:latin typeface="+mn-lt"/>
              <a:ea typeface="華康布丁體W7(P)" panose="040B0700000000000000" pitchFamily="82" charset="-120"/>
            </a:endParaRPr>
          </a:p>
          <a:p>
            <a:pPr algn="ctr"/>
            <a:r>
              <a:rPr lang="zh-TW" altLang="en-US" sz="4000" dirty="0">
                <a:latin typeface="+mn-lt"/>
                <a:ea typeface="華康布丁體W7(P)" panose="040B0700000000000000" pitchFamily="82" charset="-120"/>
              </a:rPr>
              <a:t>我從這三段聖經中</a:t>
            </a:r>
            <a:r>
              <a:rPr lang="en-US" altLang="zh-TW" sz="4000" dirty="0">
                <a:latin typeface="+mn-lt"/>
                <a:ea typeface="華康布丁體W7(P)" panose="040B0700000000000000" pitchFamily="82" charset="-120"/>
              </a:rPr>
              <a:t>, </a:t>
            </a:r>
            <a:r>
              <a:rPr lang="zh-TW" altLang="en-US" sz="4000" dirty="0">
                <a:latin typeface="+mn-lt"/>
                <a:ea typeface="華康布丁體W7(P)" panose="040B0700000000000000" pitchFamily="82" charset="-120"/>
              </a:rPr>
              <a:t>學到什麼</a:t>
            </a:r>
            <a:r>
              <a:rPr lang="en-US" altLang="zh-TW" sz="4000" dirty="0">
                <a:latin typeface="+mn-lt"/>
                <a:ea typeface="華康布丁體W7(P)" panose="040B0700000000000000" pitchFamily="82" charset="-120"/>
              </a:rPr>
              <a:t>?</a:t>
            </a:r>
          </a:p>
          <a:p>
            <a:pPr algn="ctr"/>
            <a:r>
              <a:rPr lang="zh-TW" altLang="en-US" sz="4000" dirty="0">
                <a:latin typeface="+mn-lt"/>
                <a:ea typeface="華康布丁體W7(P)" panose="040B0700000000000000" pitchFamily="82" charset="-120"/>
              </a:rPr>
              <a:t>我</a:t>
            </a:r>
            <a:r>
              <a:rPr lang="zh-TW" altLang="en-US" dirty="0">
                <a:solidFill>
                  <a:srgbClr val="FFFF00"/>
                </a:solidFill>
                <a:highlight>
                  <a:srgbClr val="FF0000"/>
                </a:highlight>
                <a:latin typeface="+mn-lt"/>
                <a:ea typeface="華康儷中黑(P)" panose="020B0500000000000000" pitchFamily="34" charset="-120"/>
              </a:rPr>
              <a:t>要做</a:t>
            </a:r>
            <a:r>
              <a:rPr lang="zh-TW" altLang="en-US" sz="4000" dirty="0">
                <a:latin typeface="+mn-lt"/>
                <a:ea typeface="華康布丁體W7(P)" panose="040B0700000000000000" pitchFamily="82" charset="-120"/>
              </a:rPr>
              <a:t>什麼</a:t>
            </a:r>
            <a:r>
              <a:rPr lang="en-US" altLang="zh-TW" sz="4000" dirty="0">
                <a:latin typeface="+mn-lt"/>
                <a:ea typeface="華康布丁體W7(P)" panose="040B0700000000000000" pitchFamily="82" charset="-120"/>
              </a:rPr>
              <a:t>? </a:t>
            </a:r>
            <a:r>
              <a:rPr lang="zh-TW" altLang="en-US" dirty="0">
                <a:solidFill>
                  <a:srgbClr val="FFFF00"/>
                </a:solidFill>
                <a:highlight>
                  <a:srgbClr val="FF0000"/>
                </a:highlight>
                <a:latin typeface="+mn-lt"/>
                <a:ea typeface="華康儷中黑(P)" panose="020B0500000000000000" pitchFamily="34" charset="-120"/>
              </a:rPr>
              <a:t>不要做</a:t>
            </a:r>
            <a:r>
              <a:rPr lang="zh-TW" altLang="en-US" sz="4000" dirty="0">
                <a:latin typeface="+mn-lt"/>
                <a:ea typeface="華康布丁體W7(P)" panose="040B0700000000000000" pitchFamily="82" charset="-120"/>
              </a:rPr>
              <a:t>什麼</a:t>
            </a:r>
            <a:r>
              <a:rPr lang="en-US" altLang="zh-TW" sz="4000" dirty="0">
                <a:latin typeface="+mn-lt"/>
                <a:ea typeface="華康布丁體W7(P)" panose="040B0700000000000000" pitchFamily="82" charset="-120"/>
              </a:rPr>
              <a:t>?</a:t>
            </a:r>
          </a:p>
          <a:p>
            <a:pPr algn="ctr"/>
            <a:endParaRPr lang="zh-TW" altLang="en-US" sz="2000" dirty="0">
              <a:latin typeface="+mn-lt"/>
            </a:endParaRPr>
          </a:p>
        </p:txBody>
      </p:sp>
    </p:spTree>
    <p:extLst>
      <p:ext uri="{BB962C8B-B14F-4D97-AF65-F5344CB8AC3E}">
        <p14:creationId xmlns:p14="http://schemas.microsoft.com/office/powerpoint/2010/main" val="33834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marL="360000" indent="-457200" algn="l">
              <a:spcBef>
                <a:spcPts val="0"/>
              </a:spcBef>
              <a:spcAft>
                <a:spcPts val="600"/>
              </a:spcAft>
            </a:pPr>
            <a:r>
              <a:rPr lang="zh-TW" altLang="en-US" sz="3600" dirty="0">
                <a:ea typeface="華康儷粗宋(P)" panose="02020700000000000000" pitchFamily="18" charset="-120"/>
              </a:rPr>
              <a:t>我主梅瑟</a:t>
            </a:r>
            <a:r>
              <a:rPr lang="en-US" altLang="zh-TW" sz="3600" dirty="0">
                <a:ea typeface="華康儷粗宋(P)" panose="02020700000000000000" pitchFamily="18" charset="-120"/>
              </a:rPr>
              <a:t>!</a:t>
            </a:r>
            <a:r>
              <a:rPr lang="zh-TW" altLang="en-US" sz="3600" dirty="0">
                <a:solidFill>
                  <a:srgbClr val="FF0000"/>
                </a:solidFill>
                <a:ea typeface="華康儷粗宋(P)" panose="02020700000000000000" pitchFamily="18" charset="-120"/>
              </a:rPr>
              <a:t>你該禁止他們</a:t>
            </a:r>
            <a:r>
              <a:rPr lang="en-US" altLang="zh-TW" sz="3600" dirty="0">
                <a:ea typeface="華康儷粗宋(P)" panose="02020700000000000000" pitchFamily="18" charset="-120"/>
              </a:rPr>
              <a:t>.</a:t>
            </a:r>
            <a:r>
              <a:rPr lang="zh-TW" altLang="en-US" sz="3600" dirty="0">
                <a:ea typeface="華康儷粗宋(P)" panose="02020700000000000000" pitchFamily="18" charset="-120"/>
              </a:rPr>
              <a:t>梅瑟回答</a:t>
            </a:r>
            <a:r>
              <a:rPr lang="en-US" altLang="zh-TW" sz="3600" dirty="0">
                <a:ea typeface="華康儷粗宋(P)" panose="02020700000000000000" pitchFamily="18" charset="-120"/>
              </a:rPr>
              <a:t>:</a:t>
            </a:r>
            <a:r>
              <a:rPr lang="zh-TW" altLang="en-US" sz="3600" dirty="0">
                <a:ea typeface="華康儷粗宋(P)" panose="02020700000000000000" pitchFamily="18" charset="-120"/>
              </a:rPr>
              <a:t>「你為我的原故</a:t>
            </a:r>
            <a:r>
              <a:rPr lang="en-US" altLang="zh-TW" sz="3600" dirty="0">
                <a:ea typeface="華康儷粗宋(P)" panose="02020700000000000000" pitchFamily="18" charset="-120"/>
              </a:rPr>
              <a:t>,</a:t>
            </a:r>
            <a:r>
              <a:rPr lang="zh-TW" altLang="en-US" sz="3600" dirty="0">
                <a:ea typeface="華康儷粗宋(P)" panose="02020700000000000000" pitchFamily="18" charset="-120"/>
              </a:rPr>
              <a:t>嫉妒人麼</a:t>
            </a:r>
            <a:r>
              <a:rPr lang="en-US" altLang="zh-TW" sz="3600" dirty="0">
                <a:ea typeface="華康儷粗宋(P)" panose="02020700000000000000" pitchFamily="18" charset="-120"/>
              </a:rPr>
              <a:t>?</a:t>
            </a:r>
            <a:r>
              <a:rPr lang="zh-TW" altLang="en-US" sz="3600" dirty="0">
                <a:highlight>
                  <a:srgbClr val="00FF00"/>
                </a:highlight>
                <a:ea typeface="華康儷粗宋(P)" panose="02020700000000000000" pitchFamily="18" charset="-120"/>
              </a:rPr>
              <a:t>巴不得</a:t>
            </a:r>
            <a:r>
              <a:rPr lang="zh-TW" altLang="en-US" sz="3600" dirty="0">
                <a:highlight>
                  <a:srgbClr val="FFFF00"/>
                </a:highlight>
                <a:ea typeface="華康儷粗宋(P)" panose="02020700000000000000" pitchFamily="18" charset="-120"/>
              </a:rPr>
              <a:t>上主的人民</a:t>
            </a:r>
            <a:r>
              <a:rPr lang="en-US" altLang="zh-TW" sz="3600" dirty="0">
                <a:highlight>
                  <a:srgbClr val="FFFF00"/>
                </a:highlight>
                <a:ea typeface="華康儷粗宋(P)" panose="02020700000000000000" pitchFamily="18" charset="-120"/>
              </a:rPr>
              <a:t>,</a:t>
            </a:r>
            <a:r>
              <a:rPr lang="zh-TW" altLang="en-US" sz="3600" dirty="0">
                <a:highlight>
                  <a:srgbClr val="FFFF00"/>
                </a:highlight>
                <a:ea typeface="華康儷粗宋(P)" panose="02020700000000000000" pitchFamily="18" charset="-120"/>
              </a:rPr>
              <a:t>都成為先知</a:t>
            </a:r>
            <a:r>
              <a:rPr lang="en-US" altLang="zh-TW" sz="3600" dirty="0">
                <a:ea typeface="華康儷粗宋(P)" panose="02020700000000000000" pitchFamily="18" charset="-120"/>
              </a:rPr>
              <a:t>;</a:t>
            </a:r>
            <a:r>
              <a:rPr lang="zh-TW" altLang="en-US" sz="3600" dirty="0">
                <a:highlight>
                  <a:srgbClr val="00FF00"/>
                </a:highlight>
                <a:ea typeface="華康儷粗宋(P)" panose="02020700000000000000" pitchFamily="18" charset="-120"/>
              </a:rPr>
              <a:t>但願</a:t>
            </a:r>
            <a:r>
              <a:rPr lang="zh-TW" altLang="en-US" sz="3600" dirty="0">
                <a:ea typeface="華康儷粗宋(P)" panose="02020700000000000000" pitchFamily="18" charset="-120"/>
              </a:rPr>
              <a:t>上主的精神</a:t>
            </a:r>
            <a:r>
              <a:rPr lang="en-US" altLang="zh-TW" sz="3600" dirty="0">
                <a:ea typeface="華康儷粗宋(P)" panose="02020700000000000000" pitchFamily="18" charset="-120"/>
              </a:rPr>
              <a:t>,</a:t>
            </a:r>
            <a:r>
              <a:rPr lang="zh-TW" altLang="en-US" sz="3600" dirty="0">
                <a:ea typeface="華康儷粗宋(P)" panose="02020700000000000000" pitchFamily="18" charset="-120"/>
              </a:rPr>
              <a:t>傾注在他們身上</a:t>
            </a:r>
            <a:r>
              <a:rPr lang="en-US" altLang="zh-TW" sz="3600" dirty="0">
                <a:ea typeface="華康儷粗宋(P)" panose="02020700000000000000" pitchFamily="18" charset="-120"/>
              </a:rPr>
              <a:t>!</a:t>
            </a:r>
          </a:p>
          <a:p>
            <a:pPr marL="360000" indent="-457200" algn="l">
              <a:spcBef>
                <a:spcPts val="0"/>
              </a:spcBef>
              <a:spcAft>
                <a:spcPts val="600"/>
              </a:spcAft>
            </a:pPr>
            <a:r>
              <a:rPr lang="zh-TW" altLang="en-US" sz="4000" dirty="0">
                <a:solidFill>
                  <a:srgbClr val="FF0000"/>
                </a:solidFill>
                <a:highlight>
                  <a:srgbClr val="00FF00"/>
                </a:highlight>
                <a:ea typeface="華康儷中黑" panose="020B0509000000000000" pitchFamily="49" charset="-120"/>
              </a:rPr>
              <a:t>巴不得</a:t>
            </a:r>
            <a:r>
              <a:rPr lang="zh-TW" altLang="en-US" sz="4000" dirty="0">
                <a:solidFill>
                  <a:srgbClr val="FF0000"/>
                </a:solidFill>
                <a:ea typeface="華康儷中黑" panose="020B0509000000000000" pitchFamily="49" charset="-120"/>
              </a:rPr>
              <a:t>上主的人民</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都成為先知</a:t>
            </a:r>
            <a:r>
              <a:rPr lang="en-US" altLang="zh-TW" sz="4000" dirty="0">
                <a:ea typeface="華康儷中黑" panose="020B0509000000000000" pitchFamily="49" charset="-120"/>
              </a:rPr>
              <a:t>:</a:t>
            </a:r>
            <a:r>
              <a:rPr lang="zh-TW" altLang="en-US" sz="4000" dirty="0">
                <a:highlight>
                  <a:srgbClr val="00FF00"/>
                </a:highlight>
                <a:ea typeface="華康儷中黑" panose="020B0509000000000000" pitchFamily="49" charset="-120"/>
              </a:rPr>
              <a:t>巴不得</a:t>
            </a:r>
            <a:r>
              <a:rPr lang="zh-TW" altLang="en-US" sz="4000" dirty="0">
                <a:ea typeface="華康儷中黑" panose="020B0509000000000000" pitchFamily="49" charset="-120"/>
              </a:rPr>
              <a:t>全部人都動起來建設大同和天國</a:t>
            </a:r>
            <a:r>
              <a:rPr lang="en-US" altLang="zh-TW" sz="4000" dirty="0">
                <a:ea typeface="華康儷中黑" panose="020B0509000000000000" pitchFamily="49" charset="-120"/>
              </a:rPr>
              <a:t>;</a:t>
            </a:r>
            <a:r>
              <a:rPr lang="zh-TW" altLang="en-US" sz="4000" dirty="0">
                <a:ea typeface="華康儷中黑" panose="020B0509000000000000" pitchFamily="49" charset="-120"/>
              </a:rPr>
              <a:t>我不能沒有你</a:t>
            </a:r>
            <a:r>
              <a:rPr lang="en-US" altLang="zh-TW" sz="4000" dirty="0">
                <a:ea typeface="華康儷中黑" panose="020B0509000000000000" pitchFamily="49" charset="-120"/>
              </a:rPr>
              <a:t>,</a:t>
            </a:r>
            <a:r>
              <a:rPr lang="zh-TW" altLang="en-US" sz="4000" dirty="0">
                <a:ea typeface="華康儷中黑" panose="020B0509000000000000" pitchFamily="49" charset="-120"/>
              </a:rPr>
              <a:t>你不能沒沒有我</a:t>
            </a:r>
            <a:r>
              <a:rPr lang="en-US" altLang="zh-TW" sz="4000" dirty="0">
                <a:ea typeface="華康儷中黑" panose="020B0509000000000000" pitchFamily="49" charset="-120"/>
              </a:rPr>
              <a:t>;</a:t>
            </a:r>
            <a:r>
              <a:rPr lang="zh-TW" altLang="en-US" sz="4000" dirty="0">
                <a:ea typeface="華康儷中黑" panose="020B0509000000000000" pitchFamily="49" charset="-120"/>
              </a:rPr>
              <a:t>命運共同體</a:t>
            </a:r>
            <a:endParaRPr lang="en-US" altLang="zh-TW" sz="4000" dirty="0">
              <a:ea typeface="華康儷中黑" panose="020B0509000000000000" pitchFamily="49" charset="-120"/>
            </a:endParaRPr>
          </a:p>
          <a:p>
            <a:pPr marL="360000" indent="-457200" algn="l">
              <a:spcBef>
                <a:spcPts val="0"/>
              </a:spcBef>
              <a:spcAft>
                <a:spcPts val="600"/>
              </a:spcAft>
            </a:pPr>
            <a:r>
              <a:rPr lang="zh-TW" altLang="en-US" sz="4000" dirty="0">
                <a:solidFill>
                  <a:srgbClr val="FF0000"/>
                </a:solidFill>
                <a:ea typeface="華康儷中黑" panose="020B0509000000000000" pitchFamily="49" charset="-120"/>
              </a:rPr>
              <a:t>功成不必在我</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成功必定有我</a:t>
            </a:r>
            <a:r>
              <a:rPr lang="en-US" altLang="zh-TW" sz="4000" dirty="0">
                <a:ea typeface="華康儷中黑" panose="020B0509000000000000" pitchFamily="49" charset="-120"/>
              </a:rPr>
              <a:t>:</a:t>
            </a:r>
            <a:r>
              <a:rPr lang="zh-TW" altLang="en-US" sz="4000" dirty="0">
                <a:ea typeface="華康儷中黑" panose="020B0509000000000000" pitchFamily="49" charset="-120"/>
              </a:rPr>
              <a:t>我不需要爭取個人的功勞</a:t>
            </a:r>
            <a:r>
              <a:rPr lang="en-US" altLang="zh-TW" sz="4000" dirty="0">
                <a:ea typeface="華康儷中黑" panose="020B0509000000000000" pitchFamily="49" charset="-120"/>
              </a:rPr>
              <a:t>/</a:t>
            </a:r>
            <a:r>
              <a:rPr lang="zh-TW" altLang="en-US" sz="4000" dirty="0">
                <a:ea typeface="華康儷中黑" panose="020B0509000000000000" pitchFamily="49" charset="-120"/>
              </a:rPr>
              <a:t>名譽</a:t>
            </a:r>
            <a:r>
              <a:rPr lang="en-US" altLang="zh-TW" sz="4000" dirty="0">
                <a:ea typeface="華康儷中黑" panose="020B0509000000000000" pitchFamily="49" charset="-120"/>
              </a:rPr>
              <a:t>/</a:t>
            </a:r>
            <a:r>
              <a:rPr lang="zh-TW" altLang="en-US" sz="4000" dirty="0">
                <a:ea typeface="華康儷中黑" panose="020B0509000000000000" pitchFamily="49" charset="-120"/>
              </a:rPr>
              <a:t>勳章</a:t>
            </a:r>
            <a:r>
              <a:rPr lang="en-US" altLang="zh-TW" sz="4000" dirty="0">
                <a:ea typeface="華康儷中黑" panose="020B0509000000000000" pitchFamily="49" charset="-120"/>
              </a:rPr>
              <a:t>,</a:t>
            </a:r>
            <a:r>
              <a:rPr lang="zh-TW" altLang="en-US" sz="4000" dirty="0">
                <a:ea typeface="華康儷中黑" panose="020B0509000000000000" pitchFamily="49" charset="-120"/>
              </a:rPr>
              <a:t>但有益天國的事業</a:t>
            </a:r>
            <a:r>
              <a:rPr lang="en-US" altLang="zh-TW" sz="4000" dirty="0">
                <a:ea typeface="華康儷中黑" panose="020B0509000000000000" pitchFamily="49" charset="-120"/>
              </a:rPr>
              <a:t>,</a:t>
            </a:r>
            <a:r>
              <a:rPr lang="zh-TW" altLang="en-US" sz="4000" dirty="0">
                <a:ea typeface="華康儷中黑" panose="020B0509000000000000" pitchFamily="49" charset="-120"/>
              </a:rPr>
              <a:t>我必會獻身和參與</a:t>
            </a:r>
            <a:r>
              <a:rPr lang="en-US" altLang="zh-TW" sz="4000" dirty="0">
                <a:ea typeface="華康儷中黑" panose="020B0509000000000000" pitchFamily="49" charset="-120"/>
              </a:rPr>
              <a:t>.</a:t>
            </a:r>
          </a:p>
          <a:p>
            <a:pPr marL="360000" indent="-457200" algn="l">
              <a:spcBef>
                <a:spcPts val="0"/>
              </a:spcBef>
              <a:spcAft>
                <a:spcPts val="600"/>
              </a:spcAft>
            </a:pPr>
            <a:r>
              <a:rPr lang="zh-TW" altLang="en-US" sz="4000" dirty="0">
                <a:solidFill>
                  <a:srgbClr val="FF0000"/>
                </a:solidFill>
                <a:highlight>
                  <a:srgbClr val="FFFF00"/>
                </a:highlight>
                <a:ea typeface="華康儷中黑" panose="020B0509000000000000" pitchFamily="49" charset="-120"/>
              </a:rPr>
              <a:t>功成必定有我</a:t>
            </a:r>
            <a:r>
              <a:rPr lang="en-US" altLang="zh-TW" sz="4000" dirty="0">
                <a:solidFill>
                  <a:srgbClr val="FF0000"/>
                </a:solidFill>
                <a:highlight>
                  <a:srgbClr val="00FF00"/>
                </a:highlight>
                <a:ea typeface="華康儷中黑" panose="020B0509000000000000" pitchFamily="49" charset="-120"/>
                <a:sym typeface="Wingdings" panose="05000000000000000000" pitchFamily="2" charset="2"/>
              </a:rPr>
              <a:t></a:t>
            </a:r>
            <a:r>
              <a:rPr lang="zh-TW" altLang="en-US" sz="4000" dirty="0">
                <a:solidFill>
                  <a:srgbClr val="FF0000"/>
                </a:solidFill>
                <a:highlight>
                  <a:srgbClr val="FFFF00"/>
                </a:highlight>
                <a:ea typeface="華康儷中黑" panose="020B0509000000000000" pitchFamily="49" charset="-120"/>
              </a:rPr>
              <a:t>有我定必成功</a:t>
            </a:r>
            <a:r>
              <a:rPr lang="en-US" altLang="zh-TW" sz="4000" dirty="0">
                <a:solidFill>
                  <a:srgbClr val="FF0000"/>
                </a:solidFill>
                <a:highlight>
                  <a:srgbClr val="FFFF00"/>
                </a:highlight>
                <a:ea typeface="華康儷中黑" panose="020B0509000000000000" pitchFamily="49" charset="-120"/>
              </a:rPr>
              <a:t>!</a:t>
            </a:r>
            <a:r>
              <a:rPr lang="en-US" altLang="zh-TW" sz="3000" dirty="0">
                <a:solidFill>
                  <a:srgbClr val="FF0000"/>
                </a:solidFill>
                <a:ea typeface="華康儷中黑" panose="020B0509000000000000" pitchFamily="49" charset="-120"/>
              </a:rPr>
              <a:t>(</a:t>
            </a:r>
            <a:r>
              <a:rPr lang="zh-TW" altLang="en-US" sz="3000" dirty="0">
                <a:solidFill>
                  <a:srgbClr val="FF0000"/>
                </a:solidFill>
                <a:ea typeface="華康儷中黑" panose="020B0509000000000000" pitchFamily="49" charset="-120"/>
              </a:rPr>
              <a:t>真正的</a:t>
            </a:r>
            <a:r>
              <a:rPr lang="zh-TW" altLang="en-US" sz="3000" dirty="0">
                <a:solidFill>
                  <a:srgbClr val="FF0000"/>
                </a:solidFill>
                <a:highlight>
                  <a:srgbClr val="00FF00"/>
                </a:highlight>
                <a:ea typeface="華康儷中黑" panose="020B0509000000000000" pitchFamily="49" charset="-120"/>
              </a:rPr>
              <a:t>榮主</a:t>
            </a:r>
            <a:r>
              <a:rPr lang="en-US" altLang="zh-TW" sz="3000" dirty="0">
                <a:solidFill>
                  <a:srgbClr val="FF0000"/>
                </a:solidFill>
                <a:ea typeface="華康儷中黑" panose="020B0509000000000000" pitchFamily="49" charset="-120"/>
              </a:rPr>
              <a:t>)</a:t>
            </a:r>
          </a:p>
        </p:txBody>
      </p:sp>
    </p:spTree>
    <p:extLst>
      <p:ext uri="{BB962C8B-B14F-4D97-AF65-F5344CB8AC3E}">
        <p14:creationId xmlns:p14="http://schemas.microsoft.com/office/powerpoint/2010/main" val="21186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marL="360000" indent="-457200" algn="l">
              <a:spcBef>
                <a:spcPts val="0"/>
              </a:spcBef>
              <a:spcAft>
                <a:spcPts val="1800"/>
              </a:spcAft>
            </a:pPr>
            <a:r>
              <a:rPr lang="zh-TW" altLang="en-US" sz="3600" dirty="0">
                <a:ea typeface="華康儷粗宋(P)" panose="02020700000000000000" pitchFamily="18" charset="-120"/>
              </a:rPr>
              <a:t>你們</a:t>
            </a:r>
            <a:r>
              <a:rPr lang="zh-TW" altLang="en-US" sz="3600" dirty="0">
                <a:solidFill>
                  <a:srgbClr val="FF0000"/>
                </a:solidFill>
                <a:ea typeface="華康儷粗宋(P)" panose="02020700000000000000" pitchFamily="18" charset="-120"/>
              </a:rPr>
              <a:t>富有的人啊</a:t>
            </a:r>
            <a:r>
              <a:rPr lang="en-US" altLang="zh-TW" sz="3600" dirty="0">
                <a:solidFill>
                  <a:srgbClr val="FF0000"/>
                </a:solidFill>
                <a:ea typeface="華康儷粗宋(P)" panose="02020700000000000000" pitchFamily="18" charset="-120"/>
              </a:rPr>
              <a:t>,</a:t>
            </a:r>
            <a:r>
              <a:rPr lang="zh-TW" altLang="en-US" sz="3600" dirty="0">
                <a:solidFill>
                  <a:srgbClr val="FF0000"/>
                </a:solidFill>
                <a:ea typeface="華康儷粗宋(P)" panose="02020700000000000000" pitchFamily="18" charset="-120"/>
              </a:rPr>
              <a:t>哭泣吧</a:t>
            </a:r>
            <a:r>
              <a:rPr lang="en-US" altLang="zh-TW" sz="3600" dirty="0">
                <a:ea typeface="華康儷粗宋(P)" panose="02020700000000000000" pitchFamily="18" charset="-120"/>
              </a:rPr>
              <a:t>!</a:t>
            </a:r>
            <a:r>
              <a:rPr lang="zh-TW" altLang="en-US" sz="3600" dirty="0">
                <a:ea typeface="華康儷粗宋(P)" panose="02020700000000000000" pitchFamily="18" charset="-120"/>
              </a:rPr>
              <a:t>因為你們的災難快到了</a:t>
            </a:r>
            <a:r>
              <a:rPr lang="en-US" altLang="zh-TW" sz="3600" dirty="0">
                <a:ea typeface="華康儷粗宋(P)" panose="02020700000000000000" pitchFamily="18" charset="-120"/>
              </a:rPr>
              <a:t>;</a:t>
            </a:r>
            <a:r>
              <a:rPr lang="zh-TW" altLang="en-US" sz="3600" dirty="0">
                <a:ea typeface="華康儷粗宋(P)" panose="02020700000000000000" pitchFamily="18" charset="-120"/>
              </a:rPr>
              <a:t>你們竟為末日</a:t>
            </a:r>
            <a:r>
              <a:rPr lang="en-US" altLang="zh-TW" sz="3600" dirty="0">
                <a:ea typeface="華康儷粗宋(P)" panose="02020700000000000000" pitchFamily="18" charset="-120"/>
              </a:rPr>
              <a:t>,</a:t>
            </a:r>
            <a:r>
              <a:rPr lang="zh-TW" altLang="en-US" sz="3600" dirty="0">
                <a:ea typeface="華康儷粗宋(P)" panose="02020700000000000000" pitchFamily="18" charset="-120"/>
              </a:rPr>
              <a:t>積蓄了財寶</a:t>
            </a:r>
            <a:r>
              <a:rPr lang="en-US" altLang="zh-TW" sz="3600" dirty="0">
                <a:ea typeface="華康儷粗宋(P)" panose="02020700000000000000" pitchFamily="18" charset="-120"/>
              </a:rPr>
              <a:t>!</a:t>
            </a:r>
            <a:r>
              <a:rPr lang="zh-TW" altLang="en-US" sz="3600" dirty="0">
                <a:ea typeface="華康儷粗宋(P)" panose="02020700000000000000" pitchFamily="18" charset="-120"/>
              </a:rPr>
              <a:t>看</a:t>
            </a:r>
            <a:r>
              <a:rPr lang="en-US" altLang="zh-TW" sz="3600" dirty="0">
                <a:ea typeface="華康儷粗宋(P)" panose="02020700000000000000" pitchFamily="18" charset="-120"/>
              </a:rPr>
              <a:t>,</a:t>
            </a:r>
            <a:r>
              <a:rPr lang="zh-TW" altLang="en-US" sz="3600" dirty="0">
                <a:ea typeface="華康儷粗宋(P)" panose="02020700000000000000" pitchFamily="18" charset="-120"/>
              </a:rPr>
              <a:t>工人們收割了</a:t>
            </a:r>
            <a:r>
              <a:rPr lang="en-US" altLang="zh-TW" sz="3600" dirty="0">
                <a:ea typeface="華康儷粗宋(P)" panose="02020700000000000000" pitchFamily="18" charset="-120"/>
              </a:rPr>
              <a:t>,</a:t>
            </a:r>
            <a:r>
              <a:rPr lang="zh-TW" altLang="en-US" sz="3600" dirty="0">
                <a:ea typeface="華康儷粗宋(P)" panose="02020700000000000000" pitchFamily="18" charset="-120"/>
              </a:rPr>
              <a:t>你們卻</a:t>
            </a:r>
            <a:r>
              <a:rPr lang="zh-TW" altLang="en-US" sz="3600" dirty="0">
                <a:highlight>
                  <a:srgbClr val="FFFF00"/>
                </a:highlight>
                <a:ea typeface="華康儷粗宋(P)" panose="02020700000000000000" pitchFamily="18" charset="-120"/>
              </a:rPr>
              <a:t>扣留他們的工資</a:t>
            </a:r>
            <a:r>
              <a:rPr lang="en-US" altLang="zh-TW" sz="3600" dirty="0">
                <a:ea typeface="華康儷粗宋(P)" panose="02020700000000000000" pitchFamily="18" charset="-120"/>
              </a:rPr>
              <a:t>;</a:t>
            </a:r>
            <a:r>
              <a:rPr lang="zh-TW" altLang="en-US" sz="3600" dirty="0">
                <a:ea typeface="華康儷粗宋(P)" panose="02020700000000000000" pitchFamily="18" charset="-120"/>
              </a:rPr>
              <a:t>這工資喊冤</a:t>
            </a:r>
            <a:r>
              <a:rPr lang="en-US" altLang="zh-TW" sz="3600" dirty="0">
                <a:ea typeface="華康儷粗宋(P)" panose="02020700000000000000" pitchFamily="18" charset="-120"/>
              </a:rPr>
              <a:t>.</a:t>
            </a:r>
          </a:p>
          <a:p>
            <a:pPr marL="360000" indent="-457200" algn="l">
              <a:spcBef>
                <a:spcPts val="0"/>
              </a:spcBef>
              <a:spcAft>
                <a:spcPts val="600"/>
              </a:spcAft>
            </a:pPr>
            <a:r>
              <a:rPr lang="zh-TW" altLang="en-US" sz="4000" dirty="0">
                <a:ea typeface="華康儷中黑" panose="020B0509000000000000" pitchFamily="49" charset="-120"/>
              </a:rPr>
              <a:t>富有的人啊</a:t>
            </a:r>
            <a:r>
              <a:rPr lang="en-US" altLang="zh-TW" sz="4000" dirty="0">
                <a:ea typeface="華康儷中黑" panose="020B0509000000000000" pitchFamily="49" charset="-120"/>
              </a:rPr>
              <a:t>,</a:t>
            </a:r>
            <a:r>
              <a:rPr lang="zh-TW" altLang="en-US" sz="4000" dirty="0">
                <a:ea typeface="華康儷中黑" panose="020B0509000000000000" pitchFamily="49" charset="-120"/>
              </a:rPr>
              <a:t>哭泣吧</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rPr>
              <a:t>那不是路加第六章</a:t>
            </a:r>
            <a:r>
              <a:rPr lang="en-US" altLang="zh-TW" sz="4000" dirty="0">
                <a:ea typeface="華康儷中黑" panose="020B0509000000000000" pitchFamily="49" charset="-120"/>
              </a:rPr>
              <a:t>24</a:t>
            </a:r>
            <a:r>
              <a:rPr lang="zh-TW" altLang="en-US" sz="4000" dirty="0">
                <a:ea typeface="華康儷中黑" panose="020B0509000000000000" pitchFamily="49" charset="-120"/>
              </a:rPr>
              <a:t>節說的「你們富有的</a:t>
            </a:r>
            <a:r>
              <a:rPr lang="en-US" altLang="zh-TW" sz="4000" dirty="0">
                <a:ea typeface="華康儷中黑" panose="020B0509000000000000" pitchFamily="49" charset="-120"/>
              </a:rPr>
              <a:t>,</a:t>
            </a:r>
            <a:r>
              <a:rPr lang="zh-TW" altLang="en-US" sz="4000" dirty="0">
                <a:ea typeface="華康儷中黑" panose="020B0509000000000000" pitchFamily="49" charset="-120"/>
              </a:rPr>
              <a:t>是有禍的」嗎</a:t>
            </a:r>
            <a:r>
              <a:rPr lang="en-US" altLang="zh-TW" dirty="0">
                <a:ea typeface="華康儷中黑" panose="020B0509000000000000" pitchFamily="49" charset="-120"/>
              </a:rPr>
              <a:t>?</a:t>
            </a:r>
          </a:p>
          <a:p>
            <a:pPr marL="360000" indent="-457200" algn="l">
              <a:spcBef>
                <a:spcPts val="0"/>
              </a:spcBef>
              <a:spcAft>
                <a:spcPts val="600"/>
              </a:spcAft>
            </a:pPr>
            <a:r>
              <a:rPr lang="zh-TW" altLang="en-US" sz="4000" dirty="0">
                <a:ea typeface="華康儷中黑" panose="020B0509000000000000" pitchFamily="49" charset="-120"/>
              </a:rPr>
              <a:t>富人有禍</a:t>
            </a:r>
            <a:r>
              <a:rPr lang="en-US" altLang="zh-TW" sz="4000" dirty="0">
                <a:ea typeface="華康儷中黑" panose="020B0509000000000000" pitchFamily="49" charset="-120"/>
              </a:rPr>
              <a:t>,</a:t>
            </a:r>
            <a:r>
              <a:rPr lang="zh-TW" altLang="en-US" sz="4000" dirty="0">
                <a:ea typeface="華康儷中黑" panose="020B0509000000000000" pitchFamily="49" charset="-120"/>
              </a:rPr>
              <a:t>因為他們扣留他們的工資</a:t>
            </a:r>
            <a:r>
              <a:rPr lang="en-US" altLang="zh-TW" sz="4000" dirty="0">
                <a:ea typeface="華康儷中黑" panose="020B0509000000000000" pitchFamily="49" charset="-120"/>
              </a:rPr>
              <a:t>?</a:t>
            </a:r>
            <a:br>
              <a:rPr lang="en-US" altLang="zh-TW" sz="4000" dirty="0">
                <a:ea typeface="華康儷中黑" panose="020B0509000000000000" pitchFamily="49" charset="-120"/>
              </a:rPr>
            </a:br>
            <a:r>
              <a:rPr lang="zh-TW" altLang="en-US" sz="4000" dirty="0">
                <a:solidFill>
                  <a:srgbClr val="FF0000"/>
                </a:solidFill>
                <a:ea typeface="華康儷中黑" panose="020B0509000000000000" pitchFamily="49" charset="-120"/>
              </a:rPr>
              <a:t>專找廉價的勞工</a:t>
            </a:r>
            <a:r>
              <a:rPr lang="en-US" altLang="zh-TW" sz="4000" dirty="0">
                <a:solidFill>
                  <a:srgbClr val="FF0000"/>
                </a:solidFill>
                <a:ea typeface="華康儷中黑" panose="020B0509000000000000" pitchFamily="49" charset="-120"/>
              </a:rPr>
              <a:t>?</a:t>
            </a:r>
            <a:r>
              <a:rPr lang="zh-TW" altLang="en-US" sz="4000" dirty="0">
                <a:ea typeface="華康儷中黑" panose="020B0509000000000000" pitchFamily="49" charset="-120"/>
              </a:rPr>
              <a:t>西方殖民者以奴隸致富</a:t>
            </a:r>
            <a:r>
              <a:rPr lang="en-US" altLang="zh-TW" sz="4000" dirty="0">
                <a:ea typeface="華康儷中黑" panose="020B0509000000000000" pitchFamily="49" charset="-120"/>
              </a:rPr>
              <a:t>?</a:t>
            </a:r>
            <a:r>
              <a:rPr lang="zh-TW" altLang="en-US" sz="4000" dirty="0">
                <a:ea typeface="華康儷中黑" panose="020B0509000000000000" pitchFamily="49" charset="-120"/>
              </a:rPr>
              <a:t>專找以一人代十人的方法</a:t>
            </a:r>
            <a:r>
              <a:rPr lang="en-US" altLang="zh-TW" sz="4000" dirty="0">
                <a:ea typeface="華康儷中黑" panose="020B0509000000000000" pitchFamily="49" charset="-120"/>
              </a:rPr>
              <a:t>?</a:t>
            </a:r>
            <a:r>
              <a:rPr lang="zh-TW" altLang="en-US" sz="4000" dirty="0">
                <a:ea typeface="華康儷中黑" panose="020B0509000000000000" pitchFamily="49" charset="-120"/>
              </a:rPr>
              <a:t>不考慮「</a:t>
            </a:r>
            <a:r>
              <a:rPr lang="zh-TW" altLang="en-US" sz="4000" dirty="0">
                <a:highlight>
                  <a:srgbClr val="00FF00"/>
                </a:highlight>
                <a:ea typeface="華康儷中黑" panose="020B0509000000000000" pitchFamily="49" charset="-120"/>
              </a:rPr>
              <a:t>家庭工資</a:t>
            </a:r>
            <a:r>
              <a:rPr lang="zh-TW" altLang="en-US" sz="4000" dirty="0">
                <a:ea typeface="華康儷中黑" panose="020B0509000000000000" pitchFamily="49" charset="-120"/>
              </a:rPr>
              <a:t>」</a:t>
            </a:r>
            <a:r>
              <a:rPr lang="en-US" altLang="zh-TW" sz="4000" dirty="0">
                <a:ea typeface="華康儷中黑" panose="020B0509000000000000" pitchFamily="49" charset="-120"/>
              </a:rPr>
              <a:t>?</a:t>
            </a:r>
          </a:p>
          <a:p>
            <a:pPr marL="360000" indent="-457200" algn="l">
              <a:spcBef>
                <a:spcPts val="0"/>
              </a:spcBef>
              <a:spcAft>
                <a:spcPts val="600"/>
              </a:spcAft>
            </a:pPr>
            <a:r>
              <a:rPr lang="zh-TW" altLang="en-US" sz="2800" spc="-150" dirty="0">
                <a:ea typeface="華康儷中黑" panose="020B0509000000000000" pitchFamily="49" charset="-120"/>
              </a:rPr>
              <a:t>如果</a:t>
            </a:r>
            <a:r>
              <a:rPr lang="zh-TW" altLang="en-US" sz="4000" spc="-150" dirty="0">
                <a:ea typeface="華康儷中黑" panose="020B0509000000000000" pitchFamily="49" charset="-120"/>
              </a:rPr>
              <a:t>富人</a:t>
            </a:r>
            <a:r>
              <a:rPr lang="zh-TW" altLang="en-US" sz="2400" spc="-150" dirty="0">
                <a:ea typeface="華康儷中黑" panose="020B0509000000000000" pitchFamily="49" charset="-120"/>
              </a:rPr>
              <a:t>明白</a:t>
            </a:r>
            <a:r>
              <a:rPr lang="zh-TW" altLang="en-US" sz="4000" spc="-150" dirty="0">
                <a:solidFill>
                  <a:srgbClr val="FF0000"/>
                </a:solidFill>
                <a:ea typeface="華康儷中黑" panose="020B0509000000000000" pitchFamily="49" charset="-120"/>
              </a:rPr>
              <a:t>天非私富一人</a:t>
            </a:r>
            <a:r>
              <a:rPr lang="en-US" altLang="zh-TW" sz="4000" spc="-150" dirty="0">
                <a:solidFill>
                  <a:srgbClr val="FF0000"/>
                </a:solidFill>
                <a:ea typeface="華康儷中黑" panose="020B0509000000000000" pitchFamily="49" charset="-120"/>
              </a:rPr>
              <a:t>,</a:t>
            </a:r>
            <a:r>
              <a:rPr lang="zh-TW" altLang="en-US" sz="4000" spc="-150" dirty="0">
                <a:solidFill>
                  <a:srgbClr val="FF0000"/>
                </a:solidFill>
                <a:ea typeface="華康儷中黑" panose="020B0509000000000000" pitchFamily="49" charset="-120"/>
              </a:rPr>
              <a:t>託以眾貧者之命</a:t>
            </a:r>
            <a:r>
              <a:rPr lang="en-US" altLang="zh-TW" sz="2400" b="1" spc="-150" dirty="0">
                <a:ea typeface="華康儷中黑" panose="020B0509000000000000" pitchFamily="49" charset="-120"/>
              </a:rPr>
              <a:t>?</a:t>
            </a:r>
          </a:p>
        </p:txBody>
      </p:sp>
    </p:spTree>
    <p:extLst>
      <p:ext uri="{BB962C8B-B14F-4D97-AF65-F5344CB8AC3E}">
        <p14:creationId xmlns:p14="http://schemas.microsoft.com/office/powerpoint/2010/main" val="340956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marL="288000" indent="-457200" algn="l">
              <a:spcBef>
                <a:spcPts val="0"/>
              </a:spcBef>
              <a:spcAft>
                <a:spcPts val="1200"/>
              </a:spcAft>
            </a:pPr>
            <a:r>
              <a:rPr lang="zh-TW" altLang="en-US" sz="3600" dirty="0">
                <a:ea typeface="華康儷粗宋(P)" panose="02020700000000000000" pitchFamily="18" charset="-120"/>
              </a:rPr>
              <a:t>師父</a:t>
            </a:r>
            <a:r>
              <a:rPr lang="en-US" altLang="zh-TW" sz="3600" dirty="0">
                <a:ea typeface="華康儷粗宋(P)" panose="02020700000000000000" pitchFamily="18" charset="-120"/>
              </a:rPr>
              <a:t>!</a:t>
            </a:r>
            <a:r>
              <a:rPr lang="zh-TW" altLang="en-US" sz="3600" dirty="0">
                <a:ea typeface="華康儷粗宋(P)" panose="02020700000000000000" pitchFamily="18" charset="-120"/>
              </a:rPr>
              <a:t>我們見過一個人</a:t>
            </a:r>
            <a:r>
              <a:rPr lang="en-US" altLang="zh-TW" sz="3600" dirty="0">
                <a:ea typeface="華康儷粗宋(P)" panose="02020700000000000000" pitchFamily="18" charset="-120"/>
              </a:rPr>
              <a:t>,</a:t>
            </a:r>
            <a:r>
              <a:rPr lang="zh-TW" altLang="en-US" sz="3600" dirty="0">
                <a:ea typeface="華康儷粗宋(P)" panose="02020700000000000000" pitchFamily="18" charset="-120"/>
              </a:rPr>
              <a:t>他因你的名字驅魔</a:t>
            </a:r>
            <a:r>
              <a:rPr lang="en-US" altLang="zh-TW" sz="3600" dirty="0">
                <a:ea typeface="華康儷粗宋(P)" panose="02020700000000000000" pitchFamily="18" charset="-120"/>
              </a:rPr>
              <a:t>,</a:t>
            </a:r>
            <a:r>
              <a:rPr lang="zh-TW" altLang="en-US" sz="3600" dirty="0">
                <a:ea typeface="華康儷粗宋(P)" panose="02020700000000000000" pitchFamily="18" charset="-120"/>
              </a:rPr>
              <a:t>我們禁止了他</a:t>
            </a:r>
            <a:r>
              <a:rPr lang="en-US" altLang="zh-TW" sz="3600" dirty="0">
                <a:ea typeface="華康儷粗宋(P)" panose="02020700000000000000" pitchFamily="18" charset="-120"/>
              </a:rPr>
              <a:t>,</a:t>
            </a:r>
            <a:r>
              <a:rPr lang="zh-TW" altLang="en-US" sz="3600" dirty="0">
                <a:ea typeface="華康儷粗宋(P)" panose="02020700000000000000" pitchFamily="18" charset="-120"/>
              </a:rPr>
              <a:t>因為他不跟從我們</a:t>
            </a:r>
            <a:r>
              <a:rPr lang="en-US" altLang="zh-TW" sz="3600" dirty="0">
                <a:ea typeface="華康儷粗宋(P)" panose="02020700000000000000" pitchFamily="18" charset="-120"/>
              </a:rPr>
              <a:t>.</a:t>
            </a:r>
            <a:r>
              <a:rPr lang="zh-TW" altLang="en-US" sz="3600" dirty="0">
                <a:ea typeface="華康儷粗宋(P)" panose="02020700000000000000" pitchFamily="18" charset="-120"/>
              </a:rPr>
              <a:t>耶穌說</a:t>
            </a:r>
            <a:r>
              <a:rPr lang="en-US" altLang="zh-TW" sz="3600" dirty="0">
                <a:ea typeface="華康儷粗宋(P)" panose="02020700000000000000" pitchFamily="18" charset="-120"/>
              </a:rPr>
              <a:t>:</a:t>
            </a:r>
            <a:r>
              <a:rPr lang="zh-TW" altLang="en-US" sz="3600" dirty="0">
                <a:ea typeface="華康儷粗宋(P)" panose="02020700000000000000" pitchFamily="18" charset="-120"/>
              </a:rPr>
              <a:t>不要禁止他</a:t>
            </a:r>
            <a:r>
              <a:rPr lang="en-US" altLang="zh-TW" sz="3600" dirty="0">
                <a:ea typeface="華康儷粗宋(P)" panose="02020700000000000000" pitchFamily="18" charset="-120"/>
              </a:rPr>
              <a:t>,</a:t>
            </a:r>
            <a:r>
              <a:rPr lang="zh-TW" altLang="en-US" sz="3600" dirty="0">
                <a:ea typeface="華康儷粗宋(P)" panose="02020700000000000000" pitchFamily="18" charset="-120"/>
              </a:rPr>
              <a:t>因為</a:t>
            </a:r>
            <a:r>
              <a:rPr lang="zh-TW" altLang="en-US" sz="3900" dirty="0">
                <a:solidFill>
                  <a:srgbClr val="FF0000"/>
                </a:solidFill>
                <a:highlight>
                  <a:srgbClr val="FFFF00"/>
                </a:highlight>
                <a:ea typeface="華康儷粗宋(P)" panose="02020700000000000000" pitchFamily="18" charset="-120"/>
              </a:rPr>
              <a:t>誰不反對我們</a:t>
            </a:r>
            <a:r>
              <a:rPr lang="en-US" altLang="zh-TW" sz="3900" dirty="0">
                <a:solidFill>
                  <a:srgbClr val="FF0000"/>
                </a:solidFill>
                <a:highlight>
                  <a:srgbClr val="FFFF00"/>
                </a:highlight>
                <a:ea typeface="華康儷粗宋(P)" panose="02020700000000000000" pitchFamily="18" charset="-120"/>
              </a:rPr>
              <a:t>,</a:t>
            </a:r>
            <a:r>
              <a:rPr lang="zh-TW" altLang="en-US" sz="3900" dirty="0">
                <a:solidFill>
                  <a:srgbClr val="FF0000"/>
                </a:solidFill>
                <a:highlight>
                  <a:srgbClr val="FFFF00"/>
                </a:highlight>
                <a:ea typeface="華康儷粗宋(P)" panose="02020700000000000000" pitchFamily="18" charset="-120"/>
              </a:rPr>
              <a:t>就是傾向我們</a:t>
            </a:r>
            <a:endParaRPr lang="en-US" altLang="zh-TW" sz="3600" dirty="0">
              <a:ea typeface="華康儷粗宋(P)" panose="02020700000000000000" pitchFamily="18" charset="-120"/>
            </a:endParaRPr>
          </a:p>
          <a:p>
            <a:pPr marL="288000" indent="-457200" algn="l">
              <a:spcBef>
                <a:spcPts val="0"/>
              </a:spcBef>
              <a:spcAft>
                <a:spcPts val="1200"/>
              </a:spcAft>
            </a:pPr>
            <a:r>
              <a:rPr lang="zh-TW" altLang="en-US" sz="4000" dirty="0">
                <a:solidFill>
                  <a:srgbClr val="FF0000"/>
                </a:solidFill>
                <a:ea typeface="華康儷中黑" panose="020B0509000000000000" pitchFamily="49" charset="-120"/>
              </a:rPr>
              <a:t>交友的積極因素</a:t>
            </a:r>
            <a:r>
              <a:rPr lang="en-US" altLang="zh-TW" sz="4000" dirty="0">
                <a:ea typeface="華康儷中黑" panose="020B0509000000000000" pitchFamily="49" charset="-120"/>
              </a:rPr>
              <a:t>: </a:t>
            </a:r>
            <a:r>
              <a:rPr lang="zh-TW" altLang="en-US" sz="4000" dirty="0">
                <a:ea typeface="華康儷中黑" panose="020B0509000000000000" pitchFamily="49" charset="-120"/>
              </a:rPr>
              <a:t>人人有優缺點</a:t>
            </a:r>
            <a:r>
              <a:rPr lang="en-US" altLang="zh-TW" sz="4000" dirty="0">
                <a:ea typeface="華康儷中黑" panose="020B0509000000000000" pitchFamily="49" charset="-120"/>
              </a:rPr>
              <a:t>,</a:t>
            </a:r>
            <a:r>
              <a:rPr lang="zh-TW" altLang="en-US" sz="4000" dirty="0">
                <a:ea typeface="華康儷中黑" panose="020B0509000000000000" pitchFamily="49" charset="-120"/>
              </a:rPr>
              <a:t>但</a:t>
            </a:r>
            <a:br>
              <a:rPr lang="en-US" altLang="zh-TW" sz="4000" dirty="0">
                <a:ea typeface="華康儷中黑" panose="020B0509000000000000" pitchFamily="49" charset="-120"/>
              </a:rPr>
            </a:br>
            <a:r>
              <a:rPr lang="zh-TW" altLang="en-US" sz="4000" dirty="0">
                <a:ea typeface="華康儷中黑" panose="020B0509000000000000" pitchFamily="49" charset="-120"/>
              </a:rPr>
              <a:t>一千個朋友太少</a:t>
            </a:r>
            <a:r>
              <a:rPr lang="en-US" altLang="zh-TW" sz="4000" dirty="0">
                <a:ea typeface="華康儷中黑" panose="020B0509000000000000" pitchFamily="49" charset="-120"/>
              </a:rPr>
              <a:t>,</a:t>
            </a:r>
            <a:r>
              <a:rPr lang="zh-TW" altLang="en-US" sz="4000" dirty="0">
                <a:ea typeface="華康儷中黑" panose="020B0509000000000000" pitchFamily="49" charset="-120"/>
              </a:rPr>
              <a:t>一個敵人太多</a:t>
            </a:r>
            <a:endParaRPr lang="en-US" altLang="zh-TW" sz="4000" dirty="0">
              <a:ea typeface="華康儷中黑" panose="020B0509000000000000" pitchFamily="49" charset="-120"/>
            </a:endParaRPr>
          </a:p>
          <a:p>
            <a:pPr marL="288000" indent="-457200" algn="l">
              <a:spcBef>
                <a:spcPts val="0"/>
              </a:spcBef>
              <a:spcAft>
                <a:spcPts val="1200"/>
              </a:spcAft>
            </a:pPr>
            <a:r>
              <a:rPr lang="zh-TW" altLang="en-US" sz="4000" dirty="0">
                <a:solidFill>
                  <a:srgbClr val="FF0000"/>
                </a:solidFill>
                <a:ea typeface="華康儷中黑" panose="020B0509000000000000" pitchFamily="49" charset="-120"/>
              </a:rPr>
              <a:t>德不孤</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必有鄰</a:t>
            </a:r>
            <a:r>
              <a:rPr lang="en-US" altLang="zh-TW" sz="4000" dirty="0">
                <a:ea typeface="華康儷中黑" panose="020B0509000000000000" pitchFamily="49" charset="-120"/>
              </a:rPr>
              <a:t>: </a:t>
            </a:r>
            <a:r>
              <a:rPr lang="zh-TW" altLang="en-US" sz="4000" dirty="0">
                <a:ea typeface="華康儷中黑" panose="020B0509000000000000" pitchFamily="49" charset="-120"/>
              </a:rPr>
              <a:t>找尋同路人</a:t>
            </a:r>
            <a:r>
              <a:rPr lang="en-US" altLang="zh-TW" sz="4000" dirty="0">
                <a:ea typeface="華康儷中黑" panose="020B0509000000000000" pitchFamily="49" charset="-120"/>
              </a:rPr>
              <a:t>(</a:t>
            </a:r>
            <a:r>
              <a:rPr lang="zh-TW" altLang="en-US" sz="4000" dirty="0">
                <a:ea typeface="華康儷中黑" panose="020B0509000000000000" pitchFamily="49" charset="-120"/>
              </a:rPr>
              <a:t>懷善意的人</a:t>
            </a:r>
            <a:r>
              <a:rPr lang="en-US" altLang="zh-TW" sz="4000" dirty="0">
                <a:ea typeface="華康儷中黑" panose="020B0509000000000000" pitchFamily="49" charset="-120"/>
              </a:rPr>
              <a:t>man of good will) ; </a:t>
            </a:r>
            <a:r>
              <a:rPr lang="zh-TW" altLang="en-US" sz="4000" dirty="0">
                <a:ea typeface="華康儷中黑" panose="020B0509000000000000" pitchFamily="49" charset="-120"/>
              </a:rPr>
              <a:t>聖德蘭</a:t>
            </a:r>
            <a:r>
              <a:rPr lang="zh-TW" altLang="en-US" sz="4000" dirty="0">
                <a:solidFill>
                  <a:srgbClr val="FF0000"/>
                </a:solidFill>
                <a:ea typeface="華康儷中黑" panose="020B0509000000000000" pitchFamily="49" charset="-120"/>
              </a:rPr>
              <a:t>福傳三部曲</a:t>
            </a:r>
            <a:r>
              <a:rPr lang="en-US" altLang="zh-TW" sz="4000" dirty="0">
                <a:ea typeface="華康儷中黑" panose="020B0509000000000000" pitchFamily="49" charset="-120"/>
              </a:rPr>
              <a:t>:</a:t>
            </a:r>
            <a:r>
              <a:rPr lang="zh-TW" altLang="en-US" sz="4000" dirty="0">
                <a:ea typeface="華康儷中黑" panose="020B0509000000000000" pitchFamily="49" charset="-120"/>
              </a:rPr>
              <a:t>使他成為</a:t>
            </a:r>
            <a:r>
              <a:rPr lang="zh-TW" altLang="en-US" sz="4000" dirty="0">
                <a:highlight>
                  <a:srgbClr val="FFFF00"/>
                </a:highlight>
                <a:ea typeface="華康儷中黑" panose="020B0509000000000000" pitchFamily="49" charset="-120"/>
              </a:rPr>
              <a:t>更好的他</a:t>
            </a:r>
            <a:r>
              <a:rPr lang="en-US" altLang="zh-TW" sz="4000" dirty="0">
                <a:ea typeface="華康儷中黑" panose="020B0509000000000000" pitchFamily="49" charset="-120"/>
              </a:rPr>
              <a:t>;</a:t>
            </a:r>
            <a:r>
              <a:rPr lang="zh-TW" altLang="en-US" sz="4000" dirty="0">
                <a:highlight>
                  <a:srgbClr val="FFFF00"/>
                </a:highlight>
                <a:ea typeface="華康儷中黑" panose="020B0509000000000000" pitchFamily="49" charset="-120"/>
              </a:rPr>
              <a:t>兼善他人</a:t>
            </a:r>
            <a:r>
              <a:rPr lang="en-US" altLang="zh-TW" sz="4000" dirty="0">
                <a:ea typeface="華康儷中黑" panose="020B0509000000000000" pitchFamily="49" charset="-120"/>
              </a:rPr>
              <a:t>;</a:t>
            </a:r>
            <a:r>
              <a:rPr lang="zh-TW" altLang="en-US" sz="4000" dirty="0">
                <a:highlight>
                  <a:srgbClr val="FFFF00"/>
                </a:highlight>
                <a:ea typeface="華康儷中黑" panose="020B0509000000000000" pitchFamily="49" charset="-120"/>
              </a:rPr>
              <a:t>皈依基督</a:t>
            </a:r>
            <a:endParaRPr lang="en-US" altLang="zh-TW" sz="4000" dirty="0">
              <a:highlight>
                <a:srgbClr val="FFFF00"/>
              </a:highlight>
              <a:ea typeface="華康儷中黑" panose="020B0509000000000000" pitchFamily="49" charset="-120"/>
            </a:endParaRPr>
          </a:p>
          <a:p>
            <a:pPr marL="288000" indent="-457200" algn="l">
              <a:spcBef>
                <a:spcPts val="0"/>
              </a:spcBef>
              <a:spcAft>
                <a:spcPts val="1200"/>
              </a:spcAft>
            </a:pPr>
            <a:r>
              <a:rPr lang="zh-TW" altLang="en-US" sz="4000" dirty="0">
                <a:solidFill>
                  <a:srgbClr val="9900CC"/>
                </a:solidFill>
                <a:ea typeface="華康儷中黑" panose="020B0509000000000000" pitchFamily="49" charset="-120"/>
              </a:rPr>
              <a:t>全人類</a:t>
            </a:r>
            <a:r>
              <a:rPr lang="zh-TW" altLang="en-US" sz="3800" dirty="0">
                <a:solidFill>
                  <a:srgbClr val="9900CC"/>
                </a:solidFill>
                <a:ea typeface="華康儷中黑" panose="020B0509000000000000" pitchFamily="49" charset="-120"/>
              </a:rPr>
              <a:t>全方位</a:t>
            </a:r>
            <a:r>
              <a:rPr lang="en-US" altLang="zh-TW" dirty="0">
                <a:solidFill>
                  <a:srgbClr val="9900CC"/>
                </a:solidFill>
                <a:ea typeface="華康儷中黑" panose="020B0509000000000000" pitchFamily="49" charset="-120"/>
              </a:rPr>
              <a:t>(</a:t>
            </a:r>
            <a:r>
              <a:rPr lang="zh-TW" altLang="en-US" dirty="0">
                <a:solidFill>
                  <a:srgbClr val="9900CC"/>
                </a:solidFill>
                <a:ea typeface="華康儷中黑" panose="020B0509000000000000" pitchFamily="49" charset="-120"/>
              </a:rPr>
              <a:t>個人</a:t>
            </a:r>
            <a:r>
              <a:rPr lang="en-US" altLang="zh-TW" dirty="0">
                <a:solidFill>
                  <a:srgbClr val="9900CC"/>
                </a:solidFill>
                <a:ea typeface="華康儷中黑" panose="020B0509000000000000" pitchFamily="49" charset="-120"/>
              </a:rPr>
              <a:t>/</a:t>
            </a:r>
            <a:r>
              <a:rPr lang="zh-TW" altLang="en-US" dirty="0">
                <a:solidFill>
                  <a:srgbClr val="9900CC"/>
                </a:solidFill>
                <a:ea typeface="華康儷中黑" panose="020B0509000000000000" pitchFamily="49" charset="-120"/>
              </a:rPr>
              <a:t>群體</a:t>
            </a:r>
            <a:r>
              <a:rPr lang="en-US" altLang="zh-TW" dirty="0">
                <a:solidFill>
                  <a:srgbClr val="9900CC"/>
                </a:solidFill>
                <a:ea typeface="華康儷中黑" panose="020B0509000000000000" pitchFamily="49" charset="-120"/>
              </a:rPr>
              <a:t>/</a:t>
            </a:r>
            <a:r>
              <a:rPr lang="zh-TW" altLang="en-US" dirty="0">
                <a:solidFill>
                  <a:srgbClr val="9900CC"/>
                </a:solidFill>
                <a:ea typeface="華康儷中黑" panose="020B0509000000000000" pitchFamily="49" charset="-120"/>
              </a:rPr>
              <a:t>國家</a:t>
            </a:r>
            <a:r>
              <a:rPr lang="en-US" altLang="zh-TW" dirty="0">
                <a:solidFill>
                  <a:srgbClr val="9900CC"/>
                </a:solidFill>
                <a:ea typeface="華康儷中黑" panose="020B0509000000000000" pitchFamily="49" charset="-120"/>
              </a:rPr>
              <a:t>/</a:t>
            </a:r>
            <a:r>
              <a:rPr lang="zh-TW" altLang="en-US" dirty="0">
                <a:solidFill>
                  <a:srgbClr val="9900CC"/>
                </a:solidFill>
                <a:ea typeface="華康儷中黑" panose="020B0509000000000000" pitchFamily="49" charset="-120"/>
              </a:rPr>
              <a:t>宗教</a:t>
            </a:r>
            <a:r>
              <a:rPr lang="en-US" altLang="zh-TW" dirty="0">
                <a:solidFill>
                  <a:srgbClr val="9900CC"/>
                </a:solidFill>
                <a:ea typeface="華康儷中黑" panose="020B0509000000000000" pitchFamily="49" charset="-120"/>
              </a:rPr>
              <a:t>)</a:t>
            </a:r>
            <a:r>
              <a:rPr lang="zh-TW" altLang="en-US" sz="4000" dirty="0">
                <a:solidFill>
                  <a:srgbClr val="9900CC"/>
                </a:solidFill>
                <a:ea typeface="華康儷中黑" panose="020B0509000000000000" pitchFamily="49" charset="-120"/>
              </a:rPr>
              <a:t>都要學習</a:t>
            </a:r>
            <a:br>
              <a:rPr lang="en-US" altLang="zh-TW" dirty="0">
                <a:solidFill>
                  <a:srgbClr val="9900CC"/>
                </a:solidFill>
                <a:ea typeface="華康儷中黑" panose="020B0509000000000000" pitchFamily="49" charset="-120"/>
              </a:rPr>
            </a:br>
            <a:r>
              <a:rPr lang="zh-TW" altLang="en-US" sz="4000" dirty="0">
                <a:solidFill>
                  <a:srgbClr val="FF0000"/>
                </a:solidFill>
                <a:highlight>
                  <a:srgbClr val="FFFF00"/>
                </a:highlight>
                <a:ea typeface="華康儷中黑" panose="020B0509000000000000" pitchFamily="49" charset="-120"/>
              </a:rPr>
              <a:t>肯定自己</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欣賞別人</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學習別人</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豐富自己</a:t>
            </a:r>
            <a:endParaRPr lang="en-US" altLang="zh-TW" sz="4000" dirty="0">
              <a:solidFill>
                <a:srgbClr val="FF0000"/>
              </a:solidFill>
              <a:highlight>
                <a:srgbClr val="FFFF00"/>
              </a:highlight>
              <a:ea typeface="華康儷中黑" panose="020B0509000000000000" pitchFamily="49" charset="-120"/>
            </a:endParaRPr>
          </a:p>
        </p:txBody>
      </p:sp>
    </p:spTree>
    <p:extLst>
      <p:ext uri="{BB962C8B-B14F-4D97-AF65-F5344CB8AC3E}">
        <p14:creationId xmlns:p14="http://schemas.microsoft.com/office/powerpoint/2010/main" val="104904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 panose="020B0509000000000000" pitchFamily="49" charset="-120"/>
              </a:rPr>
              <a:t>梅瑟</a:t>
            </a:r>
            <a:r>
              <a:rPr lang="en-US" altLang="zh-TW" sz="4400" dirty="0">
                <a:ea typeface="華康儷中黑" panose="020B0509000000000000" pitchFamily="49" charset="-120"/>
              </a:rPr>
              <a:t>:</a:t>
            </a:r>
            <a:r>
              <a:rPr lang="zh-TW" altLang="en-US" sz="4400" dirty="0">
                <a:ea typeface="華康儷中黑" panose="020B0509000000000000" pitchFamily="49" charset="-120"/>
              </a:rPr>
              <a:t>你為我的原故</a:t>
            </a:r>
            <a:r>
              <a:rPr lang="en-US" altLang="zh-TW" sz="4400" dirty="0">
                <a:ea typeface="華康儷中黑" panose="020B0509000000000000" pitchFamily="49" charset="-120"/>
              </a:rPr>
              <a:t>,</a:t>
            </a:r>
            <a:r>
              <a:rPr lang="zh-TW" altLang="en-US" sz="4400" dirty="0">
                <a:ea typeface="華康儷中黑" panose="020B0509000000000000" pitchFamily="49" charset="-120"/>
              </a:rPr>
              <a:t>嫉妒人麼</a:t>
            </a:r>
            <a:r>
              <a:rPr lang="en-US" altLang="zh-TW" sz="4400" dirty="0">
                <a:ea typeface="華康儷中黑" panose="020B0509000000000000" pitchFamily="49" charset="-120"/>
              </a:rPr>
              <a:t>?</a:t>
            </a:r>
          </a:p>
          <a:p>
            <a:pPr>
              <a:spcBef>
                <a:spcPts val="0"/>
              </a:spcBef>
            </a:pPr>
            <a:r>
              <a:rPr lang="zh-TW" altLang="en-US" sz="4400" dirty="0">
                <a:solidFill>
                  <a:srgbClr val="FF0000"/>
                </a:solidFill>
                <a:highlight>
                  <a:srgbClr val="00FF00"/>
                </a:highlight>
                <a:ea typeface="華康儷中黑" panose="020B0509000000000000" pitchFamily="49" charset="-120"/>
              </a:rPr>
              <a:t>巴不得</a:t>
            </a:r>
            <a:r>
              <a:rPr lang="zh-TW" altLang="en-US" sz="4400" dirty="0">
                <a:solidFill>
                  <a:srgbClr val="FF0000"/>
                </a:solidFill>
                <a:ea typeface="華康儷中黑" panose="020B0509000000000000" pitchFamily="49" charset="-120"/>
              </a:rPr>
              <a:t>上主的人民</a:t>
            </a:r>
            <a:r>
              <a:rPr lang="en-US" altLang="zh-TW" sz="4400" dirty="0">
                <a:solidFill>
                  <a:srgbClr val="FF0000"/>
                </a:solidFill>
                <a:ea typeface="華康儷中黑" panose="020B0509000000000000" pitchFamily="49" charset="-120"/>
              </a:rPr>
              <a:t>,</a:t>
            </a:r>
            <a:r>
              <a:rPr lang="zh-TW" altLang="en-US" sz="4400" dirty="0">
                <a:solidFill>
                  <a:srgbClr val="FF0000"/>
                </a:solidFill>
                <a:ea typeface="華康儷中黑" panose="020B0509000000000000" pitchFamily="49" charset="-120"/>
              </a:rPr>
              <a:t>都成為先知</a:t>
            </a:r>
            <a:r>
              <a:rPr lang="en-US" altLang="zh-TW" sz="4400" dirty="0">
                <a:ea typeface="華康儷中黑" panose="020B0509000000000000" pitchFamily="49" charset="-120"/>
              </a:rPr>
              <a:t>;</a:t>
            </a:r>
          </a:p>
          <a:p>
            <a:pPr>
              <a:spcBef>
                <a:spcPts val="0"/>
              </a:spcBef>
              <a:spcAft>
                <a:spcPts val="1200"/>
              </a:spcAft>
            </a:pPr>
            <a:r>
              <a:rPr lang="zh-TW" altLang="en-US" sz="4400" dirty="0">
                <a:highlight>
                  <a:srgbClr val="00FF00"/>
                </a:highlight>
                <a:ea typeface="華康儷中黑" panose="020B0509000000000000" pitchFamily="49" charset="-120"/>
              </a:rPr>
              <a:t>但願</a:t>
            </a:r>
            <a:r>
              <a:rPr lang="zh-TW" altLang="en-US" sz="4400" dirty="0">
                <a:ea typeface="華康儷中黑" panose="020B0509000000000000" pitchFamily="49" charset="-120"/>
              </a:rPr>
              <a:t>上主的精神</a:t>
            </a:r>
            <a:r>
              <a:rPr lang="en-US" altLang="zh-TW" sz="4400" dirty="0">
                <a:ea typeface="華康儷中黑" panose="020B0509000000000000" pitchFamily="49" charset="-120"/>
              </a:rPr>
              <a:t>,</a:t>
            </a:r>
            <a:r>
              <a:rPr lang="zh-TW" altLang="en-US" sz="4400" dirty="0">
                <a:ea typeface="華康儷中黑" panose="020B0509000000000000" pitchFamily="49" charset="-120"/>
              </a:rPr>
              <a:t>傾注在他們身上</a:t>
            </a:r>
            <a:r>
              <a:rPr lang="en-US" altLang="zh-TW" sz="4400" dirty="0">
                <a:ea typeface="華康儷中黑" panose="020B0509000000000000" pitchFamily="49" charset="-120"/>
              </a:rPr>
              <a:t>!</a:t>
            </a:r>
          </a:p>
          <a:p>
            <a:pPr>
              <a:spcBef>
                <a:spcPts val="0"/>
              </a:spcBef>
            </a:pPr>
            <a:r>
              <a:rPr lang="en-US" altLang="zh-TW" sz="4400" dirty="0">
                <a:ea typeface="華康儷中黑" panose="020B0509000000000000" pitchFamily="49" charset="-120"/>
              </a:rPr>
              <a:t>But Moses answered him, “Are you jealous for my sake? </a:t>
            </a:r>
            <a:r>
              <a:rPr lang="en-US" altLang="zh-TW" sz="4400" dirty="0">
                <a:highlight>
                  <a:srgbClr val="00FF00"/>
                </a:highlight>
                <a:ea typeface="華康儷中黑" panose="020B0509000000000000" pitchFamily="49" charset="-120"/>
              </a:rPr>
              <a:t>Would that </a:t>
            </a:r>
            <a:r>
              <a:rPr lang="en-US" altLang="zh-TW" sz="4400" dirty="0">
                <a:ea typeface="華康儷中黑" panose="020B0509000000000000" pitchFamily="49" charset="-120"/>
              </a:rPr>
              <a:t>all the people of the Lord were prophets! </a:t>
            </a:r>
            <a:r>
              <a:rPr lang="en-US" altLang="zh-TW" sz="4400" dirty="0">
                <a:solidFill>
                  <a:srgbClr val="FF0000"/>
                </a:solidFill>
                <a:highlight>
                  <a:srgbClr val="00FF00"/>
                </a:highlight>
                <a:ea typeface="華康儷中黑" panose="020B0509000000000000" pitchFamily="49" charset="-120"/>
              </a:rPr>
              <a:t>Would that </a:t>
            </a:r>
            <a:r>
              <a:rPr lang="en-US" altLang="zh-TW" sz="4400" dirty="0">
                <a:solidFill>
                  <a:srgbClr val="FF0000"/>
                </a:solidFill>
                <a:ea typeface="華康儷中黑" panose="020B0509000000000000" pitchFamily="49" charset="-120"/>
              </a:rPr>
              <a:t>the Lord might bestow his spirit on them all</a:t>
            </a:r>
            <a:r>
              <a:rPr lang="en-US" altLang="zh-TW" sz="4400" dirty="0">
                <a:ea typeface="華康儷中黑" panose="020B0509000000000000" pitchFamily="49" charset="-120"/>
              </a:rPr>
              <a:t>”!</a:t>
            </a:r>
          </a:p>
        </p:txBody>
      </p:sp>
    </p:spTree>
    <p:extLst>
      <p:ext uri="{BB962C8B-B14F-4D97-AF65-F5344CB8AC3E}">
        <p14:creationId xmlns:p14="http://schemas.microsoft.com/office/powerpoint/2010/main" val="276974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400" dirty="0">
                <a:highlight>
                  <a:srgbClr val="00FF00"/>
                </a:highlight>
                <a:ea typeface="華康儷中黑" panose="020B0509000000000000" pitchFamily="49" charset="-120"/>
              </a:rPr>
              <a:t>巴不得</a:t>
            </a:r>
            <a:r>
              <a:rPr lang="zh-TW" altLang="en-US" sz="4400" dirty="0">
                <a:ea typeface="華康儷中黑" panose="020B0509000000000000" pitchFamily="49" charset="-120"/>
              </a:rPr>
              <a:t>全部人都動起來建設大同和天國</a:t>
            </a:r>
            <a:r>
              <a:rPr lang="en-US" altLang="zh-TW" sz="4400" dirty="0">
                <a:ea typeface="華康儷中黑" panose="020B0509000000000000" pitchFamily="49" charset="-120"/>
              </a:rPr>
              <a:t>;</a:t>
            </a:r>
            <a:r>
              <a:rPr lang="zh-TW" altLang="en-US" sz="4400" dirty="0">
                <a:ea typeface="華康儷中黑" panose="020B0509000000000000" pitchFamily="49" charset="-120"/>
              </a:rPr>
              <a:t>在建天國時</a:t>
            </a:r>
            <a:r>
              <a:rPr lang="en-US" altLang="zh-TW" sz="4400" dirty="0">
                <a:ea typeface="華康儷中黑" panose="020B0509000000000000" pitchFamily="49" charset="-120"/>
              </a:rPr>
              <a:t>,</a:t>
            </a:r>
            <a:r>
              <a:rPr lang="zh-TW" altLang="en-US" sz="4400" dirty="0">
                <a:ea typeface="華康儷中黑" panose="020B0509000000000000" pitchFamily="49" charset="-120"/>
              </a:rPr>
              <a:t>我不能沒有你</a:t>
            </a:r>
            <a:r>
              <a:rPr lang="en-US" altLang="zh-TW" sz="4400" dirty="0">
                <a:ea typeface="華康儷中黑" panose="020B0509000000000000" pitchFamily="49" charset="-120"/>
              </a:rPr>
              <a:t>,</a:t>
            </a:r>
            <a:r>
              <a:rPr lang="zh-TW" altLang="en-US" sz="4400" dirty="0">
                <a:ea typeface="華康儷中黑" panose="020B0509000000000000" pitchFamily="49" charset="-120"/>
              </a:rPr>
              <a:t>你不能</a:t>
            </a:r>
            <a:endParaRPr lang="en-US" altLang="zh-TW" sz="4400" dirty="0">
              <a:ea typeface="華康儷中黑" panose="020B0509000000000000" pitchFamily="49" charset="-120"/>
            </a:endParaRPr>
          </a:p>
          <a:p>
            <a:pPr>
              <a:spcBef>
                <a:spcPts val="0"/>
              </a:spcBef>
              <a:spcAft>
                <a:spcPts val="1200"/>
              </a:spcAft>
            </a:pPr>
            <a:r>
              <a:rPr lang="zh-TW" altLang="en-US" sz="4400" dirty="0">
                <a:ea typeface="華康儷中黑" panose="020B0509000000000000" pitchFamily="49" charset="-120"/>
              </a:rPr>
              <a:t>沒有我</a:t>
            </a:r>
            <a:r>
              <a:rPr lang="en-US" altLang="zh-TW" sz="4400" dirty="0">
                <a:ea typeface="華康儷中黑" panose="020B0509000000000000" pitchFamily="49" charset="-120"/>
              </a:rPr>
              <a:t>;</a:t>
            </a:r>
            <a:r>
              <a:rPr lang="zh-TW" altLang="en-US" sz="4400" dirty="0">
                <a:solidFill>
                  <a:srgbClr val="FF0000"/>
                </a:solidFill>
                <a:highlight>
                  <a:srgbClr val="FFFF00"/>
                </a:highlight>
                <a:ea typeface="華康儷中黑" panose="020B0509000000000000" pitchFamily="49" charset="-120"/>
              </a:rPr>
              <a:t>我們是一個命運共同體</a:t>
            </a:r>
          </a:p>
          <a:p>
            <a:pPr>
              <a:spcBef>
                <a:spcPts val="0"/>
              </a:spcBef>
            </a:pPr>
            <a:r>
              <a:rPr lang="en-US" altLang="zh-TW" sz="4400" dirty="0">
                <a:highlight>
                  <a:srgbClr val="00FF00"/>
                </a:highlight>
                <a:ea typeface="華康儷中黑" panose="020B0509000000000000" pitchFamily="49" charset="-120"/>
              </a:rPr>
              <a:t>Would that </a:t>
            </a:r>
            <a:r>
              <a:rPr lang="en-US" altLang="zh-TW" sz="4400" dirty="0">
                <a:ea typeface="華康儷中黑" panose="020B0509000000000000" pitchFamily="49" charset="-120"/>
              </a:rPr>
              <a:t>all people are motivated to build Universal Harmony and </a:t>
            </a:r>
          </a:p>
          <a:p>
            <a:pPr>
              <a:spcBef>
                <a:spcPts val="0"/>
              </a:spcBef>
            </a:pPr>
            <a:r>
              <a:rPr lang="en-US" altLang="zh-TW" sz="4400" dirty="0">
                <a:ea typeface="華康儷中黑" panose="020B0509000000000000" pitchFamily="49" charset="-120"/>
              </a:rPr>
              <a:t>the Kingdom of God; </a:t>
            </a:r>
          </a:p>
          <a:p>
            <a:pPr>
              <a:spcBef>
                <a:spcPts val="0"/>
              </a:spcBef>
            </a:pPr>
            <a:r>
              <a:rPr lang="en-US" altLang="zh-TW" sz="4400" dirty="0">
                <a:highlight>
                  <a:srgbClr val="FFFF00"/>
                </a:highlight>
                <a:ea typeface="華康儷中黑" panose="020B0509000000000000" pitchFamily="49" charset="-120"/>
              </a:rPr>
              <a:t>The Kingdom cannot be built without you, nor without me. </a:t>
            </a:r>
          </a:p>
          <a:p>
            <a:pPr>
              <a:spcBef>
                <a:spcPts val="0"/>
              </a:spcBef>
            </a:pPr>
            <a:r>
              <a:rPr lang="en-US" altLang="zh-TW" sz="4400" dirty="0">
                <a:ea typeface="華康儷中黑" panose="020B0509000000000000" pitchFamily="49" charset="-120"/>
              </a:rPr>
              <a:t>We share a common destiny.</a:t>
            </a:r>
          </a:p>
        </p:txBody>
      </p:sp>
    </p:spTree>
    <p:extLst>
      <p:ext uri="{BB962C8B-B14F-4D97-AF65-F5344CB8AC3E}">
        <p14:creationId xmlns:p14="http://schemas.microsoft.com/office/powerpoint/2010/main" val="2464405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3800" dirty="0">
                <a:solidFill>
                  <a:srgbClr val="FF0000"/>
                </a:solidFill>
                <a:ea typeface="華康儷中黑" panose="020B0509000000000000" pitchFamily="49" charset="-120"/>
              </a:rPr>
              <a:t>功成不必在我</a:t>
            </a:r>
            <a:r>
              <a:rPr lang="en-US" altLang="zh-TW" sz="3800" dirty="0">
                <a:solidFill>
                  <a:srgbClr val="FF0000"/>
                </a:solidFill>
                <a:ea typeface="華康儷中黑" panose="020B0509000000000000" pitchFamily="49" charset="-120"/>
              </a:rPr>
              <a:t>,</a:t>
            </a:r>
            <a:r>
              <a:rPr lang="zh-TW" altLang="en-US" sz="3800" dirty="0">
                <a:solidFill>
                  <a:srgbClr val="FF0000"/>
                </a:solidFill>
                <a:ea typeface="華康儷中黑" panose="020B0509000000000000" pitchFamily="49" charset="-120"/>
              </a:rPr>
              <a:t>成功必定有我</a:t>
            </a:r>
            <a:r>
              <a:rPr lang="en-US" altLang="zh-TW" sz="3800" dirty="0">
                <a:ea typeface="華康儷中黑" panose="020B0509000000000000" pitchFamily="49" charset="-120"/>
              </a:rPr>
              <a:t>:</a:t>
            </a:r>
            <a:r>
              <a:rPr lang="zh-TW" altLang="en-US" sz="3800" dirty="0">
                <a:ea typeface="華康儷中黑" panose="020B0509000000000000" pitchFamily="49" charset="-120"/>
              </a:rPr>
              <a:t>我不需要爭取個人的功勞或勳章</a:t>
            </a:r>
            <a:r>
              <a:rPr lang="en-US" altLang="zh-TW" sz="3800" dirty="0">
                <a:ea typeface="華康儷中黑" panose="020B0509000000000000" pitchFamily="49" charset="-120"/>
              </a:rPr>
              <a:t>,</a:t>
            </a:r>
            <a:r>
              <a:rPr lang="zh-TW" altLang="en-US" sz="3800" dirty="0">
                <a:ea typeface="華康儷中黑" panose="020B0509000000000000" pitchFamily="49" charset="-120"/>
              </a:rPr>
              <a:t>但有益天國的事業</a:t>
            </a:r>
            <a:r>
              <a:rPr lang="en-US" altLang="zh-TW" sz="3800" dirty="0">
                <a:ea typeface="華康儷中黑" panose="020B0509000000000000" pitchFamily="49" charset="-120"/>
              </a:rPr>
              <a:t>,</a:t>
            </a:r>
          </a:p>
          <a:p>
            <a:pPr>
              <a:spcBef>
                <a:spcPts val="0"/>
              </a:spcBef>
            </a:pPr>
            <a:r>
              <a:rPr lang="zh-TW" altLang="en-US" sz="3800" dirty="0">
                <a:ea typeface="華康儷中黑" panose="020B0509000000000000" pitchFamily="49" charset="-120"/>
              </a:rPr>
              <a:t>我必會獻身和參與</a:t>
            </a:r>
            <a:r>
              <a:rPr lang="en-US" altLang="zh-TW" sz="3800" dirty="0">
                <a:ea typeface="華康儷中黑" panose="020B0509000000000000" pitchFamily="49" charset="-120"/>
              </a:rPr>
              <a:t>.</a:t>
            </a:r>
          </a:p>
          <a:p>
            <a:pPr>
              <a:spcBef>
                <a:spcPts val="0"/>
              </a:spcBef>
            </a:pPr>
            <a:r>
              <a:rPr lang="zh-TW" altLang="en-US" sz="3800" dirty="0">
                <a:ea typeface="華康儷中黑" panose="020B0509000000000000" pitchFamily="49" charset="-120"/>
              </a:rPr>
              <a:t>我相信</a:t>
            </a:r>
            <a:r>
              <a:rPr lang="en-US" altLang="zh-TW" sz="3800" dirty="0">
                <a:ea typeface="華康儷中黑" panose="020B0509000000000000" pitchFamily="49" charset="-120"/>
              </a:rPr>
              <a:t>: </a:t>
            </a:r>
            <a:r>
              <a:rPr lang="zh-TW" altLang="en-US" sz="3800" dirty="0">
                <a:ea typeface="華康儷中黑" panose="020B0509000000000000" pitchFamily="49" charset="-120"/>
              </a:rPr>
              <a:t>功成必定有我</a:t>
            </a:r>
            <a:r>
              <a:rPr lang="en-US" altLang="zh-TW" sz="3800" dirty="0">
                <a:ea typeface="華康儷中黑" panose="020B0509000000000000" pitchFamily="49" charset="-120"/>
              </a:rPr>
              <a:t>;</a:t>
            </a:r>
            <a:r>
              <a:rPr lang="zh-TW" altLang="en-US" sz="3800" dirty="0">
                <a:ea typeface="華康儷中黑" panose="020B0509000000000000" pitchFamily="49" charset="-120"/>
              </a:rPr>
              <a:t>有我定必成功</a:t>
            </a:r>
            <a:r>
              <a:rPr lang="en-US" altLang="zh-TW" sz="3800" dirty="0">
                <a:ea typeface="華康儷中黑" panose="020B0509000000000000" pitchFamily="49" charset="-120"/>
              </a:rPr>
              <a:t>!</a:t>
            </a:r>
          </a:p>
          <a:p>
            <a:pPr>
              <a:lnSpc>
                <a:spcPts val="4000"/>
              </a:lnSpc>
              <a:spcBef>
                <a:spcPts val="0"/>
              </a:spcBef>
            </a:pPr>
            <a:r>
              <a:rPr lang="en-US" altLang="zh-TW" sz="3800" dirty="0">
                <a:ea typeface="華康儷中黑" panose="020B0509000000000000" pitchFamily="49" charset="-120"/>
              </a:rPr>
              <a:t>Success does not have to be attributed to me, though I have contributed my share in it. I do not need to seek personal credit or accolades, but to realize the Kingdom of God, I will commit myself and participate fully. I believe: </a:t>
            </a:r>
          </a:p>
          <a:p>
            <a:pPr>
              <a:lnSpc>
                <a:spcPts val="4000"/>
              </a:lnSpc>
              <a:spcBef>
                <a:spcPts val="0"/>
              </a:spcBef>
            </a:pPr>
            <a:r>
              <a:rPr lang="en-US" altLang="zh-TW" sz="3800" dirty="0">
                <a:solidFill>
                  <a:srgbClr val="FF0000"/>
                </a:solidFill>
                <a:ea typeface="華康儷中黑" panose="020B0509000000000000" pitchFamily="49" charset="-120"/>
              </a:rPr>
              <a:t>success requires my involvement; </a:t>
            </a:r>
          </a:p>
          <a:p>
            <a:pPr>
              <a:lnSpc>
                <a:spcPts val="4000"/>
              </a:lnSpc>
              <a:spcBef>
                <a:spcPts val="0"/>
              </a:spcBef>
            </a:pPr>
            <a:r>
              <a:rPr lang="en-US" altLang="zh-TW" sz="3800" spc="-100" dirty="0">
                <a:solidFill>
                  <a:srgbClr val="FF0000"/>
                </a:solidFill>
                <a:ea typeface="華康儷中黑" panose="020B0509000000000000" pitchFamily="49" charset="-120"/>
              </a:rPr>
              <a:t>my involvement will bring surefire success! </a:t>
            </a:r>
          </a:p>
        </p:txBody>
      </p:sp>
    </p:spTree>
    <p:extLst>
      <p:ext uri="{BB962C8B-B14F-4D97-AF65-F5344CB8AC3E}">
        <p14:creationId xmlns:p14="http://schemas.microsoft.com/office/powerpoint/2010/main" val="748447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3900" dirty="0">
                <a:ea typeface="華康儷中黑" panose="020B0509000000000000" pitchFamily="49" charset="-120"/>
              </a:rPr>
              <a:t>你們富有的人啊</a:t>
            </a:r>
            <a:r>
              <a:rPr lang="en-US" altLang="zh-TW" sz="3900" dirty="0">
                <a:ea typeface="華康儷中黑" panose="020B0509000000000000" pitchFamily="49" charset="-120"/>
              </a:rPr>
              <a:t>,</a:t>
            </a:r>
            <a:r>
              <a:rPr lang="zh-TW" altLang="en-US" sz="3900" dirty="0">
                <a:ea typeface="華康儷中黑" panose="020B0509000000000000" pitchFamily="49" charset="-120"/>
              </a:rPr>
              <a:t>哭泣吧</a:t>
            </a:r>
            <a:r>
              <a:rPr lang="en-US" altLang="zh-TW" sz="3900" dirty="0">
                <a:ea typeface="華康儷中黑" panose="020B0509000000000000" pitchFamily="49" charset="-120"/>
              </a:rPr>
              <a:t>!</a:t>
            </a:r>
            <a:r>
              <a:rPr lang="zh-TW" altLang="en-US" sz="3900" dirty="0">
                <a:ea typeface="華康儷中黑" panose="020B0509000000000000" pitchFamily="49" charset="-120"/>
              </a:rPr>
              <a:t>因為你們的災難快到了</a:t>
            </a:r>
            <a:r>
              <a:rPr lang="en-US" altLang="zh-TW" sz="3900" dirty="0">
                <a:ea typeface="華康儷中黑" panose="020B0509000000000000" pitchFamily="49" charset="-120"/>
              </a:rPr>
              <a:t>;</a:t>
            </a:r>
            <a:r>
              <a:rPr lang="zh-TW" altLang="en-US" sz="3900" dirty="0">
                <a:ea typeface="華康儷中黑" panose="020B0509000000000000" pitchFamily="49" charset="-120"/>
              </a:rPr>
              <a:t>你們竟為末日</a:t>
            </a:r>
            <a:r>
              <a:rPr lang="en-US" altLang="zh-TW" sz="3900" dirty="0">
                <a:ea typeface="華康儷中黑" panose="020B0509000000000000" pitchFamily="49" charset="-120"/>
              </a:rPr>
              <a:t>,</a:t>
            </a:r>
            <a:r>
              <a:rPr lang="zh-TW" altLang="en-US" sz="3900" dirty="0">
                <a:ea typeface="華康儷中黑" panose="020B0509000000000000" pitchFamily="49" charset="-120"/>
              </a:rPr>
              <a:t>積蓄了財寶</a:t>
            </a:r>
            <a:r>
              <a:rPr lang="en-US" altLang="zh-TW" sz="3900" dirty="0">
                <a:ea typeface="華康儷中黑" panose="020B0509000000000000" pitchFamily="49" charset="-120"/>
              </a:rPr>
              <a:t>! </a:t>
            </a:r>
            <a:r>
              <a:rPr lang="zh-TW" altLang="en-US" sz="3900" dirty="0">
                <a:ea typeface="華康儷中黑" panose="020B0509000000000000" pitchFamily="49" charset="-120"/>
              </a:rPr>
              <a:t>看</a:t>
            </a:r>
            <a:r>
              <a:rPr lang="en-US" altLang="zh-TW" sz="3900" dirty="0">
                <a:ea typeface="華康儷中黑" panose="020B0509000000000000" pitchFamily="49" charset="-120"/>
              </a:rPr>
              <a:t>,</a:t>
            </a:r>
          </a:p>
          <a:p>
            <a:pPr>
              <a:spcBef>
                <a:spcPts val="0"/>
              </a:spcBef>
            </a:pPr>
            <a:r>
              <a:rPr lang="zh-TW" altLang="en-US" sz="3900" dirty="0">
                <a:ea typeface="華康儷中黑" panose="020B0509000000000000" pitchFamily="49" charset="-120"/>
              </a:rPr>
              <a:t>工人們收割了</a:t>
            </a:r>
            <a:r>
              <a:rPr lang="en-US" altLang="zh-TW" sz="3900" dirty="0">
                <a:ea typeface="華康儷中黑" panose="020B0509000000000000" pitchFamily="49" charset="-120"/>
              </a:rPr>
              <a:t>,</a:t>
            </a:r>
            <a:r>
              <a:rPr lang="zh-TW" altLang="en-US" sz="3900" dirty="0">
                <a:ea typeface="華康儷中黑" panose="020B0509000000000000" pitchFamily="49" charset="-120"/>
              </a:rPr>
              <a:t>你們卻扣留他們的工資</a:t>
            </a:r>
            <a:r>
              <a:rPr lang="en-US" altLang="zh-TW" sz="3900" dirty="0">
                <a:ea typeface="華康儷中黑" panose="020B0509000000000000" pitchFamily="49" charset="-120"/>
              </a:rPr>
              <a:t>;</a:t>
            </a:r>
          </a:p>
          <a:p>
            <a:pPr>
              <a:spcBef>
                <a:spcPts val="0"/>
              </a:spcBef>
            </a:pPr>
            <a:r>
              <a:rPr lang="zh-TW" altLang="en-US" sz="3900" dirty="0">
                <a:solidFill>
                  <a:srgbClr val="FF0000"/>
                </a:solidFill>
                <a:highlight>
                  <a:srgbClr val="FFFF00"/>
                </a:highlight>
                <a:ea typeface="華康儷中黑" panose="020B0509000000000000" pitchFamily="49" charset="-120"/>
              </a:rPr>
              <a:t>這工資</a:t>
            </a:r>
            <a:r>
              <a:rPr lang="en-US" altLang="zh-TW" dirty="0">
                <a:solidFill>
                  <a:srgbClr val="FF0000"/>
                </a:solidFill>
                <a:highlight>
                  <a:srgbClr val="FFFF00"/>
                </a:highlight>
                <a:ea typeface="華康儷中黑" panose="020B0509000000000000" pitchFamily="49" charset="-120"/>
              </a:rPr>
              <a:t>(</a:t>
            </a:r>
            <a:r>
              <a:rPr lang="zh-TW" altLang="en-US" dirty="0">
                <a:solidFill>
                  <a:srgbClr val="FF0000"/>
                </a:solidFill>
                <a:highlight>
                  <a:srgbClr val="FFFF00"/>
                </a:highlight>
                <a:ea typeface="華康儷中黑" panose="020B0509000000000000" pitchFamily="49" charset="-120"/>
              </a:rPr>
              <a:t>向天</a:t>
            </a:r>
            <a:r>
              <a:rPr lang="en-US" altLang="zh-TW" dirty="0">
                <a:solidFill>
                  <a:srgbClr val="FF0000"/>
                </a:solidFill>
                <a:highlight>
                  <a:srgbClr val="FFFF00"/>
                </a:highlight>
                <a:ea typeface="華康儷中黑" panose="020B0509000000000000" pitchFamily="49" charset="-120"/>
              </a:rPr>
              <a:t>)</a:t>
            </a:r>
            <a:r>
              <a:rPr lang="zh-TW" altLang="en-US" sz="3900" dirty="0">
                <a:solidFill>
                  <a:srgbClr val="FF0000"/>
                </a:solidFill>
                <a:highlight>
                  <a:srgbClr val="FFFF00"/>
                </a:highlight>
                <a:ea typeface="華康儷中黑" panose="020B0509000000000000" pitchFamily="49" charset="-120"/>
              </a:rPr>
              <a:t>喊冤</a:t>
            </a:r>
            <a:r>
              <a:rPr lang="en-US" altLang="zh-TW" sz="3900" dirty="0">
                <a:ea typeface="華康儷中黑" panose="020B0509000000000000" pitchFamily="49" charset="-120"/>
              </a:rPr>
              <a:t>.</a:t>
            </a:r>
          </a:p>
          <a:p>
            <a:pPr>
              <a:lnSpc>
                <a:spcPts val="4000"/>
              </a:lnSpc>
              <a:spcBef>
                <a:spcPts val="0"/>
              </a:spcBef>
            </a:pPr>
            <a:r>
              <a:rPr lang="en-US" altLang="zh-TW" sz="3900" spc="-100" dirty="0">
                <a:ea typeface="華康儷中黑" panose="020B0509000000000000" pitchFamily="49" charset="-120"/>
              </a:rPr>
              <a:t>Come now, you rich, weep and wail over your impending miseries. You have stored up treasure for the last days. Behold, the wages you withheld from the workers who harvested your fields are crying aloud, </a:t>
            </a:r>
          </a:p>
          <a:p>
            <a:pPr>
              <a:lnSpc>
                <a:spcPts val="4000"/>
              </a:lnSpc>
              <a:spcBef>
                <a:spcPts val="0"/>
              </a:spcBef>
            </a:pPr>
            <a:r>
              <a:rPr lang="en-US" altLang="zh-TW" sz="3900" spc="-100" dirty="0">
                <a:solidFill>
                  <a:srgbClr val="FF0000"/>
                </a:solidFill>
                <a:ea typeface="華康儷中黑" panose="020B0509000000000000" pitchFamily="49" charset="-120"/>
              </a:rPr>
              <a:t>and the cries of the harvesters have reached the ears of the Lord of hosts.</a:t>
            </a:r>
          </a:p>
        </p:txBody>
      </p:sp>
    </p:spTree>
    <p:extLst>
      <p:ext uri="{BB962C8B-B14F-4D97-AF65-F5344CB8AC3E}">
        <p14:creationId xmlns:p14="http://schemas.microsoft.com/office/powerpoint/2010/main" val="755935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800" dirty="0">
                <a:ea typeface="華康儷中黑" panose="020B0509000000000000" pitchFamily="49" charset="-120"/>
              </a:rPr>
              <a:t>這不是路加第六章</a:t>
            </a:r>
            <a:r>
              <a:rPr lang="en-US" altLang="zh-TW" sz="4800" dirty="0">
                <a:ea typeface="華康儷中黑" panose="020B0509000000000000" pitchFamily="49" charset="-120"/>
              </a:rPr>
              <a:t>24</a:t>
            </a:r>
            <a:r>
              <a:rPr lang="zh-TW" altLang="en-US" sz="4800" dirty="0">
                <a:ea typeface="華康儷中黑" panose="020B0509000000000000" pitchFamily="49" charset="-120"/>
              </a:rPr>
              <a:t>節說的</a:t>
            </a:r>
            <a:endParaRPr lang="en-US" altLang="zh-TW" sz="4800" dirty="0">
              <a:ea typeface="華康儷中黑" panose="020B0509000000000000" pitchFamily="49" charset="-120"/>
            </a:endParaRPr>
          </a:p>
          <a:p>
            <a:pPr>
              <a:spcBef>
                <a:spcPts val="0"/>
              </a:spcBef>
            </a:pPr>
            <a:r>
              <a:rPr lang="zh-TW" altLang="en-US" sz="4800" dirty="0">
                <a:ea typeface="華康儷中黑" panose="020B0509000000000000" pitchFamily="49" charset="-120"/>
              </a:rPr>
              <a:t>「</a:t>
            </a:r>
            <a:r>
              <a:rPr lang="zh-TW" altLang="en-US" sz="4800" dirty="0">
                <a:solidFill>
                  <a:srgbClr val="FF0000"/>
                </a:solidFill>
                <a:ea typeface="華康儷中黑" panose="020B0509000000000000" pitchFamily="49" charset="-120"/>
              </a:rPr>
              <a:t>你們富有的</a:t>
            </a:r>
            <a:r>
              <a:rPr lang="en-US" altLang="zh-TW" sz="4800" dirty="0">
                <a:solidFill>
                  <a:srgbClr val="FF0000"/>
                </a:solidFill>
                <a:ea typeface="華康儷中黑" panose="020B0509000000000000" pitchFamily="49" charset="-120"/>
              </a:rPr>
              <a:t>,</a:t>
            </a:r>
            <a:r>
              <a:rPr lang="zh-TW" altLang="en-US" sz="4800" dirty="0">
                <a:solidFill>
                  <a:srgbClr val="FF0000"/>
                </a:solidFill>
                <a:ea typeface="華康儷中黑" panose="020B0509000000000000" pitchFamily="49" charset="-120"/>
              </a:rPr>
              <a:t>是有禍的</a:t>
            </a:r>
            <a:r>
              <a:rPr lang="zh-TW" altLang="en-US" sz="4800" dirty="0">
                <a:ea typeface="華康儷中黑" panose="020B0509000000000000" pitchFamily="49" charset="-120"/>
              </a:rPr>
              <a:t>」嗎</a:t>
            </a:r>
            <a:r>
              <a:rPr lang="en-US" altLang="zh-TW" sz="4800" dirty="0">
                <a:ea typeface="華康儷中黑" panose="020B0509000000000000" pitchFamily="49" charset="-120"/>
              </a:rPr>
              <a:t>?</a:t>
            </a:r>
            <a:r>
              <a:rPr lang="zh-TW" altLang="en-US" sz="4800" dirty="0">
                <a:ea typeface="華康儷中黑" panose="020B0509000000000000" pitchFamily="49" charset="-120"/>
              </a:rPr>
              <a:t>有些富人有禍</a:t>
            </a:r>
            <a:r>
              <a:rPr lang="en-US" altLang="zh-TW" sz="4800" dirty="0">
                <a:ea typeface="華康儷中黑" panose="020B0509000000000000" pitchFamily="49" charset="-120"/>
              </a:rPr>
              <a:t>,</a:t>
            </a:r>
            <a:r>
              <a:rPr lang="zh-TW" altLang="en-US" sz="4800" dirty="0">
                <a:ea typeface="華康儷中黑" panose="020B0509000000000000" pitchFamily="49" charset="-120"/>
              </a:rPr>
              <a:t>因為他們</a:t>
            </a:r>
            <a:endParaRPr lang="en-US" altLang="zh-TW" sz="4800" dirty="0">
              <a:ea typeface="華康儷中黑" panose="020B0509000000000000" pitchFamily="49" charset="-120"/>
            </a:endParaRPr>
          </a:p>
          <a:p>
            <a:pPr>
              <a:spcBef>
                <a:spcPts val="0"/>
              </a:spcBef>
            </a:pPr>
            <a:r>
              <a:rPr lang="zh-TW" altLang="en-US" sz="4800" dirty="0">
                <a:highlight>
                  <a:srgbClr val="FFFF00"/>
                </a:highlight>
                <a:ea typeface="華康儷中黑" panose="020B0509000000000000" pitchFamily="49" charset="-120"/>
              </a:rPr>
              <a:t>剋扣工人的工資</a:t>
            </a:r>
            <a:r>
              <a:rPr lang="en-US" altLang="zh-TW" sz="4800" dirty="0">
                <a:ea typeface="華康儷中黑" panose="020B0509000000000000" pitchFamily="49" charset="-120"/>
              </a:rPr>
              <a:t>!</a:t>
            </a:r>
          </a:p>
          <a:p>
            <a:pPr>
              <a:lnSpc>
                <a:spcPts val="5000"/>
              </a:lnSpc>
              <a:spcBef>
                <a:spcPts val="0"/>
              </a:spcBef>
            </a:pPr>
            <a:r>
              <a:rPr lang="en-US" altLang="zh-TW" sz="4800" dirty="0">
                <a:ea typeface="華康儷中黑" panose="020B0509000000000000" pitchFamily="49" charset="-120"/>
              </a:rPr>
              <a:t>Isn't this what Luke 6:24 says, 'Woe to you who are rich'? Therefore, the wealthy  who </a:t>
            </a:r>
            <a:r>
              <a:rPr lang="en-US" altLang="zh-TW" sz="4800" dirty="0">
                <a:solidFill>
                  <a:srgbClr val="FF0000"/>
                </a:solidFill>
                <a:ea typeface="華康儷中黑" panose="020B0509000000000000" pitchFamily="49" charset="-120"/>
              </a:rPr>
              <a:t>withhold the wages </a:t>
            </a:r>
            <a:r>
              <a:rPr lang="en-US" altLang="zh-TW" sz="4800" dirty="0">
                <a:ea typeface="華康儷中黑" panose="020B0509000000000000" pitchFamily="49" charset="-120"/>
              </a:rPr>
              <a:t>of their workers will be in trouble.</a:t>
            </a:r>
          </a:p>
        </p:txBody>
      </p:sp>
    </p:spTree>
    <p:extLst>
      <p:ext uri="{BB962C8B-B14F-4D97-AF65-F5344CB8AC3E}">
        <p14:creationId xmlns:p14="http://schemas.microsoft.com/office/powerpoint/2010/main" val="305519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恭讀戶籍紀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11:25-29</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那時候，上主乘雲降下，與梅瑟談話，將他身上的神能，賦予那七十位長老。這神能一降在他們身上，他們就出神說話；以後再沒有出神。</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當時，有兩個人留在營內，一個名叫厄耳達得，一個名叫默達得；這神能也降在他們身上；他們原來也是被錄取的，但沒有到會幕那裡去，就在營內，出神說話。</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 panose="020B0509000000000000" pitchFamily="49" charset="-120"/>
              </a:rPr>
              <a:t>有些人所以致富</a:t>
            </a:r>
            <a:r>
              <a:rPr lang="en-US" altLang="zh-TW" sz="4000" dirty="0">
                <a:ea typeface="華康儷中黑" panose="020B0509000000000000" pitchFamily="49" charset="-120"/>
              </a:rPr>
              <a:t>,</a:t>
            </a:r>
            <a:r>
              <a:rPr lang="zh-TW" altLang="en-US" sz="4000" dirty="0">
                <a:ea typeface="華康儷中黑" panose="020B0509000000000000" pitchFamily="49" charset="-120"/>
              </a:rPr>
              <a:t>甚至暴富</a:t>
            </a:r>
            <a:r>
              <a:rPr lang="en-US" altLang="zh-TW" sz="4000" dirty="0">
                <a:ea typeface="華康儷中黑" panose="020B0509000000000000" pitchFamily="49" charset="-120"/>
              </a:rPr>
              <a:t>,</a:t>
            </a:r>
            <a:r>
              <a:rPr lang="zh-TW" altLang="en-US" sz="4000" dirty="0">
                <a:ea typeface="華康儷中黑" panose="020B0509000000000000" pitchFamily="49" charset="-120"/>
              </a:rPr>
              <a:t>因為他們千方百計找尋最廉價的勞工</a:t>
            </a:r>
            <a:r>
              <a:rPr lang="en-US" altLang="zh-TW" sz="4000" dirty="0">
                <a:ea typeface="華康儷中黑" panose="020B0509000000000000" pitchFamily="49" charset="-120"/>
              </a:rPr>
              <a:t>.</a:t>
            </a:r>
            <a:r>
              <a:rPr lang="zh-TW" altLang="en-US" sz="4000" dirty="0">
                <a:ea typeface="華康儷中黑" panose="020B0509000000000000" pitchFamily="49" charset="-120"/>
              </a:rPr>
              <a:t>殖民者曾</a:t>
            </a:r>
            <a:endParaRPr lang="en-US" altLang="zh-TW" sz="4000" dirty="0">
              <a:ea typeface="華康儷中黑" panose="020B0509000000000000" pitchFamily="49" charset="-120"/>
            </a:endParaRPr>
          </a:p>
          <a:p>
            <a:pPr>
              <a:spcBef>
                <a:spcPts val="0"/>
              </a:spcBef>
            </a:pPr>
            <a:r>
              <a:rPr lang="zh-TW" altLang="en-US" sz="4000" dirty="0">
                <a:solidFill>
                  <a:srgbClr val="FF0000"/>
                </a:solidFill>
                <a:highlight>
                  <a:srgbClr val="FFFF00"/>
                </a:highlight>
                <a:ea typeface="華康儷中黑" panose="020B0509000000000000" pitchFamily="49" charset="-120"/>
              </a:rPr>
              <a:t>以奴隸致富</a:t>
            </a:r>
            <a:r>
              <a:rPr lang="en-US" altLang="zh-TW" sz="4000" dirty="0">
                <a:ea typeface="華康儷中黑" panose="020B0509000000000000" pitchFamily="49" charset="-120"/>
              </a:rPr>
              <a:t>,</a:t>
            </a:r>
            <a:r>
              <a:rPr lang="zh-TW" altLang="en-US" sz="4000" dirty="0">
                <a:ea typeface="華康儷中黑" panose="020B0509000000000000" pitchFamily="49" charset="-120"/>
              </a:rPr>
              <a:t>今天他們也盡量</a:t>
            </a:r>
            <a:endParaRPr lang="en-US" altLang="zh-TW" sz="4000" dirty="0">
              <a:ea typeface="華康儷中黑" panose="020B0509000000000000" pitchFamily="49" charset="-120"/>
            </a:endParaRPr>
          </a:p>
          <a:p>
            <a:pPr>
              <a:spcBef>
                <a:spcPts val="0"/>
              </a:spcBef>
            </a:pPr>
            <a:r>
              <a:rPr lang="zh-TW" altLang="en-US" sz="4000" dirty="0">
                <a:solidFill>
                  <a:srgbClr val="FF0000"/>
                </a:solidFill>
                <a:ea typeface="華康儷中黑" panose="020B0509000000000000" pitchFamily="49" charset="-120"/>
              </a:rPr>
              <a:t>把多人的工作放在一人的肩上</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Some become wealthy, even extremely rich, because they go to great lengths to seek the cheapest labor. Colonizers </a:t>
            </a:r>
            <a:r>
              <a:rPr lang="en-US" altLang="zh-TW" sz="4000" spc="-80" dirty="0">
                <a:ea typeface="華康儷中黑" panose="020B0509000000000000" pitchFamily="49" charset="-120"/>
              </a:rPr>
              <a:t>became rich through enslaving inhabitants, even today employers expect </a:t>
            </a:r>
            <a:r>
              <a:rPr lang="en-US" altLang="zh-TW" sz="4000" spc="-80" dirty="0">
                <a:solidFill>
                  <a:srgbClr val="FF0000"/>
                </a:solidFill>
                <a:highlight>
                  <a:srgbClr val="FFFF00"/>
                </a:highlight>
                <a:ea typeface="華康儷中黑" panose="020B0509000000000000" pitchFamily="49" charset="-120"/>
              </a:rPr>
              <a:t>ONE</a:t>
            </a:r>
            <a:r>
              <a:rPr lang="en-US" altLang="zh-TW" sz="4000" spc="-80" dirty="0">
                <a:highlight>
                  <a:srgbClr val="FFFF00"/>
                </a:highlight>
                <a:ea typeface="華康儷中黑" panose="020B0509000000000000" pitchFamily="49" charset="-120"/>
              </a:rPr>
              <a:t> worker to do the work of </a:t>
            </a:r>
            <a:r>
              <a:rPr lang="en-US" altLang="zh-TW" sz="4000" spc="-80" dirty="0">
                <a:solidFill>
                  <a:srgbClr val="FF0000"/>
                </a:solidFill>
                <a:highlight>
                  <a:srgbClr val="FFFF00"/>
                </a:highlight>
                <a:ea typeface="華康儷中黑" panose="020B0509000000000000" pitchFamily="49" charset="-120"/>
              </a:rPr>
              <a:t>many</a:t>
            </a:r>
            <a:r>
              <a:rPr lang="en-US" altLang="zh-TW" sz="4000" spc="-80" dirty="0">
                <a:ea typeface="華康儷中黑" panose="020B0509000000000000" pitchFamily="49" charset="-120"/>
              </a:rPr>
              <a:t>.</a:t>
            </a:r>
          </a:p>
        </p:txBody>
      </p:sp>
    </p:spTree>
    <p:extLst>
      <p:ext uri="{BB962C8B-B14F-4D97-AF65-F5344CB8AC3E}">
        <p14:creationId xmlns:p14="http://schemas.microsoft.com/office/powerpoint/2010/main" val="4208288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 panose="020B0509000000000000" pitchFamily="49" charset="-120"/>
              </a:rPr>
              <a:t>他們完全不考慮教會主張的</a:t>
            </a:r>
            <a:r>
              <a:rPr lang="zh-TW" altLang="en-US" sz="4000" dirty="0">
                <a:solidFill>
                  <a:srgbClr val="FF0000"/>
                </a:solidFill>
                <a:highlight>
                  <a:srgbClr val="FFFF00"/>
                </a:highlight>
                <a:ea typeface="華康儷中黑" panose="020B0509000000000000" pitchFamily="49" charset="-120"/>
              </a:rPr>
              <a:t>家庭工資</a:t>
            </a:r>
            <a:r>
              <a:rPr lang="en-US" altLang="zh-TW" sz="4000" dirty="0">
                <a:ea typeface="華康儷中黑" panose="020B0509000000000000" pitchFamily="49" charset="-120"/>
              </a:rPr>
              <a:t>;</a:t>
            </a:r>
            <a:r>
              <a:rPr lang="zh-TW" altLang="en-US" sz="4000" dirty="0">
                <a:ea typeface="華康儷中黑" panose="020B0509000000000000" pitchFamily="49" charset="-120"/>
              </a:rPr>
              <a:t>如果富人明白「</a:t>
            </a:r>
            <a:r>
              <a:rPr lang="zh-TW" altLang="en-US" sz="4000" dirty="0">
                <a:solidFill>
                  <a:srgbClr val="FF0000"/>
                </a:solidFill>
                <a:ea typeface="華康儷中黑" panose="020B0509000000000000" pitchFamily="49" charset="-120"/>
              </a:rPr>
              <a:t>天非私富一人</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託以眾貧者之命</a:t>
            </a:r>
            <a:r>
              <a:rPr lang="zh-TW" altLang="en-US" sz="4000" dirty="0">
                <a:ea typeface="華康儷中黑" panose="020B0509000000000000" pitchFamily="49" charset="-120"/>
              </a:rPr>
              <a:t>」</a:t>
            </a:r>
            <a:r>
              <a:rPr lang="en-US" altLang="zh-TW" sz="4000" dirty="0">
                <a:ea typeface="華康儷中黑" panose="020B0509000000000000" pitchFamily="49" charset="-120"/>
              </a:rPr>
              <a:t>,</a:t>
            </a:r>
            <a:r>
              <a:rPr lang="zh-TW" altLang="en-US" sz="4000" dirty="0">
                <a:ea typeface="華康儷中黑" panose="020B0509000000000000" pitchFamily="49" charset="-120"/>
              </a:rPr>
              <a:t>工人生活必會大大改善</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They completely disregard the church's advocacy for </a:t>
            </a:r>
            <a:r>
              <a:rPr lang="en-US" altLang="zh-TW" sz="4000" dirty="0">
                <a:solidFill>
                  <a:srgbClr val="FF0000"/>
                </a:solidFill>
                <a:highlight>
                  <a:srgbClr val="00FF00"/>
                </a:highlight>
                <a:ea typeface="華康儷中黑" panose="020B0509000000000000" pitchFamily="49" charset="-120"/>
              </a:rPr>
              <a:t>'family wages'</a:t>
            </a:r>
            <a:r>
              <a:rPr lang="en-US" altLang="zh-TW" sz="4000" dirty="0">
                <a:ea typeface="華康儷中黑" panose="020B0509000000000000" pitchFamily="49" charset="-120"/>
              </a:rPr>
              <a:t>; if the wealthy understood that 'heaven does not grant wealth to just one person, but that</a:t>
            </a:r>
            <a:r>
              <a:rPr lang="en-US" altLang="zh-TW" sz="4000" dirty="0">
                <a:highlight>
                  <a:srgbClr val="FFFF00"/>
                </a:highlight>
                <a:ea typeface="華康儷中黑" panose="020B0509000000000000" pitchFamily="49" charset="-120"/>
              </a:rPr>
              <a:t> he is </a:t>
            </a:r>
            <a:r>
              <a:rPr lang="en-US" altLang="zh-TW" sz="4000" dirty="0">
                <a:solidFill>
                  <a:srgbClr val="FF0000"/>
                </a:solidFill>
                <a:highlight>
                  <a:srgbClr val="FFFF00"/>
                </a:highlight>
                <a:ea typeface="華康儷中黑" panose="020B0509000000000000" pitchFamily="49" charset="-120"/>
              </a:rPr>
              <a:t>entrusted </a:t>
            </a:r>
            <a:r>
              <a:rPr lang="en-US" altLang="zh-TW" sz="4000" dirty="0">
                <a:highlight>
                  <a:srgbClr val="FFFF00"/>
                </a:highlight>
                <a:ea typeface="華康儷中黑" panose="020B0509000000000000" pitchFamily="49" charset="-120"/>
              </a:rPr>
              <a:t>with the lives of many</a:t>
            </a:r>
            <a:r>
              <a:rPr lang="en-US" altLang="zh-TW" sz="4000" dirty="0">
                <a:ea typeface="華康儷中黑" panose="020B0509000000000000" pitchFamily="49" charset="-120"/>
              </a:rPr>
              <a:t>', the livelihood of workers would surely improve significantly.</a:t>
            </a:r>
          </a:p>
        </p:txBody>
      </p:sp>
    </p:spTree>
    <p:extLst>
      <p:ext uri="{BB962C8B-B14F-4D97-AF65-F5344CB8AC3E}">
        <p14:creationId xmlns:p14="http://schemas.microsoft.com/office/powerpoint/2010/main" val="3344779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 panose="020B0509000000000000" pitchFamily="49" charset="-120"/>
              </a:rPr>
              <a:t>師父</a:t>
            </a:r>
            <a:r>
              <a:rPr lang="en-US" altLang="zh-TW" sz="4000" dirty="0">
                <a:ea typeface="華康儷中黑" panose="020B0509000000000000" pitchFamily="49" charset="-120"/>
              </a:rPr>
              <a:t>!</a:t>
            </a:r>
            <a:r>
              <a:rPr lang="zh-TW" altLang="en-US" sz="4000" spc="100" dirty="0">
                <a:ea typeface="華康儷中黑" panose="020B0509000000000000" pitchFamily="49" charset="-120"/>
              </a:rPr>
              <a:t>我們見過一個人</a:t>
            </a:r>
            <a:r>
              <a:rPr lang="en-US" altLang="zh-TW" sz="4000" spc="100" dirty="0">
                <a:ea typeface="華康儷中黑" panose="020B0509000000000000" pitchFamily="49" charset="-120"/>
              </a:rPr>
              <a:t>,</a:t>
            </a:r>
            <a:r>
              <a:rPr lang="zh-TW" altLang="en-US" sz="4000" spc="100" dirty="0">
                <a:ea typeface="華康儷中黑" panose="020B0509000000000000" pitchFamily="49" charset="-120"/>
              </a:rPr>
              <a:t>他因你的名字驅魔</a:t>
            </a:r>
            <a:r>
              <a:rPr lang="en-US" altLang="zh-TW" sz="4000" dirty="0">
                <a:ea typeface="華康儷中黑" panose="020B0509000000000000" pitchFamily="49" charset="-120"/>
              </a:rPr>
              <a:t>,</a:t>
            </a:r>
            <a:r>
              <a:rPr lang="zh-TW" altLang="en-US" sz="4000" dirty="0">
                <a:ea typeface="華康儷中黑" panose="020B0509000000000000" pitchFamily="49" charset="-120"/>
              </a:rPr>
              <a:t>我們禁止了他</a:t>
            </a:r>
            <a:r>
              <a:rPr lang="en-US" altLang="zh-TW" sz="4000" dirty="0">
                <a:ea typeface="華康儷中黑" panose="020B0509000000000000" pitchFamily="49" charset="-120"/>
              </a:rPr>
              <a:t>,</a:t>
            </a:r>
            <a:r>
              <a:rPr lang="zh-TW" altLang="en-US" sz="4000" dirty="0">
                <a:ea typeface="華康儷中黑" panose="020B0509000000000000" pitchFamily="49" charset="-120"/>
              </a:rPr>
              <a:t>因為他不跟從我們</a:t>
            </a:r>
            <a:r>
              <a:rPr lang="en-US" altLang="zh-TW" sz="4000" dirty="0">
                <a:ea typeface="華康儷中黑" panose="020B0509000000000000" pitchFamily="49" charset="-120"/>
              </a:rPr>
              <a:t>.</a:t>
            </a:r>
          </a:p>
          <a:p>
            <a:pPr>
              <a:spcBef>
                <a:spcPts val="0"/>
              </a:spcBef>
            </a:pPr>
            <a:r>
              <a:rPr lang="zh-TW" altLang="en-US" sz="4000" dirty="0">
                <a:ea typeface="華康儷中黑" panose="020B0509000000000000" pitchFamily="49" charset="-120"/>
              </a:rPr>
              <a:t>耶穌說</a:t>
            </a:r>
            <a:r>
              <a:rPr lang="en-US" altLang="zh-TW" sz="4000" dirty="0">
                <a:ea typeface="華康儷中黑" panose="020B0509000000000000" pitchFamily="49" charset="-120"/>
              </a:rPr>
              <a:t>:</a:t>
            </a:r>
            <a:r>
              <a:rPr lang="zh-TW" altLang="en-US" sz="4000" dirty="0">
                <a:ea typeface="華康儷中黑" panose="020B0509000000000000" pitchFamily="49" charset="-120"/>
              </a:rPr>
              <a:t>不要禁止他</a:t>
            </a:r>
            <a:r>
              <a:rPr lang="en-US" altLang="zh-TW" sz="4000" dirty="0">
                <a:ea typeface="華康儷中黑" panose="020B0509000000000000" pitchFamily="49" charset="-120"/>
              </a:rPr>
              <a:t>,</a:t>
            </a:r>
            <a:r>
              <a:rPr lang="zh-TW" altLang="en-US" sz="4000" dirty="0">
                <a:ea typeface="華康儷中黑" panose="020B0509000000000000" pitchFamily="49" charset="-120"/>
              </a:rPr>
              <a:t>因為</a:t>
            </a:r>
            <a:endParaRPr lang="en-US" altLang="zh-TW" sz="4000" dirty="0">
              <a:ea typeface="華康儷中黑" panose="020B0509000000000000" pitchFamily="49" charset="-120"/>
            </a:endParaRPr>
          </a:p>
          <a:p>
            <a:pPr>
              <a:spcBef>
                <a:spcPts val="0"/>
              </a:spcBef>
            </a:pPr>
            <a:r>
              <a:rPr lang="zh-TW" altLang="en-US" sz="4000" dirty="0">
                <a:solidFill>
                  <a:srgbClr val="FF0000"/>
                </a:solidFill>
                <a:ea typeface="華康儷中黑" panose="020B0509000000000000" pitchFamily="49" charset="-120"/>
              </a:rPr>
              <a:t>誰不反對我們</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就是傾向我們</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John said to him, "Teacher, we saw someone driving out demons in your name, and we tried to prevent him because he does not follow us." Jesus replied, "Do not prevent him. For </a:t>
            </a:r>
            <a:r>
              <a:rPr lang="en-US" altLang="zh-TW" sz="4000" dirty="0">
                <a:solidFill>
                  <a:srgbClr val="FF0000"/>
                </a:solidFill>
                <a:ea typeface="華康儷中黑" panose="020B0509000000000000" pitchFamily="49" charset="-120"/>
              </a:rPr>
              <a:t>whoever is not against us is for us</a:t>
            </a:r>
            <a:r>
              <a:rPr lang="en-US" altLang="zh-TW" sz="4000" dirty="0">
                <a:ea typeface="華康儷中黑" panose="020B0509000000000000" pitchFamily="49" charset="-120"/>
              </a:rPr>
              <a:t>."</a:t>
            </a:r>
          </a:p>
        </p:txBody>
      </p:sp>
    </p:spTree>
    <p:extLst>
      <p:ext uri="{BB962C8B-B14F-4D97-AF65-F5344CB8AC3E}">
        <p14:creationId xmlns:p14="http://schemas.microsoft.com/office/powerpoint/2010/main" val="2423960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 panose="020B0509000000000000" pitchFamily="49" charset="-120"/>
              </a:rPr>
              <a:t>交友時要多看朋友的積極因素</a:t>
            </a:r>
            <a:r>
              <a:rPr lang="en-US" altLang="zh-TW" sz="4400" dirty="0">
                <a:ea typeface="華康儷中黑" panose="020B0509000000000000" pitchFamily="49" charset="-120"/>
              </a:rPr>
              <a:t>;</a:t>
            </a:r>
            <a:r>
              <a:rPr lang="zh-TW" altLang="en-US" sz="4400" dirty="0">
                <a:ea typeface="華康儷中黑" panose="020B0509000000000000" pitchFamily="49" charset="-120"/>
              </a:rPr>
              <a:t>雖然人人有優缺點</a:t>
            </a:r>
            <a:r>
              <a:rPr lang="en-US" altLang="zh-TW" sz="4400" dirty="0">
                <a:ea typeface="華康儷中黑" panose="020B0509000000000000" pitchFamily="49" charset="-120"/>
              </a:rPr>
              <a:t>,</a:t>
            </a:r>
            <a:r>
              <a:rPr lang="zh-TW" altLang="en-US" sz="4400" dirty="0">
                <a:ea typeface="華康儷中黑" panose="020B0509000000000000" pitchFamily="49" charset="-120"/>
              </a:rPr>
              <a:t>但</a:t>
            </a:r>
            <a:endParaRPr lang="en-US" altLang="zh-TW" sz="4400" dirty="0">
              <a:ea typeface="華康儷中黑" panose="020B0509000000000000" pitchFamily="49" charset="-120"/>
            </a:endParaRPr>
          </a:p>
          <a:p>
            <a:pPr>
              <a:spcBef>
                <a:spcPts val="0"/>
              </a:spcBef>
            </a:pPr>
            <a:r>
              <a:rPr lang="zh-TW" altLang="en-US" sz="4400" dirty="0">
                <a:solidFill>
                  <a:srgbClr val="FF0000"/>
                </a:solidFill>
                <a:ea typeface="華康儷中黑" panose="020B0509000000000000" pitchFamily="49" charset="-120"/>
              </a:rPr>
              <a:t>一千個朋友太少</a:t>
            </a:r>
            <a:r>
              <a:rPr lang="en-US" altLang="zh-TW" sz="4400" dirty="0">
                <a:solidFill>
                  <a:srgbClr val="FF0000"/>
                </a:solidFill>
                <a:ea typeface="華康儷中黑" panose="020B0509000000000000" pitchFamily="49" charset="-120"/>
              </a:rPr>
              <a:t>,</a:t>
            </a:r>
            <a:r>
              <a:rPr lang="zh-TW" altLang="en-US" sz="4400" dirty="0">
                <a:solidFill>
                  <a:srgbClr val="FF0000"/>
                </a:solidFill>
                <a:ea typeface="華康儷中黑" panose="020B0509000000000000" pitchFamily="49" charset="-120"/>
              </a:rPr>
              <a:t>一個敵人太多</a:t>
            </a:r>
            <a:r>
              <a:rPr lang="en-US" altLang="zh-TW" sz="4400" dirty="0">
                <a:solidFill>
                  <a:srgbClr val="FF0000"/>
                </a:solidFill>
                <a:ea typeface="華康儷中黑" panose="020B0509000000000000" pitchFamily="49" charset="-120"/>
              </a:rPr>
              <a:t>.</a:t>
            </a:r>
          </a:p>
          <a:p>
            <a:pPr>
              <a:spcBef>
                <a:spcPts val="0"/>
              </a:spcBef>
            </a:pPr>
            <a:r>
              <a:rPr lang="en-US" altLang="zh-TW" sz="4400" dirty="0">
                <a:ea typeface="華康儷中黑" panose="020B0509000000000000" pitchFamily="49" charset="-120"/>
              </a:rPr>
              <a:t>When making friends, focus more on their positive qualities; although everyone has strengths </a:t>
            </a:r>
          </a:p>
          <a:p>
            <a:pPr>
              <a:spcBef>
                <a:spcPts val="0"/>
              </a:spcBef>
            </a:pPr>
            <a:r>
              <a:rPr lang="en-US" altLang="zh-TW" sz="4400" dirty="0">
                <a:ea typeface="華康儷中黑" panose="020B0509000000000000" pitchFamily="49" charset="-120"/>
              </a:rPr>
              <a:t>and weaknesses,</a:t>
            </a:r>
          </a:p>
          <a:p>
            <a:pPr>
              <a:spcBef>
                <a:spcPts val="0"/>
              </a:spcBef>
            </a:pPr>
            <a:r>
              <a:rPr lang="en-US" altLang="zh-TW" sz="4400" dirty="0">
                <a:ea typeface="華康儷中黑" panose="020B0509000000000000" pitchFamily="49" charset="-120"/>
              </a:rPr>
              <a:t>“</a:t>
            </a:r>
            <a:r>
              <a:rPr lang="en-US" altLang="zh-TW" sz="4400" dirty="0">
                <a:solidFill>
                  <a:srgbClr val="FF0000"/>
                </a:solidFill>
                <a:ea typeface="華康儷中黑" panose="020B0509000000000000" pitchFamily="49" charset="-120"/>
              </a:rPr>
              <a:t>a thousand friends are too few, while one enemy is too many</a:t>
            </a:r>
            <a:r>
              <a:rPr lang="en-US" altLang="zh-TW" sz="4400" dirty="0">
                <a:ea typeface="華康儷中黑" panose="020B0509000000000000" pitchFamily="49" charset="-120"/>
              </a:rPr>
              <a:t>”.</a:t>
            </a:r>
          </a:p>
        </p:txBody>
      </p:sp>
    </p:spTree>
    <p:extLst>
      <p:ext uri="{BB962C8B-B14F-4D97-AF65-F5344CB8AC3E}">
        <p14:creationId xmlns:p14="http://schemas.microsoft.com/office/powerpoint/2010/main" val="1076060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spcAft>
                <a:spcPts val="1800"/>
              </a:spcAft>
            </a:pPr>
            <a:r>
              <a:rPr lang="zh-TW" altLang="en-US" sz="4000" dirty="0">
                <a:solidFill>
                  <a:srgbClr val="FF0000"/>
                </a:solidFill>
                <a:highlight>
                  <a:srgbClr val="FFFF00"/>
                </a:highlight>
                <a:ea typeface="華康儷中黑" panose="020B0509000000000000" pitchFamily="49" charset="-120"/>
              </a:rPr>
              <a:t>德不孤</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必有鄰</a:t>
            </a:r>
            <a:r>
              <a:rPr lang="en-US" altLang="zh-TW" sz="4000" dirty="0">
                <a:ea typeface="華康儷中黑" panose="020B0509000000000000" pitchFamily="49" charset="-120"/>
              </a:rPr>
              <a:t>: </a:t>
            </a:r>
            <a:r>
              <a:rPr lang="zh-TW" altLang="en-US" sz="4000" dirty="0">
                <a:ea typeface="華康儷中黑" panose="020B0509000000000000" pitchFamily="49" charset="-120"/>
              </a:rPr>
              <a:t>多找尋同路人</a:t>
            </a:r>
            <a:r>
              <a:rPr lang="en-US" altLang="zh-TW" sz="4000" dirty="0">
                <a:ea typeface="華康儷中黑" panose="020B0509000000000000" pitchFamily="49" charset="-120"/>
              </a:rPr>
              <a:t>,</a:t>
            </a:r>
            <a:r>
              <a:rPr lang="zh-TW" altLang="en-US" sz="4000" dirty="0">
                <a:ea typeface="華康儷中黑" panose="020B0509000000000000" pitchFamily="49" charset="-120"/>
              </a:rPr>
              <a:t>即懷善意的人</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聖德蘭福傳三部曲</a:t>
            </a:r>
            <a:r>
              <a:rPr lang="en-US" altLang="zh-TW" sz="4000" dirty="0">
                <a:ea typeface="華康儷中黑" panose="020B0509000000000000" pitchFamily="49" charset="-120"/>
              </a:rPr>
              <a:t>:</a:t>
            </a:r>
            <a:r>
              <a:rPr lang="zh-TW" altLang="en-US" sz="4000" dirty="0">
                <a:ea typeface="華康儷中黑" panose="020B0509000000000000" pitchFamily="49" charset="-120"/>
              </a:rPr>
              <a:t>使他成為更好的他</a:t>
            </a:r>
            <a:r>
              <a:rPr lang="en-US" altLang="zh-TW" sz="4000" dirty="0">
                <a:ea typeface="華康儷中黑" panose="020B0509000000000000" pitchFamily="49" charset="-120"/>
              </a:rPr>
              <a:t>;</a:t>
            </a:r>
            <a:r>
              <a:rPr lang="zh-TW" altLang="en-US" sz="4000" dirty="0">
                <a:ea typeface="華康儷中黑" panose="020B0509000000000000" pitchFamily="49" charset="-120"/>
              </a:rPr>
              <a:t>讓他兼善他人</a:t>
            </a:r>
            <a:r>
              <a:rPr lang="en-US" altLang="zh-TW" sz="4000" dirty="0">
                <a:ea typeface="華康儷中黑" panose="020B0509000000000000" pitchFamily="49" charset="-120"/>
              </a:rPr>
              <a:t>;</a:t>
            </a:r>
            <a:r>
              <a:rPr lang="zh-TW" altLang="en-US" sz="4000" dirty="0">
                <a:ea typeface="華康儷中黑" panose="020B0509000000000000" pitchFamily="49" charset="-120"/>
              </a:rPr>
              <a:t>如果機緣到</a:t>
            </a:r>
            <a:r>
              <a:rPr lang="en-US" altLang="zh-TW" sz="4000" dirty="0">
                <a:ea typeface="華康儷中黑" panose="020B0509000000000000" pitchFamily="49" charset="-120"/>
              </a:rPr>
              <a:t>,</a:t>
            </a:r>
            <a:r>
              <a:rPr lang="zh-TW" altLang="en-US" sz="4000" dirty="0">
                <a:ea typeface="華康儷中黑" panose="020B0509000000000000" pitchFamily="49" charset="-120"/>
              </a:rPr>
              <a:t>相信基督</a:t>
            </a:r>
            <a:r>
              <a:rPr lang="en-US" altLang="zh-TW" sz="4000" dirty="0">
                <a:ea typeface="華康儷中黑" panose="020B0509000000000000" pitchFamily="49" charset="-120"/>
              </a:rPr>
              <a:t>.</a:t>
            </a:r>
          </a:p>
          <a:p>
            <a:pPr>
              <a:lnSpc>
                <a:spcPts val="4000"/>
              </a:lnSpc>
              <a:spcBef>
                <a:spcPts val="0"/>
              </a:spcBef>
            </a:pPr>
            <a:r>
              <a:rPr lang="en-US" altLang="zh-TW" sz="4000" spc="-100" dirty="0">
                <a:solidFill>
                  <a:srgbClr val="FF0000"/>
                </a:solidFill>
                <a:ea typeface="華康儷中黑" panose="020B0509000000000000" pitchFamily="49" charset="-120"/>
              </a:rPr>
              <a:t>The virtuous do not suffer solitude for they enjoy fraternity with the holy</a:t>
            </a:r>
            <a:r>
              <a:rPr lang="en-US" altLang="zh-TW" sz="4000" spc="-100" dirty="0">
                <a:ea typeface="華康儷中黑" panose="020B0509000000000000" pitchFamily="49" charset="-120"/>
              </a:rPr>
              <a:t>. Hence, seek companionship from kindred spirit, i.e. people of good will. The trilogy of evangelism of St. Teresa of Calcutta: “</a:t>
            </a:r>
            <a:r>
              <a:rPr lang="en-US" altLang="zh-TW" sz="4000" spc="-100" dirty="0">
                <a:highlight>
                  <a:srgbClr val="FFFF00"/>
                </a:highlight>
                <a:ea typeface="華康儷中黑" panose="020B0509000000000000" pitchFamily="49" charset="-120"/>
              </a:rPr>
              <a:t>1.</a:t>
            </a:r>
            <a:r>
              <a:rPr lang="en-US" altLang="zh-TW" sz="4000" spc="-100" dirty="0">
                <a:ea typeface="華康儷中黑" panose="020B0509000000000000" pitchFamily="49" charset="-120"/>
              </a:rPr>
              <a:t>make him a better self; </a:t>
            </a:r>
            <a:r>
              <a:rPr lang="en-US" altLang="zh-TW" sz="4000" spc="-100" dirty="0">
                <a:highlight>
                  <a:srgbClr val="FFFF00"/>
                </a:highlight>
                <a:ea typeface="華康儷中黑" panose="020B0509000000000000" pitchFamily="49" charset="-120"/>
              </a:rPr>
              <a:t>2.</a:t>
            </a:r>
            <a:r>
              <a:rPr lang="en-US" altLang="zh-TW" sz="4000" spc="-100" dirty="0">
                <a:ea typeface="華康儷中黑" panose="020B0509000000000000" pitchFamily="49" charset="-120"/>
              </a:rPr>
              <a:t>let him do good and help others; </a:t>
            </a:r>
            <a:r>
              <a:rPr lang="en-US" altLang="zh-TW" sz="4000" spc="-100" dirty="0">
                <a:highlight>
                  <a:srgbClr val="FFFF00"/>
                </a:highlight>
                <a:ea typeface="華康儷中黑" panose="020B0509000000000000" pitchFamily="49" charset="-120"/>
              </a:rPr>
              <a:t>3.</a:t>
            </a:r>
            <a:r>
              <a:rPr lang="en-US" altLang="zh-TW" sz="4000" spc="-100" dirty="0">
                <a:ea typeface="華康儷中黑" panose="020B0509000000000000" pitchFamily="49" charset="-120"/>
              </a:rPr>
              <a:t>If the opportunity arises, be converted to Christ”.</a:t>
            </a:r>
          </a:p>
        </p:txBody>
      </p:sp>
    </p:spTree>
    <p:extLst>
      <p:ext uri="{BB962C8B-B14F-4D97-AF65-F5344CB8AC3E}">
        <p14:creationId xmlns:p14="http://schemas.microsoft.com/office/powerpoint/2010/main" val="3049565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EE6E4BB-FED9-440E-810A-3E962E333751}"/>
              </a:ext>
            </a:extLst>
          </p:cNvPr>
          <p:cNvSpPr>
            <a:spLocks noGrp="1"/>
          </p:cNvSpPr>
          <p:nvPr>
            <p:ph type="subTitle" idx="1"/>
          </p:nvPr>
        </p:nvSpPr>
        <p:spPr>
          <a:xfrm>
            <a:off x="0" y="116632"/>
            <a:ext cx="9144000" cy="6624736"/>
          </a:xfrm>
        </p:spPr>
        <p:txBody>
          <a:bodyPr/>
          <a:lstStyle/>
          <a:p>
            <a:pPr>
              <a:spcBef>
                <a:spcPts val="0"/>
              </a:spcBef>
            </a:pPr>
            <a:r>
              <a:rPr lang="zh-TW" altLang="en-US" sz="3600" dirty="0">
                <a:ea typeface="華康儷中黑" panose="020B0509000000000000" pitchFamily="49" charset="-120"/>
              </a:rPr>
              <a:t>我們要</a:t>
            </a:r>
            <a:r>
              <a:rPr lang="zh-TW" altLang="en-US" sz="4000" dirty="0">
                <a:ea typeface="華康儷中黑" panose="020B0509000000000000" pitchFamily="49" charset="-120"/>
              </a:rPr>
              <a:t>全體全方位</a:t>
            </a:r>
            <a:r>
              <a:rPr lang="en-US" altLang="zh-TW" dirty="0">
                <a:ea typeface="華康儷中黑" panose="020B0509000000000000" pitchFamily="49" charset="-120"/>
              </a:rPr>
              <a:t>(</a:t>
            </a:r>
            <a:r>
              <a:rPr lang="zh-TW" altLang="en-US" dirty="0">
                <a:ea typeface="華康儷中黑" panose="020B0509000000000000" pitchFamily="49" charset="-120"/>
              </a:rPr>
              <a:t>個人</a:t>
            </a:r>
            <a:r>
              <a:rPr lang="en-US" altLang="zh-TW" dirty="0">
                <a:ea typeface="華康儷中黑" panose="020B0509000000000000" pitchFamily="49" charset="-120"/>
              </a:rPr>
              <a:t>,</a:t>
            </a:r>
            <a:r>
              <a:rPr lang="zh-TW" altLang="en-US" dirty="0">
                <a:ea typeface="華康儷中黑" panose="020B0509000000000000" pitchFamily="49" charset="-120"/>
              </a:rPr>
              <a:t>團體</a:t>
            </a:r>
            <a:r>
              <a:rPr lang="en-US" altLang="zh-TW" dirty="0">
                <a:ea typeface="華康儷中黑" panose="020B0509000000000000" pitchFamily="49" charset="-120"/>
              </a:rPr>
              <a:t>,</a:t>
            </a:r>
            <a:r>
              <a:rPr lang="zh-TW" altLang="en-US" dirty="0">
                <a:ea typeface="華康儷中黑" panose="020B0509000000000000" pitchFamily="49" charset="-120"/>
              </a:rPr>
              <a:t>國家</a:t>
            </a:r>
            <a:r>
              <a:rPr lang="en-US" altLang="zh-TW" dirty="0">
                <a:ea typeface="華康儷中黑" panose="020B0509000000000000" pitchFamily="49" charset="-120"/>
              </a:rPr>
              <a:t>,</a:t>
            </a:r>
            <a:r>
              <a:rPr lang="zh-TW" altLang="en-US" dirty="0">
                <a:ea typeface="華康儷中黑" panose="020B0509000000000000" pitchFamily="49" charset="-120"/>
              </a:rPr>
              <a:t>宗教</a:t>
            </a:r>
            <a:r>
              <a:rPr lang="en-US" altLang="zh-TW" dirty="0">
                <a:ea typeface="華康儷中黑" panose="020B0509000000000000" pitchFamily="49" charset="-120"/>
              </a:rPr>
              <a:t>)</a:t>
            </a:r>
            <a:r>
              <a:rPr lang="zh-TW" altLang="en-US" sz="4000" dirty="0">
                <a:ea typeface="華康儷中黑" panose="020B0509000000000000" pitchFamily="49" charset="-120"/>
              </a:rPr>
              <a:t>學習</a:t>
            </a:r>
            <a:r>
              <a:rPr lang="en-US" altLang="zh-TW" sz="4000" dirty="0">
                <a:ea typeface="華康儷中黑" panose="020B0509000000000000" pitchFamily="49" charset="-120"/>
              </a:rPr>
              <a:t>:</a:t>
            </a:r>
          </a:p>
          <a:p>
            <a:pPr>
              <a:spcBef>
                <a:spcPts val="0"/>
              </a:spcBef>
              <a:spcAft>
                <a:spcPts val="1200"/>
              </a:spcAft>
            </a:pPr>
            <a:r>
              <a:rPr lang="zh-TW" altLang="en-US" sz="4000" dirty="0">
                <a:solidFill>
                  <a:srgbClr val="FF0000"/>
                </a:solidFill>
                <a:ea typeface="華康儷中黑" panose="020B0509000000000000" pitchFamily="49" charset="-120"/>
              </a:rPr>
              <a:t>肯定自己</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欣賞別人</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學習別人</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豐富自己</a:t>
            </a:r>
            <a:r>
              <a:rPr lang="en-US" altLang="zh-TW" sz="4000" dirty="0">
                <a:solidFill>
                  <a:srgbClr val="FF0000"/>
                </a:solidFill>
                <a:ea typeface="華康儷中黑" panose="020B0509000000000000" pitchFamily="49" charset="-120"/>
              </a:rPr>
              <a:t>.</a:t>
            </a:r>
            <a:r>
              <a:rPr lang="zh-TW" altLang="en-US" sz="4000" dirty="0">
                <a:ea typeface="華康儷中黑" panose="020B0509000000000000" pitchFamily="49" charset="-120"/>
              </a:rPr>
              <a:t>這是世界大同最好</a:t>
            </a:r>
            <a:r>
              <a:rPr lang="en-US" altLang="zh-TW" dirty="0">
                <a:ea typeface="華康儷中黑" panose="020B0509000000000000" pitchFamily="49" charset="-120"/>
              </a:rPr>
              <a:t>(</a:t>
            </a:r>
            <a:r>
              <a:rPr lang="zh-TW" altLang="en-US" dirty="0">
                <a:ea typeface="華康儷中黑" panose="020B0509000000000000" pitchFamily="49" charset="-120"/>
              </a:rPr>
              <a:t>甚至是唯一</a:t>
            </a:r>
            <a:r>
              <a:rPr lang="en-US" altLang="zh-TW" dirty="0">
                <a:ea typeface="華康儷中黑" panose="020B0509000000000000" pitchFamily="49" charset="-120"/>
              </a:rPr>
              <a:t>)</a:t>
            </a:r>
            <a:r>
              <a:rPr lang="zh-TW" altLang="en-US" sz="4000" dirty="0">
                <a:ea typeface="華康儷中黑" panose="020B0509000000000000" pitchFamily="49" charset="-120"/>
              </a:rPr>
              <a:t>的途徑</a:t>
            </a:r>
            <a:r>
              <a:rPr lang="en-US" altLang="zh-TW" sz="4000" dirty="0">
                <a:ea typeface="華康儷中黑" panose="020B0509000000000000" pitchFamily="49" charset="-120"/>
              </a:rPr>
              <a:t>.</a:t>
            </a:r>
          </a:p>
          <a:p>
            <a:pPr>
              <a:spcBef>
                <a:spcPts val="0"/>
              </a:spcBef>
            </a:pPr>
            <a:r>
              <a:rPr lang="en-US" altLang="zh-TW" sz="4000" dirty="0">
                <a:ea typeface="華康儷中黑" panose="020B0509000000000000" pitchFamily="49" charset="-120"/>
              </a:rPr>
              <a:t>We should strive in all aspects </a:t>
            </a:r>
            <a:r>
              <a:rPr lang="en-US" altLang="zh-TW" sz="3600" dirty="0">
                <a:ea typeface="華康儷中黑" panose="020B0509000000000000" pitchFamily="49" charset="-120"/>
              </a:rPr>
              <a:t>(including individuals, groups, nations, and religions)</a:t>
            </a:r>
            <a:r>
              <a:rPr lang="en-US" altLang="zh-TW" sz="4000" dirty="0">
                <a:ea typeface="華康儷中黑" panose="020B0509000000000000" pitchFamily="49" charset="-120"/>
              </a:rPr>
              <a:t> </a:t>
            </a:r>
            <a:r>
              <a:rPr lang="en-US" altLang="zh-TW" sz="4000" dirty="0">
                <a:highlight>
                  <a:srgbClr val="FFFF00"/>
                </a:highlight>
                <a:ea typeface="華康儷中黑" panose="020B0509000000000000" pitchFamily="49" charset="-120"/>
              </a:rPr>
              <a:t>to affirm ourselves and appreciate others; to learn from others and enrich ourselves. </a:t>
            </a:r>
            <a:r>
              <a:rPr lang="en-US" altLang="zh-TW" sz="4000" dirty="0">
                <a:solidFill>
                  <a:srgbClr val="FF0000"/>
                </a:solidFill>
                <a:ea typeface="華康儷中黑" panose="020B0509000000000000" pitchFamily="49" charset="-120"/>
              </a:rPr>
              <a:t>This is the best </a:t>
            </a:r>
            <a:r>
              <a:rPr lang="en-US" altLang="zh-TW" sz="3600" spc="-150" dirty="0">
                <a:solidFill>
                  <a:srgbClr val="FF0000"/>
                </a:solidFill>
                <a:ea typeface="華康儷中黑" panose="020B0509000000000000" pitchFamily="49" charset="-120"/>
              </a:rPr>
              <a:t>(or even the only)</a:t>
            </a:r>
            <a:r>
              <a:rPr lang="en-US" altLang="zh-TW" sz="4000" dirty="0">
                <a:solidFill>
                  <a:srgbClr val="FF0000"/>
                </a:solidFill>
                <a:ea typeface="華康儷中黑" panose="020B0509000000000000" pitchFamily="49" charset="-120"/>
              </a:rPr>
              <a:t> path to achieving global harmony</a:t>
            </a:r>
            <a:r>
              <a:rPr lang="en-US" altLang="zh-TW" sz="4000" dirty="0">
                <a:ea typeface="華康儷中黑" panose="020B0509000000000000" pitchFamily="49" charset="-120"/>
              </a:rPr>
              <a:t>.</a:t>
            </a:r>
          </a:p>
        </p:txBody>
      </p:sp>
      <p:sp>
        <p:nvSpPr>
          <p:cNvPr id="4" name="文字方塊 3">
            <a:extLst>
              <a:ext uri="{FF2B5EF4-FFF2-40B4-BE49-F238E27FC236}">
                <a16:creationId xmlns:a16="http://schemas.microsoft.com/office/drawing/2014/main" id="{31A8501E-1747-4914-B550-8C72EDA589E8}"/>
              </a:ext>
            </a:extLst>
          </p:cNvPr>
          <p:cNvSpPr txBox="1"/>
          <p:nvPr/>
        </p:nvSpPr>
        <p:spPr>
          <a:xfrm>
            <a:off x="6588224" y="6021288"/>
            <a:ext cx="2232248" cy="461665"/>
          </a:xfrm>
          <a:prstGeom prst="rect">
            <a:avLst/>
          </a:prstGeom>
          <a:noFill/>
          <a:ln w="19050">
            <a:solidFill>
              <a:srgbClr val="FF0000"/>
            </a:solidFill>
          </a:ln>
        </p:spPr>
        <p:txBody>
          <a:bodyPr wrap="square" rtlCol="0">
            <a:spAutoFit/>
          </a:bodyPr>
          <a:lstStyle/>
          <a:p>
            <a:pPr algn="ctr">
              <a:spcBef>
                <a:spcPts val="600"/>
              </a:spcBef>
              <a:spcAft>
                <a:spcPts val="0"/>
              </a:spcAft>
            </a:pPr>
            <a:r>
              <a:rPr lang="zh-TW" altLang="en-US" sz="2000" dirty="0">
                <a:solidFill>
                  <a:srgbClr val="0000FF"/>
                </a:solidFill>
                <a:highlight>
                  <a:srgbClr val="FFFF00"/>
                </a:highlight>
                <a:latin typeface="Calibri" panose="020F0502020204030204" pitchFamily="34" charset="0"/>
                <a:ea typeface="華康儷中黑" panose="020B0509000000000000" pitchFamily="49" charset="-120"/>
                <a:cs typeface="Calibri" panose="020F0502020204030204" pitchFamily="34" charset="0"/>
              </a:rPr>
              <a:t>請點讚</a:t>
            </a:r>
            <a:r>
              <a:rPr lang="en-US" altLang="zh-TW" sz="2000" dirty="0">
                <a:solidFill>
                  <a:srgbClr val="0000FF"/>
                </a:solidFill>
                <a:highlight>
                  <a:srgbClr val="FFFF00"/>
                </a:highlight>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highlight>
                  <a:srgbClr val="FFFF00"/>
                </a:highlight>
                <a:latin typeface="Calibri" panose="020F0502020204030204" pitchFamily="34" charset="0"/>
                <a:ea typeface="華康儷中黑" panose="020B0509000000000000" pitchFamily="49" charset="-120"/>
                <a:cs typeface="Calibri" panose="020F0502020204030204" pitchFamily="34" charset="0"/>
              </a:rPr>
              <a:t>留言</a:t>
            </a:r>
            <a:r>
              <a:rPr lang="en-US" altLang="zh-TW" sz="2000" dirty="0">
                <a:solidFill>
                  <a:srgbClr val="0000FF"/>
                </a:solidFill>
                <a:highlight>
                  <a:srgbClr val="FFFF00"/>
                </a:highlight>
                <a:latin typeface="Calibri" panose="020F0502020204030204" pitchFamily="34" charset="0"/>
                <a:ea typeface="華康儷中黑" panose="020B0509000000000000" pitchFamily="49" charset="-120"/>
                <a:cs typeface="Calibri" panose="020F0502020204030204" pitchFamily="34" charset="0"/>
              </a:rPr>
              <a:t>,</a:t>
            </a:r>
            <a:r>
              <a:rPr lang="zh-TW" altLang="en-US" sz="2400" dirty="0">
                <a:solidFill>
                  <a:srgbClr val="FF0000"/>
                </a:solidFill>
                <a:highlight>
                  <a:srgbClr val="FFFF00"/>
                </a:highlight>
                <a:latin typeface="Calibri" panose="020F0502020204030204" pitchFamily="34" charset="0"/>
                <a:ea typeface="華康儷中黑" panose="020B0509000000000000" pitchFamily="49" charset="-120"/>
                <a:cs typeface="Calibri" panose="020F0502020204030204" pitchFamily="34" charset="0"/>
              </a:rPr>
              <a:t>轉發</a:t>
            </a:r>
            <a:endParaRPr lang="en-US" altLang="zh-HK" sz="2400" dirty="0">
              <a:solidFill>
                <a:srgbClr val="FF0000"/>
              </a:solidFill>
              <a:highlight>
                <a:srgbClr val="FFFF00"/>
              </a:highlight>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558005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552431"/>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spcAft>
                <a:spcPts val="1200"/>
              </a:spcAft>
              <a:buFontTx/>
              <a:buNone/>
              <a:defRPr/>
            </a:pPr>
            <a:r>
              <a:rPr lang="zh-TW" altLang="en-US" sz="4800" dirty="0">
                <a:solidFill>
                  <a:srgbClr val="FF00FF"/>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6600" b="1" dirty="0">
                <a:ln w="13462">
                  <a:solidFill>
                    <a:schemeClr val="bg1"/>
                  </a:solidFill>
                  <a:prstDash val="solid"/>
                </a:ln>
                <a:solidFill>
                  <a:srgbClr val="FF0000"/>
                </a:solidFill>
                <a:effectLst>
                  <a:outerShdw dist="38100" dir="2700000" algn="bl" rotWithShape="0">
                    <a:schemeClr val="accent5"/>
                  </a:outerShdw>
                </a:effectLst>
                <a:latin typeface="華康儷中黑" panose="020B0509000000000000" pitchFamily="49" charset="-120"/>
                <a:ea typeface="華康儷中黑" panose="020B0509000000000000" pitchFamily="49" charset="-120"/>
              </a:rPr>
              <a:t>天主愛你 主佑！</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有一少年跑來，告訴梅瑟說：「厄耳達得和默達得，在營內，出神說話。」自幼服事梅瑟的農的兒子若蘇厄，於是說：「</a:t>
            </a:r>
            <a:r>
              <a:rPr lang="zh-TW" altLang="en-US" sz="4000" dirty="0">
                <a:solidFill>
                  <a:srgbClr val="00FF00"/>
                </a:solidFill>
                <a:latin typeface="華康儷中黑" panose="020B0509000000000000" pitchFamily="49" charset="-120"/>
                <a:ea typeface="華康儷中黑" panose="020B0509000000000000" pitchFamily="49" charset="-120"/>
              </a:rPr>
              <a:t>我主梅瑟！你該禁止他們。</a:t>
            </a:r>
            <a:r>
              <a:rPr lang="zh-TW" altLang="en-US" sz="4000" dirty="0">
                <a:solidFill>
                  <a:schemeClr val="bg1"/>
                </a:solidFill>
                <a:latin typeface="華康儷中黑" panose="020B0509000000000000" pitchFamily="49" charset="-120"/>
                <a:ea typeface="華康儷中黑" panose="020B0509000000000000" pitchFamily="49" charset="-120"/>
              </a:rPr>
              <a:t>」</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梅瑟回答他說：「</a:t>
            </a:r>
            <a:r>
              <a:rPr lang="zh-TW" altLang="en-US" sz="4000" dirty="0">
                <a:solidFill>
                  <a:srgbClr val="FFFF00"/>
                </a:solidFill>
                <a:latin typeface="華康儷中黑" panose="020B0509000000000000" pitchFamily="49" charset="-120"/>
                <a:ea typeface="華康儷中黑" panose="020B0509000000000000" pitchFamily="49" charset="-120"/>
              </a:rPr>
              <a:t>你為我的原故，嫉妒人麼？巴不得上主的人民，都成為先知；但願上主將自己的精神，傾注在他們身上</a:t>
            </a:r>
            <a:r>
              <a:rPr lang="zh-TW" altLang="en-US" sz="4000" dirty="0">
                <a:solidFill>
                  <a:schemeClr val="bg1"/>
                </a:solidFill>
                <a:latin typeface="華康儷中黑" panose="020B0509000000000000" pitchFamily="49" charset="-120"/>
                <a:ea typeface="華康儷中黑" panose="020B0509000000000000" pitchFamily="49" charset="-120"/>
              </a:rPr>
              <a:t>！」。</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8100144" y="6202507"/>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7" name="文字方塊 6">
            <a:extLst>
              <a:ext uri="{FF2B5EF4-FFF2-40B4-BE49-F238E27FC236}">
                <a16:creationId xmlns:a16="http://schemas.microsoft.com/office/drawing/2014/main" id="{F3C15FE6-9D1E-4869-9FBD-27B61EC02769}"/>
              </a:ext>
            </a:extLst>
          </p:cNvPr>
          <p:cNvSpPr txBox="1"/>
          <p:nvPr/>
        </p:nvSpPr>
        <p:spPr>
          <a:xfrm>
            <a:off x="1475656" y="5879342"/>
            <a:ext cx="6318448" cy="523220"/>
          </a:xfrm>
          <a:prstGeom prst="rect">
            <a:avLst/>
          </a:prstGeom>
          <a:noFill/>
          <a:ln w="12700">
            <a:solidFill>
              <a:srgbClr val="FF99FF"/>
            </a:solidFill>
          </a:ln>
        </p:spPr>
        <p:txBody>
          <a:bodyPr wrap="square" rtlCol="0">
            <a:spAutoFit/>
          </a:bodyPr>
          <a:ls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靜默片刻</a:t>
            </a:r>
            <a:r>
              <a:rPr lang="zh-TW" altLang="en-US" sz="2400" dirty="0">
                <a:solidFill>
                  <a:srgbClr val="FFFF00"/>
                </a:solidFill>
                <a:latin typeface="華康中黑體" panose="020B0509000000000000" pitchFamily="49" charset="-120"/>
                <a:ea typeface="華康中黑體" panose="020B0509000000000000" pitchFamily="49" charset="-120"/>
                <a:cs typeface="華康中黑體" panose="020B0509000000000000" pitchFamily="49" charset="-120"/>
              </a:rPr>
              <a:t>，</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默想天主</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今天</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對</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我</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說的話</a:t>
            </a: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恭讀聖雅各伯書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5:1-6</a:t>
            </a: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你們富有的人啊，現在哭泣哀號吧！因為你們的災難快到了。你們的財產，腐爛了；</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你們的衣服，被蛀蟲吃了；你們的金銀，生了</a:t>
            </a:r>
            <a:r>
              <a:rPr lang="zh-TW" altLang="en-US" sz="4000" b="1"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銹</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，這</a:t>
            </a:r>
            <a:r>
              <a:rPr lang="zh-TW" altLang="en-US" sz="4000" b="1"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銹</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要作控告你們的證據，也要像火一樣，吞食你們的肉。</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你們竟為末日，積蓄了財寶！</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看，工人們收割了你們的莊田，你們卻扣留他們的工資；這工資喊冤，</a:t>
            </a:r>
            <a:endParaRPr lang="en-US" altLang="zh-TW"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88640"/>
            <a:ext cx="9108504" cy="6258644"/>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收割工人的呼聲，已進入了萬軍上主的耳朵裡。你們在世上奢華宴樂，養肥了你們的心，等候宰殺的日子。你們定了義人的罪，殺害了他；他卻沒有抵抗你們。</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7" name="文字方塊 6">
            <a:extLst>
              <a:ext uri="{FF2B5EF4-FFF2-40B4-BE49-F238E27FC236}">
                <a16:creationId xmlns:a16="http://schemas.microsoft.com/office/drawing/2014/main" id="{FB0E37BD-0A6C-42D6-9293-53BBE83B50B5}"/>
              </a:ext>
            </a:extLst>
          </p:cNvPr>
          <p:cNvSpPr txBox="1"/>
          <p:nvPr/>
        </p:nvSpPr>
        <p:spPr>
          <a:xfrm>
            <a:off x="1378429" y="4509120"/>
            <a:ext cx="6318448" cy="523220"/>
          </a:xfrm>
          <a:prstGeom prst="rect">
            <a:avLst/>
          </a:prstGeom>
          <a:noFill/>
          <a:ln w="12700">
            <a:solidFill>
              <a:srgbClr val="FF99FF"/>
            </a:solidFill>
          </a:ln>
        </p:spPr>
        <p:txBody>
          <a:bodyPr wrap="square" rtlCol="0">
            <a:spAutoFit/>
          </a:bodyPr>
          <a:ls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靜默片刻</a:t>
            </a:r>
            <a:r>
              <a:rPr lang="zh-TW" altLang="en-US" sz="2400" dirty="0">
                <a:solidFill>
                  <a:srgbClr val="FFFF00"/>
                </a:solidFill>
                <a:latin typeface="華康中黑體" panose="020B0509000000000000" pitchFamily="49" charset="-120"/>
                <a:ea typeface="華康中黑體" panose="020B0509000000000000" pitchFamily="49" charset="-120"/>
                <a:cs typeface="華康中黑體" panose="020B0509000000000000" pitchFamily="49" charset="-120"/>
              </a:rPr>
              <a:t>，</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默想天主</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今天</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對</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我</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說的話</a:t>
            </a: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88640"/>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恭讀聖馬爾谷福音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9:38-43, 45, 47-48</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那時候，若望向耶穌說：「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師父！我們見過一個人，他因你的名字驅魔；我們禁止了他，因為他不跟從我們。」</a:t>
            </a:r>
          </a:p>
          <a:p>
            <a:pPr marL="0" indent="0" algn="just" eaLnBrk="1">
              <a:lnSpc>
                <a:spcPts val="4800"/>
              </a:lnSpc>
              <a:spcBef>
                <a:spcPts val="600"/>
              </a:spcBef>
              <a:spcAft>
                <a:spcPts val="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耶穌說：「不要禁止他，</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因為沒有一個人，以我的名字行了奇蹟，就會立即誹謗我，</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因為誰不反對我們，就是傾向我們。</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誰如果因你們屬於基督，而給你們一杯水喝，我實在告訴你們：</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他決不會失掉他的賞報。</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「誰如果使這些信者中的一個小子跌倒，倒不如拿一塊驢拉的磨石，套在他的頸項，投到海裡，為他更好。</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倘若你的手使你跌倒，砍掉它！你殘廢進入生命，比有兩隻手，而下地獄，到那不滅的火裡去更好。</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倘若你的腳使你跌倒，砍掉它！你瘸腿進入生命，比有雙腳，而被投入地獄裡更好。</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HK"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倘若你的眼使你跌倒，</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剜出它來！你一隻眼進入天主的國，比有兩隻眼，而被投入地獄裡更好；那裡的蟲不死，火也不滅。」</a:t>
            </a: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
        <p:nvSpPr>
          <p:cNvPr id="6" name="文字方塊 5">
            <a:extLst>
              <a:ext uri="{FF2B5EF4-FFF2-40B4-BE49-F238E27FC236}">
                <a16:creationId xmlns:a16="http://schemas.microsoft.com/office/drawing/2014/main" id="{9A0207F2-A4EA-44F5-9D69-01113ED87091}"/>
              </a:ext>
            </a:extLst>
          </p:cNvPr>
          <p:cNvSpPr txBox="1"/>
          <p:nvPr/>
        </p:nvSpPr>
        <p:spPr>
          <a:xfrm>
            <a:off x="1412776" y="3933056"/>
            <a:ext cx="6318448" cy="523220"/>
          </a:xfrm>
          <a:prstGeom prst="rect">
            <a:avLst/>
          </a:prstGeom>
          <a:noFill/>
          <a:ln w="12700">
            <a:solidFill>
              <a:srgbClr val="FF99FF"/>
            </a:solidFill>
          </a:ln>
        </p:spPr>
        <p:txBody>
          <a:bodyPr wrap="square" rtlCol="0">
            <a:spAutoFit/>
          </a:bodyPr>
          <a:ls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靜默片刻</a:t>
            </a:r>
            <a:r>
              <a:rPr lang="zh-TW" altLang="en-US" sz="2400" dirty="0">
                <a:solidFill>
                  <a:srgbClr val="FFFF00"/>
                </a:solidFill>
                <a:latin typeface="華康中黑體" panose="020B0509000000000000" pitchFamily="49" charset="-120"/>
                <a:ea typeface="華康中黑體" panose="020B0509000000000000" pitchFamily="49" charset="-120"/>
                <a:cs typeface="華康中黑體" panose="020B0509000000000000" pitchFamily="49" charset="-120"/>
              </a:rPr>
              <a:t>，</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默想天主</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今天</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對</a:t>
            </a:r>
            <a:r>
              <a:rPr kumimoji="1" lang="zh-TW" altLang="en-US" sz="2800" b="1" i="0" u="none" strike="noStrike" kern="1200" cap="none" spc="0" normalizeH="0" baseline="0" noProof="0" dirty="0">
                <a:ln>
                  <a:noFill/>
                </a:ln>
                <a:solidFill>
                  <a:schemeClr val="bg1"/>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我</a:t>
            </a:r>
            <a:r>
              <a:rPr kumimoji="1" lang="zh-TW" altLang="en-US" sz="2400" b="0" i="0" u="none" strike="noStrike" kern="1200" cap="none" spc="0" normalizeH="0" baseline="0" noProof="0" dirty="0">
                <a:ln>
                  <a:noFill/>
                </a:ln>
                <a:solidFill>
                  <a:srgbClr val="FFFF00"/>
                </a:solidFill>
                <a:effectLst/>
                <a:uLnTx/>
                <a:uFillTx/>
                <a:latin typeface="華康中黑體" panose="020B0509000000000000" pitchFamily="49" charset="-120"/>
                <a:ea typeface="華康中黑體" panose="020B0509000000000000" pitchFamily="49" charset="-120"/>
                <a:cs typeface="華康中黑體" panose="020B0509000000000000" pitchFamily="49" charset="-120"/>
              </a:rPr>
              <a:t>說的話</a:t>
            </a:r>
          </a:p>
        </p:txBody>
      </p:sp>
    </p:spTree>
    <p:extLst>
      <p:ext uri="{BB962C8B-B14F-4D97-AF65-F5344CB8AC3E}">
        <p14:creationId xmlns:p14="http://schemas.microsoft.com/office/powerpoint/2010/main" val="4102455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430665"/>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常年期二十六主日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 </a:t>
            </a:r>
            <a:r>
              <a:rPr lang="zh-TW" altLang="en-US" dirty="0">
                <a:solidFill>
                  <a:schemeClr val="bg1"/>
                </a:solidFill>
                <a:ea typeface="華康儷中黑" pitchFamily="49" charset="-120"/>
              </a:rPr>
              <a:t>年 </a:t>
            </a:r>
            <a:r>
              <a:rPr lang="en-US" altLang="zh-TW" dirty="0">
                <a:solidFill>
                  <a:schemeClr val="bg1"/>
                </a:solidFill>
                <a:ea typeface="華康儷中黑" pitchFamily="49" charset="-120"/>
              </a:rPr>
              <a:t>9 </a:t>
            </a:r>
            <a:r>
              <a:rPr lang="zh-TW" altLang="en-US" dirty="0">
                <a:solidFill>
                  <a:schemeClr val="bg1"/>
                </a:solidFill>
                <a:ea typeface="華康儷中黑" pitchFamily="49" charset="-120"/>
              </a:rPr>
              <a:t>月 </a:t>
            </a:r>
            <a:r>
              <a:rPr lang="en-US" altLang="zh-TW" dirty="0">
                <a:solidFill>
                  <a:schemeClr val="bg1"/>
                </a:solidFill>
                <a:ea typeface="華康儷中黑" pitchFamily="49" charset="-120"/>
              </a:rPr>
              <a:t>29</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spcBef>
                <a:spcPts val="600"/>
              </a:spcBef>
              <a:spcAft>
                <a:spcPts val="24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HK" altLang="en-US" sz="11000" spc="1000" dirty="0">
                <a:solidFill>
                  <a:srgbClr val="FFFF00"/>
                </a:solidFill>
                <a:ea typeface="華康粗黑體" panose="020B0709000000000000" pitchFamily="49" charset="-120"/>
              </a:rPr>
              <a:t>無知的嫉妒</a:t>
            </a:r>
            <a:endParaRPr lang="zh-TW" altLang="en-US" sz="11000" spc="10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4119344023"/>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31861</TotalTime>
  <Words>2404</Words>
  <Application>Microsoft Office PowerPoint</Application>
  <PresentationFormat>如螢幕大小 (4:3)</PresentationFormat>
  <Paragraphs>118</Paragraphs>
  <Slides>26</Slides>
  <Notes>1</Notes>
  <HiddenSlides>0</HiddenSlides>
  <MMClips>0</MMClips>
  <ScaleCrop>false</ScaleCrop>
  <HeadingPairs>
    <vt:vector size="6" baseType="variant">
      <vt:variant>
        <vt:lpstr>使用字型</vt:lpstr>
      </vt:variant>
      <vt:variant>
        <vt:i4>12</vt:i4>
      </vt:variant>
      <vt:variant>
        <vt:lpstr>佈景主題</vt:lpstr>
      </vt:variant>
      <vt:variant>
        <vt:i4>2</vt:i4>
      </vt:variant>
      <vt:variant>
        <vt:lpstr>投影片標題</vt:lpstr>
      </vt:variant>
      <vt:variant>
        <vt:i4>26</vt:i4>
      </vt:variant>
    </vt:vector>
  </HeadingPairs>
  <TitlesOfParts>
    <vt:vector size="40" baseType="lpstr">
      <vt:lpstr>華康中黑體</vt:lpstr>
      <vt:lpstr>華康中黑體(P)</vt:lpstr>
      <vt:lpstr>華康布丁體W7(P)</vt:lpstr>
      <vt:lpstr>華康正顏楷體W7</vt:lpstr>
      <vt:lpstr>華康粗黑體</vt:lpstr>
      <vt:lpstr>華康儷中黑</vt:lpstr>
      <vt:lpstr>華康儷中黑(P)</vt:lpstr>
      <vt:lpstr>華康儷粗宋(P)</vt:lpstr>
      <vt:lpstr>新細明體</vt:lpstr>
      <vt:lpstr>Arial</vt:lpstr>
      <vt:lpstr>Calibri</vt:lpstr>
      <vt:lpstr>Wingdings</vt:lpstr>
      <vt:lpstr>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1756</cp:revision>
  <dcterms:created xsi:type="dcterms:W3CDTF">2006-09-26T01:05:23Z</dcterms:created>
  <dcterms:modified xsi:type="dcterms:W3CDTF">2024-09-23T05:56:36Z</dcterms:modified>
</cp:coreProperties>
</file>