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</p:sldMasterIdLst>
  <p:notesMasterIdLst>
    <p:notesMasterId r:id="rId29"/>
  </p:notesMasterIdLst>
  <p:handoutMasterIdLst>
    <p:handoutMasterId r:id="rId30"/>
  </p:handoutMasterIdLst>
  <p:sldIdLst>
    <p:sldId id="914" r:id="rId3"/>
    <p:sldId id="1050" r:id="rId4"/>
    <p:sldId id="1178" r:id="rId5"/>
    <p:sldId id="1053" r:id="rId6"/>
    <p:sldId id="1180" r:id="rId7"/>
    <p:sldId id="1054" r:id="rId8"/>
    <p:sldId id="1183" r:id="rId9"/>
    <p:sldId id="1181" r:id="rId10"/>
    <p:sldId id="930" r:id="rId11"/>
    <p:sldId id="1215" r:id="rId12"/>
    <p:sldId id="1219" r:id="rId13"/>
    <p:sldId id="1220" r:id="rId14"/>
    <p:sldId id="1233" r:id="rId15"/>
    <p:sldId id="1221" r:id="rId16"/>
    <p:sldId id="1222" r:id="rId17"/>
    <p:sldId id="1223" r:id="rId18"/>
    <p:sldId id="1224" r:id="rId19"/>
    <p:sldId id="1225" r:id="rId20"/>
    <p:sldId id="1226" r:id="rId21"/>
    <p:sldId id="1227" r:id="rId22"/>
    <p:sldId id="1228" r:id="rId23"/>
    <p:sldId id="1229" r:id="rId24"/>
    <p:sldId id="1230" r:id="rId25"/>
    <p:sldId id="1231" r:id="rId26"/>
    <p:sldId id="1232" r:id="rId27"/>
    <p:sldId id="104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00CC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377" autoAdjust="0"/>
    <p:restoredTop sz="94660"/>
  </p:normalViewPr>
  <p:slideViewPr>
    <p:cSldViewPr>
      <p:cViewPr varScale="1">
        <p:scale>
          <a:sx n="61" d="100"/>
          <a:sy n="61" d="100"/>
        </p:scale>
        <p:origin x="-10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xmlns="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xmlns="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xmlns="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xmlns="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xmlns="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xmlns="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xmlns="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xmlns="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xmlns="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xmlns="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80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xmlns="" id="{46542FFF-654F-44D5-9C7F-C24429BF0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9"/>
            <a:ext cx="9144000" cy="6408711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常年期第二十六主日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9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26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  <a:endParaRPr lang="en-US" altLang="zh-TW" sz="2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0"/>
              </a:spcBef>
              <a:buNone/>
            </a:pPr>
            <a:r>
              <a:rPr lang="zh-TW" altLang="en-US" sz="2800" dirty="0">
                <a:solidFill>
                  <a:srgbClr val="FFFF00"/>
                </a:solidFill>
                <a:ea typeface="華康儷中黑" pitchFamily="49" charset="-120"/>
              </a:rPr>
              <a:t>公教教研中心有限公司 第三十四屆周年大會</a:t>
            </a:r>
            <a:endParaRPr lang="en-US" altLang="zh-TW" sz="2800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FontTx/>
              <a:buNone/>
            </a:pPr>
            <a:r>
              <a:rPr lang="zh-TW" altLang="en-US" sz="60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天國頌</a:t>
            </a:r>
            <a:endParaRPr lang="en-US" altLang="zh-TW" sz="6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 smtClean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我們要：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沒有一分鐘不快樂</a:t>
            </a:r>
            <a:endParaRPr lang="en-US" altLang="zh-TW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沒有任何一件事不感恩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endParaRPr lang="en-US" altLang="zh-TW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梅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瑟回答他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你為我的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原故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嫉妒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麼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巴不得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人民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成為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先知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但願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上主將自己的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精神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傾注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在他們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身上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財產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腐爛了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金銀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銹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銹要作控告你們的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證據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要像火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一樣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吞食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肉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竟為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末日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積蓄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財寶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endParaRPr lang="en-US" altLang="zh-TW" sz="36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不要禁止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沒有一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個人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我的名字行了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奇蹟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會立即誹謗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誰不反對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傾向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97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endParaRPr lang="en-US" altLang="zh-TW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梅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瑟回答他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你為我的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原故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嫉妒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麼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巴不得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人民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成為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先知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但願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上主將自己的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精神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傾注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在他們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身上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天國的條件</a:t>
            </a:r>
            <a:endParaRPr lang="en-US" altLang="zh-TW" sz="3600" dirty="0" smtClean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天國沒有嫉妒：不能互相抵消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          壁立千仞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無欲則剛</a:t>
            </a:r>
            <a:endParaRPr lang="en-US" altLang="zh-TW" sz="36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天國能容：海納百川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有容乃大</a:t>
            </a:r>
            <a:endParaRPr lang="en-US" altLang="zh-TW" sz="36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天國承載一切：地勢坤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君子以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厚德載物</a:t>
            </a:r>
            <a:endParaRPr lang="en-US" altLang="zh-TW" sz="36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約翰精神：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成人之美</a:t>
            </a:r>
            <a:endParaRPr lang="en-US" altLang="zh-TW" sz="36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435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endParaRPr lang="en-US" altLang="zh-TW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財產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腐爛了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金銀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銹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銹要作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控告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證據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要像火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一樣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吞食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肉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竟為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末日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積蓄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財寶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432000" indent="-457200" algn="l"/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天國的反面：</a:t>
            </a:r>
            <a:endParaRPr lang="en-US" altLang="zh-TW" sz="3600" dirty="0" smtClean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霸佔：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腐爛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生鏽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朱門酒肉臭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路有凍死骨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控告：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天怒人怨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哭聲震動天地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en-US" altLang="zh-TW" sz="2800" b="1" dirty="0" smtClean="0">
                <a:solidFill>
                  <a:srgbClr val="FFFF00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       </a:t>
            </a:r>
            <a:r>
              <a:rPr lang="zh-TW" altLang="zh-HK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飛機遊艇著紫袍</a:t>
            </a:r>
            <a:r>
              <a:rPr lang="en-US" altLang="zh-TW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zh-HK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豈知饑寒半分毫</a:t>
            </a:r>
            <a:r>
              <a:rPr lang="en-US" altLang="zh-TW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?</a:t>
            </a:r>
            <a:r>
              <a:rPr lang="zh-TW" altLang="zh-HK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紅酒香檳千家血</a:t>
            </a:r>
            <a:r>
              <a:rPr lang="en-US" altLang="zh-TW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,    </a:t>
            </a:r>
            <a:br>
              <a:rPr lang="en-US" altLang="zh-TW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</a:br>
            <a:r>
              <a:rPr lang="en-US" altLang="zh-TW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   </a:t>
            </a:r>
            <a:r>
              <a:rPr lang="zh-TW" altLang="zh-HK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海鮮肥牛萬姓膏</a:t>
            </a:r>
            <a:r>
              <a:rPr lang="en-US" altLang="zh-TW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.</a:t>
            </a:r>
            <a:r>
              <a:rPr lang="zh-TW" altLang="zh-HK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四秒一</a:t>
            </a:r>
            <a:r>
              <a:rPr lang="zh-TW" altLang="zh-HK" sz="2800" dirty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人</a:t>
            </a:r>
            <a:r>
              <a:rPr lang="zh-HK" altLang="zh-HK" sz="2800" dirty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埋</a:t>
            </a:r>
            <a:r>
              <a:rPr lang="zh-HK" altLang="zh-HK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荒塚</a:t>
            </a:r>
            <a:r>
              <a:rPr lang="en-US" altLang="zh-TW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zh-HK" sz="2800" dirty="0" smtClean="0">
                <a:solidFill>
                  <a:srgbClr val="00FF00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聖詩嘹亮哭聲高</a:t>
            </a:r>
            <a:r>
              <a:rPr lang="en-US" altLang="zh-TW" sz="2800" dirty="0" smtClean="0">
                <a:solidFill>
                  <a:srgbClr val="00FF00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;</a:t>
            </a:r>
            <a:br>
              <a:rPr lang="en-US" altLang="zh-TW" sz="2800" dirty="0" smtClean="0">
                <a:solidFill>
                  <a:srgbClr val="00FF00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</a:br>
            <a:r>
              <a:rPr lang="en-US" altLang="zh-TW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   </a:t>
            </a:r>
            <a:r>
              <a:rPr lang="zh-TW" altLang="zh-HK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自言受鍚神權</a:t>
            </a:r>
            <a:r>
              <a:rPr lang="zh-HK" altLang="zh-HK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杖</a:t>
            </a:r>
            <a:r>
              <a:rPr lang="en-US" altLang="zh-TW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zh-HK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辜負天恩是爾曹</a:t>
            </a:r>
            <a:r>
              <a:rPr lang="en-US" altLang="zh-TW" sz="28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!</a:t>
            </a:r>
          </a:p>
          <a:p>
            <a:pPr marL="432000" indent="-457200" algn="l"/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不義之財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理無久享：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今晚收你靈魂？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435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endParaRPr lang="en-US" altLang="zh-TW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不要禁止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沒有一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個人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我的名字行了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奇蹟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會立即誹謗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誰不反對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傾向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/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地上人家變天國</a:t>
            </a:r>
            <a:r>
              <a:rPr lang="en-US" altLang="zh-TW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天國變天家：</a:t>
            </a:r>
            <a:endParaRPr lang="en-US" altLang="zh-TW" sz="3600" dirty="0" smtClean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心態的改變：桃園三結義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比兄弟更親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「姐姐」：</a:t>
            </a:r>
            <a:r>
              <a:rPr lang="en-US" altLang="zh-TW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一不小心</a:t>
            </a:r>
            <a:r>
              <a:rPr lang="en-US" altLang="zh-TW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?)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比母親更密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水濃於血：信仰大過親情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或使親情更濃</a:t>
            </a:r>
            <a:r>
              <a:rPr lang="en-US" altLang="zh-TW" sz="2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更深</a:t>
            </a:r>
            <a:endParaRPr lang="en-US" altLang="zh-TW" sz="28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天家大於人家：天主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聖母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護守天使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天上諸神聖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……</a:t>
            </a:r>
          </a:p>
          <a:p>
            <a:pPr marL="432000" indent="-457200" algn="l"/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392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HK" dirty="0" smtClean="0"/>
          </a:p>
          <a:p>
            <a:r>
              <a:rPr lang="zh-TW" altLang="zh-HK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教研中心2021週年</a:t>
            </a:r>
            <a:r>
              <a:rPr lang="zh-TW" altLang="zh-HK" sz="44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大會</a:t>
            </a:r>
            <a:endParaRPr lang="en-US" altLang="zh-TW" sz="4400" dirty="0" smtClean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r>
              <a:rPr lang="zh-TW" altLang="zh-HK" sz="6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展</a:t>
            </a:r>
            <a:r>
              <a:rPr lang="en-US" altLang="zh-TW" sz="6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6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望</a:t>
            </a:r>
            <a:endParaRPr lang="zh-TW" altLang="zh-HK" sz="60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r>
              <a:rPr lang="zh-TW" altLang="zh-HK" sz="4400" dirty="0">
                <a:ea typeface="華康儷中黑" panose="020B0509000000000000" pitchFamily="49" charset="-120"/>
              </a:rPr>
              <a:t> </a:t>
            </a:r>
          </a:p>
          <a:p>
            <a:r>
              <a:rPr lang="zh-TW" altLang="zh-HK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CIRS AGM 2021</a:t>
            </a:r>
          </a:p>
          <a:p>
            <a:r>
              <a:rPr lang="en-US" altLang="zh-HK" sz="54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Look into the future</a:t>
            </a:r>
            <a:endParaRPr lang="zh-HK" altLang="en-US" sz="5400" b="1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5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28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聖經</a:t>
            </a:r>
            <a:r>
              <a:rPr lang="zh-TW" altLang="zh-HK" sz="4000" dirty="0">
                <a:ea typeface="華康儷中黑" panose="020B0509000000000000" pitchFamily="49" charset="-120"/>
              </a:rPr>
              <a:t>有兩句相反而相成的話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,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一</a:t>
            </a:r>
            <a:r>
              <a:rPr lang="zh-TW" altLang="zh-HK" sz="4000" dirty="0">
                <a:ea typeface="華康儷中黑" panose="020B0509000000000000" pitchFamily="49" charset="-120"/>
              </a:rPr>
              <a:t>是馬爾谷福音9:40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: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「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不反對我們的,就是贊同我們</a:t>
            </a:r>
            <a:r>
              <a:rPr lang="zh-TW" altLang="zh-HK" sz="4000" dirty="0">
                <a:ea typeface="華康儷中黑" panose="020B0509000000000000" pitchFamily="49" charset="-120"/>
              </a:rPr>
              <a:t>.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」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二</a:t>
            </a:r>
            <a:r>
              <a:rPr lang="zh-TW" altLang="zh-HK" sz="4000" dirty="0">
                <a:ea typeface="華康儷中黑" panose="020B0509000000000000" pitchFamily="49" charset="-120"/>
              </a:rPr>
              <a:t>是瑪竇福音12:30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: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「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不隨同我的,就是反對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我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.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」</a:t>
            </a:r>
            <a:endParaRPr lang="zh-TW" altLang="zh-HK" sz="4000" dirty="0">
              <a:ea typeface="華康儷中黑" panose="020B0509000000000000" pitchFamily="49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zh-TW" altLang="zh-HK" sz="4000" spc="-100" dirty="0" smtClean="0">
                <a:ea typeface="華康儷中黑" panose="020B0509000000000000" pitchFamily="49" charset="-120"/>
              </a:rPr>
              <a:t>There </a:t>
            </a:r>
            <a:r>
              <a:rPr lang="zh-TW" altLang="zh-HK" sz="4000" spc="-100" dirty="0">
                <a:ea typeface="華康儷中黑" panose="020B0509000000000000" pitchFamily="49" charset="-120"/>
              </a:rPr>
              <a:t>are two contradictory yet analogous verses in the Bible. One is: </a:t>
            </a:r>
            <a:r>
              <a:rPr lang="zh-TW" altLang="zh-HK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"For whoever is </a:t>
            </a:r>
            <a:r>
              <a:rPr lang="zh-TW" altLang="zh-HK" sz="4000" b="1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not against </a:t>
            </a:r>
            <a:r>
              <a:rPr lang="zh-TW" altLang="zh-HK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us is </a:t>
            </a:r>
            <a:r>
              <a:rPr lang="zh-TW" altLang="zh-HK" sz="4000" b="1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for</a:t>
            </a:r>
            <a:r>
              <a:rPr lang="zh-TW" altLang="zh-HK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 us</a:t>
            </a:r>
            <a:r>
              <a:rPr lang="zh-TW" altLang="zh-HK" sz="4000" spc="-100" dirty="0">
                <a:ea typeface="華康儷中黑" panose="020B0509000000000000" pitchFamily="49" charset="-120"/>
              </a:rPr>
              <a:t>" </a:t>
            </a:r>
            <a:r>
              <a:rPr lang="zh-TW" altLang="zh-HK" spc="-100" dirty="0">
                <a:ea typeface="華康儷中黑" panose="020B0509000000000000" pitchFamily="49" charset="-120"/>
              </a:rPr>
              <a:t>(Mark 9:40)</a:t>
            </a:r>
            <a:r>
              <a:rPr lang="zh-TW" altLang="zh-HK" sz="4000" spc="-100" dirty="0">
                <a:ea typeface="華康儷中黑" panose="020B0509000000000000" pitchFamily="49" charset="-120"/>
              </a:rPr>
              <a:t>. The other is: "</a:t>
            </a:r>
            <a:r>
              <a:rPr lang="zh-TW" altLang="zh-HK" sz="40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Whoever is not with me is against me</a:t>
            </a:r>
            <a:r>
              <a:rPr lang="zh-TW" altLang="zh-HK" sz="4000" spc="-100" dirty="0">
                <a:ea typeface="華康儷中黑" panose="020B0509000000000000" pitchFamily="49" charset="-120"/>
              </a:rPr>
              <a:t>" </a:t>
            </a:r>
            <a:r>
              <a:rPr lang="zh-TW" altLang="zh-HK" spc="-100" dirty="0">
                <a:ea typeface="華康儷中黑" panose="020B0509000000000000" pitchFamily="49" charset="-120"/>
              </a:rPr>
              <a:t>(Matthew 12:30)</a:t>
            </a:r>
            <a:r>
              <a:rPr lang="zh-TW" altLang="zh-HK" sz="4000" spc="-1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5995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《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谷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》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指</a:t>
            </a:r>
            <a:r>
              <a:rPr lang="zh-TW" altLang="zh-HK" sz="4000" dirty="0">
                <a:ea typeface="華康儷中黑" panose="020B0509000000000000" pitchFamily="49" charset="-120"/>
              </a:rPr>
              <a:t>的是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信仰自由</a:t>
            </a:r>
            <a:r>
              <a:rPr lang="zh-TW" altLang="zh-HK" sz="4000" dirty="0">
                <a:ea typeface="華康儷中黑" panose="020B0509000000000000" pitchFamily="49" charset="-120"/>
              </a:rPr>
              <a:t>,和宗教間的互相尊重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;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《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瑪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》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指</a:t>
            </a:r>
            <a:r>
              <a:rPr lang="zh-TW" altLang="zh-HK" sz="4000" dirty="0">
                <a:ea typeface="華康儷中黑" panose="020B0509000000000000" pitchFamily="49" charset="-120"/>
              </a:rPr>
              <a:t>的是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忠於自己的信仰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,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特別</a:t>
            </a:r>
            <a:r>
              <a:rPr lang="zh-TW" altLang="zh-HK" sz="4000" dirty="0">
                <a:ea typeface="華康儷中黑" panose="020B0509000000000000" pitchFamily="49" charset="-120"/>
              </a:rPr>
              <a:t>是對耶穌的絕對信賴. 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 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Where </a:t>
            </a:r>
            <a:r>
              <a:rPr lang="zh-TW" altLang="zh-HK" sz="4000" dirty="0">
                <a:ea typeface="華康儷中黑" panose="020B0509000000000000" pitchFamily="49" charset="-120"/>
              </a:rPr>
              <a:t>Mark was referring to the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freedom of worship and mutual respect </a:t>
            </a:r>
            <a:r>
              <a:rPr lang="zh-TW" altLang="zh-HK" sz="4000" dirty="0">
                <a:ea typeface="華康儷中黑" panose="020B0509000000000000" pitchFamily="49" charset="-120"/>
              </a:rPr>
              <a:t>among different religions,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Matthew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4000" dirty="0">
                <a:ea typeface="華康儷中黑" panose="020B0509000000000000" pitchFamily="49" charset="-120"/>
              </a:rPr>
              <a:t>reference was a declaration of an 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absolute faith in Jesus Christ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95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0"/>
              </a:spcBef>
            </a:pP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今天</a:t>
            </a:r>
            <a:r>
              <a:rPr lang="zh-TW" altLang="zh-HK" sz="4000" dirty="0">
                <a:ea typeface="華康儷中黑" panose="020B0509000000000000" pitchFamily="49" charset="-120"/>
              </a:rPr>
              <a:t>是公教教研中心的第34屆週年大會,我們特別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重視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《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谷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》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的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信仰自由</a:t>
            </a:r>
            <a:r>
              <a:rPr lang="zh-TW" altLang="zh-HK" sz="4000" dirty="0">
                <a:ea typeface="華康儷中黑" panose="020B0509000000000000" pitchFamily="49" charset="-120"/>
              </a:rPr>
              <a:t>,也正好指出我們來年工作的方向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Today marks the 34th Annual General Meeting of our Catholic Institute for Religion and Society. We are particularly mindful of Mark's emphasis on </a:t>
            </a:r>
            <a:r>
              <a:rPr lang="zh-TW" altLang="zh-HK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religious freedom, </a:t>
            </a:r>
            <a:r>
              <a:rPr lang="zh-TW" altLang="zh-HK" sz="4000" dirty="0">
                <a:ea typeface="華康儷中黑" panose="020B0509000000000000" pitchFamily="49" charset="-120"/>
              </a:rPr>
              <a:t>which aptly points out the direction of our work in the coming year.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endParaRPr lang="zh-HK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95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耶穌</a:t>
            </a:r>
            <a:r>
              <a:rPr lang="zh-TW" altLang="zh-HK" sz="4000" dirty="0">
                <a:ea typeface="華康儷中黑" panose="020B0509000000000000" pitchFamily="49" charset="-120"/>
              </a:rPr>
              <a:t>降生成人, 只有一個目的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,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要人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悔改</a:t>
            </a:r>
            <a:r>
              <a:rPr lang="zh-TW" altLang="zh-HK" sz="4000" dirty="0">
                <a:ea typeface="華康儷中黑" panose="020B0509000000000000" pitchFamily="49" charset="-120"/>
              </a:rPr>
              <a:t>,信從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福音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;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而</a:t>
            </a:r>
            <a:r>
              <a:rPr lang="zh-TW" altLang="zh-HK" sz="4000" dirty="0">
                <a:ea typeface="華康儷中黑" panose="020B0509000000000000" pitchFamily="49" charset="-120"/>
              </a:rPr>
              <a:t>福音的最重要內容是「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天國</a:t>
            </a:r>
            <a:r>
              <a:rPr lang="zh-TW" altLang="zh-HK" sz="4000" dirty="0">
                <a:ea typeface="華康儷中黑" panose="020B0509000000000000" pitchFamily="49" charset="-120"/>
              </a:rPr>
              <a:t>」.</a:t>
            </a: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The </a:t>
            </a:r>
            <a:r>
              <a:rPr lang="zh-TW" altLang="zh-HK" sz="4000" dirty="0">
                <a:ea typeface="華康儷中黑" panose="020B0509000000000000" pitchFamily="49" charset="-120"/>
              </a:rPr>
              <a:t>singular and only purpose of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Jesus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4000" dirty="0">
                <a:ea typeface="華康儷中黑" panose="020B0509000000000000" pitchFamily="49" charset="-120"/>
              </a:rPr>
              <a:t>incarnation is to call men to </a:t>
            </a:r>
            <a:r>
              <a:rPr lang="zh-TW" altLang="zh-HK" sz="4000" b="1" dirty="0">
                <a:solidFill>
                  <a:srgbClr val="9900CC"/>
                </a:solidFill>
                <a:ea typeface="華康儷中黑" panose="020B0509000000000000" pitchFamily="49" charset="-120"/>
              </a:rPr>
              <a:t>repentance</a:t>
            </a:r>
            <a:r>
              <a:rPr lang="zh-TW" altLang="zh-HK" sz="4000" dirty="0">
                <a:ea typeface="華康儷中黑" panose="020B0509000000000000" pitchFamily="49" charset="-120"/>
              </a:rPr>
              <a:t> and to follow the </a:t>
            </a:r>
            <a:r>
              <a:rPr lang="zh-TW" altLang="zh-HK" sz="4000" b="1" dirty="0">
                <a:solidFill>
                  <a:srgbClr val="9900CC"/>
                </a:solidFill>
                <a:ea typeface="華康儷中黑" panose="020B0509000000000000" pitchFamily="49" charset="-120"/>
              </a:rPr>
              <a:t>Gospel</a:t>
            </a:r>
            <a:r>
              <a:rPr lang="zh-TW" altLang="zh-HK" sz="4000" dirty="0">
                <a:ea typeface="華康儷中黑" panose="020B0509000000000000" pitchFamily="49" charset="-120"/>
              </a:rPr>
              <a:t>. And the </a:t>
            </a:r>
            <a:r>
              <a:rPr lang="zh-TW" altLang="zh-HK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only</a:t>
            </a:r>
            <a:r>
              <a:rPr lang="zh-TW" altLang="zh-HK" sz="4000" dirty="0">
                <a:ea typeface="華康儷中黑" panose="020B0509000000000000" pitchFamily="49" charset="-120"/>
              </a:rPr>
              <a:t> important content of the Gospel is the </a:t>
            </a:r>
            <a:r>
              <a:rPr lang="zh-TW" altLang="zh-HK" sz="4000" b="1" dirty="0">
                <a:solidFill>
                  <a:srgbClr val="9900CC"/>
                </a:solidFill>
                <a:ea typeface="華康儷中黑" panose="020B0509000000000000" pitchFamily="49" charset="-120"/>
              </a:rPr>
              <a:t>Kingdom of God</a:t>
            </a:r>
            <a:r>
              <a:rPr lang="zh-TW" altLang="zh-HK" sz="4000" dirty="0">
                <a:ea typeface="華康儷中黑" panose="020B0509000000000000" pitchFamily="49" charset="-120"/>
              </a:rPr>
              <a:t>.</a:t>
            </a:r>
          </a:p>
          <a:p>
            <a:endParaRPr lang="zh-HK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95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4400" dirty="0" smtClean="0">
              <a:ea typeface="華康儷中黑" panose="020B0509000000000000" pitchFamily="49" charset="-120"/>
            </a:endParaRPr>
          </a:p>
          <a:p>
            <a:r>
              <a:rPr lang="zh-TW" altLang="zh-HK" sz="4400" dirty="0" smtClean="0">
                <a:ea typeface="華康儷中黑" panose="020B0509000000000000" pitchFamily="49" charset="-120"/>
              </a:rPr>
              <a:t>天國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不只是一個「宗教」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,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r>
              <a:rPr lang="zh-TW" altLang="zh-HK" sz="4400" dirty="0" smtClean="0">
                <a:ea typeface="華康儷中黑" panose="020B0509000000000000" pitchFamily="49" charset="-120"/>
              </a:rPr>
              <a:t>因為</a:t>
            </a:r>
            <a:r>
              <a:rPr lang="zh-TW" altLang="zh-HK" sz="4400" dirty="0">
                <a:ea typeface="華康儷中黑" panose="020B0509000000000000" pitchFamily="49" charset="-120"/>
              </a:rPr>
              <a:t>基督的「天國」是</a:t>
            </a:r>
            <a:r>
              <a:rPr lang="zh-TW" altLang="zh-HK" sz="4800" dirty="0">
                <a:solidFill>
                  <a:srgbClr val="0000FF"/>
                </a:solidFill>
                <a:ea typeface="華康儷中黑" panose="020B0509000000000000" pitchFamily="49" charset="-120"/>
              </a:rPr>
              <a:t>包容</a:t>
            </a:r>
            <a:r>
              <a:rPr lang="zh-TW" altLang="zh-HK" sz="4400" dirty="0">
                <a:ea typeface="華康儷中黑" panose="020B0509000000000000" pitchFamily="49" charset="-120"/>
              </a:rPr>
              <a:t>的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,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不像</a:t>
            </a:r>
            <a:r>
              <a:rPr lang="zh-TW" altLang="zh-HK" sz="4400" dirty="0">
                <a:ea typeface="華康儷中黑" panose="020B0509000000000000" pitchFamily="49" charset="-120"/>
              </a:rPr>
              <a:t>一般的宗教有</a:t>
            </a:r>
            <a:r>
              <a:rPr lang="zh-TW" altLang="zh-HK" sz="4800" dirty="0">
                <a:solidFill>
                  <a:srgbClr val="0000FF"/>
                </a:solidFill>
                <a:ea typeface="華康儷中黑" panose="020B0509000000000000" pitchFamily="49" charset="-120"/>
              </a:rPr>
              <a:t>排他</a:t>
            </a:r>
            <a:r>
              <a:rPr lang="zh-TW" altLang="zh-HK" sz="4400" dirty="0">
                <a:ea typeface="華康儷中黑" panose="020B0509000000000000" pitchFamily="49" charset="-120"/>
              </a:rPr>
              <a:t>的傾向.</a:t>
            </a:r>
          </a:p>
          <a:p>
            <a:r>
              <a:rPr lang="zh-TW" altLang="zh-HK" sz="4400" dirty="0">
                <a:ea typeface="華康儷中黑" panose="020B0509000000000000" pitchFamily="49" charset="-120"/>
              </a:rPr>
              <a:t> 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This </a:t>
            </a:r>
            <a:r>
              <a:rPr lang="zh-TW" altLang="zh-HK" sz="4400" dirty="0">
                <a:ea typeface="華康儷中黑" panose="020B0509000000000000" pitchFamily="49" charset="-120"/>
              </a:rPr>
              <a:t>Kingdom of God is 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not only a 'religion'</a:t>
            </a:r>
            <a:r>
              <a:rPr lang="zh-TW" altLang="zh-HK" sz="4400" dirty="0">
                <a:ea typeface="華康儷中黑" panose="020B0509000000000000" pitchFamily="49" charset="-120"/>
              </a:rPr>
              <a:t>, because 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the‘Kingdom</a:t>
            </a:r>
            <a:r>
              <a:rPr lang="zh-TW" altLang="zh-HK" sz="4400" dirty="0">
                <a:ea typeface="華康儷中黑" panose="020B0509000000000000" pitchFamily="49" charset="-120"/>
              </a:rPr>
              <a:t>’ is </a:t>
            </a:r>
            <a:r>
              <a:rPr lang="zh-TW" altLang="zh-HK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inclusive</a:t>
            </a:r>
            <a:r>
              <a:rPr lang="zh-TW" altLang="zh-HK" sz="4400" dirty="0">
                <a:ea typeface="華康儷中黑" panose="020B0509000000000000" pitchFamily="49" charset="-120"/>
              </a:rPr>
              <a:t>, unlike some religions that are prone to </a:t>
            </a:r>
            <a:r>
              <a:rPr lang="zh-TW" altLang="zh-HK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exclusivity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4400" dirty="0">
                <a:ea typeface="華康儷中黑" panose="020B0509000000000000" pitchFamily="49" charset="-120"/>
              </a:rPr>
              <a:t> </a:t>
            </a:r>
          </a:p>
          <a:p>
            <a:endParaRPr lang="zh-HK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95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264696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恭讀戶籍紀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11:25-29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那時候，上主乘雲降下，與梅瑟談話，將他身上的神能，賦予那七十位長老。這神能一降在他們身上，他們就出神說話；以後再沒有出神。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當時，有兩個人留在營內，一個名叫厄耳達得，一個名叫默達得；這神能也降在他們身上；他們原來也是被錄取的，但沒有到會幕那裡去，就在營內，出神說話。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D2E44133-26BF-4FCD-B8F8-A8D8AC17D422}"/>
              </a:ext>
            </a:extLst>
          </p:cNvPr>
          <p:cNvSpPr txBox="1"/>
          <p:nvPr/>
        </p:nvSpPr>
        <p:spPr>
          <a:xfrm>
            <a:off x="7488237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4000" dirty="0" smtClean="0">
              <a:ea typeface="華康儷中黑" panose="020B0509000000000000" pitchFamily="49" charset="-120"/>
            </a:endParaRPr>
          </a:p>
          <a:p>
            <a:r>
              <a:rPr lang="zh-TW" altLang="zh-HK" sz="4000" dirty="0" smtClean="0">
                <a:ea typeface="華康儷中黑" panose="020B0509000000000000" pitchFamily="49" charset="-120"/>
              </a:rPr>
              <a:t>它</a:t>
            </a:r>
            <a:r>
              <a:rPr lang="zh-TW" altLang="zh-HK" sz="4000" dirty="0">
                <a:ea typeface="華康儷中黑" panose="020B0509000000000000" pitchFamily="49" charset="-120"/>
              </a:rPr>
              <a:t>以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天主為父</a:t>
            </a:r>
            <a:r>
              <a:rPr lang="zh-TW" altLang="zh-HK" sz="4000" dirty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視</a:t>
            </a:r>
            <a:r>
              <a:rPr lang="zh-TW" altLang="en-US" sz="4000" dirty="0" smtClean="0">
                <a:ea typeface="華康儷中黑" panose="020B0509000000000000" pitchFamily="49" charset="-120"/>
              </a:rPr>
              <a:t>普世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眾人</a:t>
            </a:r>
            <a:r>
              <a:rPr lang="zh-TW" altLang="zh-HK" sz="4000" dirty="0">
                <a:ea typeface="華康儷中黑" panose="020B0509000000000000" pitchFamily="49" charset="-120"/>
              </a:rPr>
              <a:t>為兄弟姊妹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,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r>
              <a:rPr lang="zh-TW" altLang="zh-HK" sz="4000" dirty="0" smtClean="0">
                <a:ea typeface="華康儷中黑" panose="020B0509000000000000" pitchFamily="49" charset="-120"/>
              </a:rPr>
              <a:t>超越</a:t>
            </a:r>
            <a:r>
              <a:rPr lang="zh-TW" altLang="zh-HK" sz="4000" dirty="0">
                <a:ea typeface="華康儷中黑" panose="020B0509000000000000" pitchFamily="49" charset="-120"/>
              </a:rPr>
              <a:t>一切政治,文化,膚色和意識型態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的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r>
              <a:rPr lang="zh-TW" altLang="zh-HK" sz="4000" spc="3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阻隔</a:t>
            </a:r>
            <a:r>
              <a:rPr lang="zh-TW" altLang="zh-HK" sz="4000" spc="300" dirty="0">
                <a:solidFill>
                  <a:srgbClr val="0000FF"/>
                </a:solidFill>
                <a:ea typeface="華康儷中黑" panose="020B0509000000000000" pitchFamily="49" charset="-120"/>
              </a:rPr>
              <a:t>和局限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  <a:p>
            <a:r>
              <a:rPr lang="zh-TW" altLang="zh-HK" sz="4000" dirty="0">
                <a:ea typeface="華康儷中黑" panose="020B0509000000000000" pitchFamily="49" charset="-120"/>
              </a:rPr>
              <a:t>This Kingdom regards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God as the Father</a:t>
            </a:r>
            <a:r>
              <a:rPr lang="zh-TW" altLang="zh-HK" sz="4000" dirty="0">
                <a:ea typeface="華康儷中黑" panose="020B0509000000000000" pitchFamily="49" charset="-120"/>
              </a:rPr>
              <a:t>, and all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people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on earth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as </a:t>
            </a:r>
            <a:r>
              <a:rPr lang="zh-TW" altLang="zh-HK" sz="4000" dirty="0">
                <a:ea typeface="華康儷中黑" panose="020B0509000000000000" pitchFamily="49" charset="-120"/>
              </a:rPr>
              <a:t>brothers and sisters. </a:t>
            </a:r>
            <a:r>
              <a:rPr lang="zh-TW" altLang="zh-HK" sz="4000" spc="-100" dirty="0" smtClean="0">
                <a:ea typeface="華康儷中黑" panose="020B0509000000000000" pitchFamily="49" charset="-120"/>
              </a:rPr>
              <a:t>Th</a:t>
            </a:r>
            <a:r>
              <a:rPr lang="en-US" altLang="zh-TW" sz="4000" spc="-100" dirty="0" smtClean="0">
                <a:ea typeface="華康儷中黑" panose="020B0509000000000000" pitchFamily="49" charset="-120"/>
              </a:rPr>
              <a:t>is</a:t>
            </a:r>
            <a:r>
              <a:rPr lang="zh-TW" altLang="zh-HK" sz="4000" spc="-1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000" spc="-100" dirty="0">
                <a:ea typeface="華康儷中黑" panose="020B0509000000000000" pitchFamily="49" charset="-120"/>
              </a:rPr>
              <a:t>Kingdom transcends all political, cultural, racial and ideological </a:t>
            </a:r>
            <a:r>
              <a:rPr lang="zh-TW" altLang="zh-HK" sz="40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divisions and limitations</a:t>
            </a:r>
            <a:r>
              <a:rPr lang="zh-TW" altLang="zh-HK" sz="4000" spc="-100" dirty="0">
                <a:ea typeface="華康儷中黑" panose="020B0509000000000000" pitchFamily="49" charset="-120"/>
              </a:rPr>
              <a:t>.</a:t>
            </a:r>
          </a:p>
          <a:p>
            <a:r>
              <a:rPr lang="zh-TW" altLang="zh-HK" sz="4000" dirty="0">
                <a:ea typeface="華康儷中黑" panose="020B0509000000000000" pitchFamily="49" charset="-120"/>
              </a:rPr>
              <a:t> </a:t>
            </a:r>
          </a:p>
          <a:p>
            <a:endParaRPr lang="zh-HK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95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2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在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天國內,所有人都是一家人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.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在</a:t>
            </a:r>
            <a:r>
              <a:rPr lang="zh-TW" altLang="zh-HK" sz="3600" dirty="0">
                <a:ea typeface="華康儷中黑" panose="020B0509000000000000" pitchFamily="49" charset="-120"/>
              </a:rPr>
              <a:t>這個「家」內,人人安居樂業.在物質的擁有上(例如疫苗),沒有剩餘,也沒有不足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;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因為</a:t>
            </a:r>
            <a:r>
              <a:rPr lang="zh-TW" altLang="zh-HK" sz="3600" dirty="0">
                <a:ea typeface="華康儷中黑" panose="020B0509000000000000" pitchFamily="49" charset="-120"/>
              </a:rPr>
              <a:t>人人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在愛德上都會超群出眾</a:t>
            </a:r>
            <a:r>
              <a:rPr lang="zh-TW" altLang="zh-HK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zh-HK" sz="36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In </a:t>
            </a:r>
            <a:r>
              <a:rPr lang="zh-TW" altLang="zh-HK" sz="36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this Kingdom, all are as one family. </a:t>
            </a:r>
            <a:r>
              <a:rPr lang="zh-TW" altLang="zh-HK" sz="3600" dirty="0">
                <a:ea typeface="華康儷中黑" panose="020B0509000000000000" pitchFamily="49" charset="-120"/>
              </a:rPr>
              <a:t>Everyone lives in contentment and contributes usefully. No-one owns more or has less than is materially necessary (vaccines for example). This is possible when </a:t>
            </a:r>
            <a:r>
              <a:rPr lang="zh-TW" altLang="zh-HK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our love for one another </a:t>
            </a:r>
            <a:endParaRPr lang="en-US" altLang="zh-TW" sz="3600" b="1" dirty="0" smtClean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triumphs </a:t>
            </a:r>
            <a:r>
              <a:rPr lang="zh-TW" altLang="zh-HK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and excels above all else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endParaRPr lang="zh-HK" altLang="en-US" sz="3600" b="1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95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2000" dirty="0" smtClean="0"/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以上</a:t>
            </a:r>
            <a:r>
              <a:rPr lang="zh-TW" altLang="zh-HK" sz="3600" dirty="0">
                <a:ea typeface="華康儷中黑" panose="020B0509000000000000" pitchFamily="49" charset="-120"/>
              </a:rPr>
              <a:t>道理,我們會透過實體彌撒和網上彌撒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,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不斷</a:t>
            </a:r>
            <a:r>
              <a:rPr lang="zh-TW" altLang="zh-HK" sz="3600" dirty="0">
                <a:ea typeface="華康儷中黑" panose="020B0509000000000000" pitchFamily="49" charset="-120"/>
              </a:rPr>
              <a:t>傳揚;甚至在慕道班中,在培訓國內教會的兄弟姊妹時,並在所有教研的文字福傳中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,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不斷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地宣揚和重覆這個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訊息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In </a:t>
            </a:r>
            <a:r>
              <a:rPr lang="zh-TW" altLang="zh-HK" dirty="0" smtClean="0">
                <a:ea typeface="華康儷中黑" panose="020B0509000000000000" pitchFamily="49" charset="-120"/>
              </a:rPr>
              <a:t>CIRS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, </a:t>
            </a:r>
            <a:r>
              <a:rPr lang="zh-TW" altLang="zh-HK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we have repeatedly advocated this principle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3600" dirty="0">
                <a:ea typeface="華康儷中黑" panose="020B0509000000000000" pitchFamily="49" charset="-120"/>
              </a:rPr>
              <a:t>both in the in-person masses and online Masses. It is a message we preach to the visiting brothers and sisters from the Mainland when they come to 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cirs </a:t>
            </a:r>
            <a:r>
              <a:rPr lang="zh-TW" altLang="zh-HK" sz="3600" dirty="0">
                <a:ea typeface="華康儷中黑" panose="020B0509000000000000" pitchFamily="49" charset="-120"/>
              </a:rPr>
              <a:t>for training, and in all the 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cirs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s 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evangelical </a:t>
            </a:r>
            <a:r>
              <a:rPr lang="zh-TW" altLang="zh-HK" sz="3600" dirty="0">
                <a:ea typeface="華康儷中黑" panose="020B0509000000000000" pitchFamily="49" charset="-120"/>
              </a:rPr>
              <a:t>writings.</a:t>
            </a:r>
          </a:p>
          <a:p>
            <a:endParaRPr lang="zh-HK" alt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5995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一會</a:t>
            </a:r>
            <a:r>
              <a:rPr lang="zh-TW" altLang="zh-HK" sz="4000" dirty="0">
                <a:ea typeface="華康儷中黑" panose="020B0509000000000000" pitchFamily="49" charset="-120"/>
              </a:rPr>
              <a:t>在奉獻詠時,我們也會唱出一曲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：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「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天主愛人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——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天國頌</a:t>
            </a:r>
            <a:r>
              <a:rPr lang="zh-TW" altLang="zh-HK" sz="4000" dirty="0">
                <a:ea typeface="華康儷中黑" panose="020B0509000000000000" pitchFamily="49" charset="-120"/>
              </a:rPr>
              <a:t>」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,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表達</a:t>
            </a:r>
            <a:r>
              <a:rPr lang="zh-TW" altLang="zh-HK" sz="4000" dirty="0">
                <a:ea typeface="華康儷中黑" panose="020B0509000000000000" pitchFamily="49" charset="-120"/>
              </a:rPr>
              <a:t>我們對天國和天家的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嚮往</a:t>
            </a:r>
            <a:r>
              <a:rPr lang="zh-TW" altLang="zh-HK" sz="4000" dirty="0">
                <a:ea typeface="華康儷中黑" panose="020B0509000000000000" pitchFamily="49" charset="-120"/>
              </a:rPr>
              <a:t>與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追求</a:t>
            </a:r>
            <a:r>
              <a:rPr lang="zh-TW" altLang="zh-HK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Shortly </a:t>
            </a:r>
            <a:r>
              <a:rPr lang="zh-TW" altLang="zh-HK" sz="4000" dirty="0">
                <a:ea typeface="華康儷中黑" panose="020B0509000000000000" pitchFamily="49" charset="-120"/>
              </a:rPr>
              <a:t>in this Mass, we will be singing the offertory hymn, 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“</a:t>
            </a:r>
            <a:r>
              <a:rPr lang="zh-TW" altLang="zh-HK" sz="40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God </a:t>
            </a:r>
            <a:r>
              <a:rPr lang="zh-TW" altLang="zh-HK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Loves </a:t>
            </a:r>
            <a:r>
              <a:rPr lang="zh-TW" altLang="zh-HK" sz="40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Men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”</a:t>
            </a:r>
            <a:r>
              <a:rPr lang="zh-TW" altLang="zh-HK" sz="4000" spc="-1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4000" spc="-100" smtClean="0">
                <a:solidFill>
                  <a:srgbClr val="FF0000"/>
                </a:solidFill>
                <a:ea typeface="華康儷中黑" panose="020B0509000000000000" pitchFamily="49" charset="-120"/>
              </a:rPr>
              <a:t>   </a:t>
            </a:r>
            <a:br>
              <a:rPr lang="en-US" altLang="zh-TW" sz="4000" spc="-100" smtClean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en-US" altLang="zh-TW" sz="4000" spc="-100" smtClean="0">
                <a:solidFill>
                  <a:srgbClr val="FF0000"/>
                </a:solidFill>
                <a:ea typeface="華康儷中黑" panose="020B0509000000000000" pitchFamily="49" charset="-120"/>
              </a:rPr>
              <a:t>                 </a:t>
            </a:r>
            <a:r>
              <a:rPr lang="zh-TW" altLang="zh-HK" sz="4000" spc="-100" smtClean="0">
                <a:solidFill>
                  <a:srgbClr val="FF00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Ode to the Kingdom of God)</a:t>
            </a:r>
            <a:r>
              <a:rPr lang="zh-TW" altLang="zh-HK" sz="4000" dirty="0">
                <a:ea typeface="華康儷中黑" panose="020B0509000000000000" pitchFamily="49" charset="-120"/>
              </a:rPr>
              <a:t>.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It </a:t>
            </a:r>
            <a:r>
              <a:rPr lang="zh-TW" altLang="zh-HK" sz="4000" dirty="0">
                <a:ea typeface="華康儷中黑" panose="020B0509000000000000" pitchFamily="49" charset="-120"/>
              </a:rPr>
              <a:t>is a hymn that expresses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our </a:t>
            </a:r>
            <a:r>
              <a:rPr lang="zh-TW" altLang="zh-HK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longing</a:t>
            </a:r>
            <a:r>
              <a:rPr lang="zh-TW" altLang="zh-HK" sz="4000" dirty="0">
                <a:ea typeface="華康儷中黑" panose="020B0509000000000000" pitchFamily="49" charset="-120"/>
              </a:rPr>
              <a:t> for the Kingdom and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our </a:t>
            </a:r>
            <a:r>
              <a:rPr lang="zh-TW" altLang="zh-HK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pursuit</a:t>
            </a:r>
            <a:r>
              <a:rPr lang="zh-TW" altLang="zh-HK" sz="4000" dirty="0">
                <a:ea typeface="華康儷中黑" panose="020B0509000000000000" pitchFamily="49" charset="-120"/>
              </a:rPr>
              <a:t> of a heavenly home.</a:t>
            </a:r>
          </a:p>
        </p:txBody>
      </p:sp>
    </p:spTree>
    <p:extLst>
      <p:ext uri="{BB962C8B-B14F-4D97-AF65-F5344CB8AC3E}">
        <p14:creationId xmlns="" xmlns:p14="http://schemas.microsoft.com/office/powerpoint/2010/main" val="15995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2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我們</a:t>
            </a:r>
            <a:r>
              <a:rPr lang="zh-TW" altLang="zh-HK" sz="4400" dirty="0">
                <a:ea typeface="華康儷中黑" panose="020B0509000000000000" pitchFamily="49" charset="-120"/>
              </a:rPr>
              <a:t>的宣講內容包括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: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天國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8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en-US" altLang="zh-TW" sz="48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梵二</a:t>
            </a:r>
            <a:r>
              <a:rPr lang="zh-TW" altLang="zh-HK" dirty="0" smtClean="0">
                <a:ea typeface="華康儷中黑" panose="020B0509000000000000" pitchFamily="49" charset="-120"/>
              </a:rPr>
              <a:t>信仰</a:t>
            </a:r>
            <a:r>
              <a:rPr lang="en-US" altLang="zh-TW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8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en-US" altLang="zh-TW" sz="48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中國</a:t>
            </a:r>
            <a:r>
              <a:rPr lang="zh-TW" altLang="zh-HK" dirty="0" smtClean="0">
                <a:ea typeface="華康儷中黑" panose="020B0509000000000000" pitchFamily="49" charset="-120"/>
              </a:rPr>
              <a:t>文化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8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en-US" altLang="zh-TW" sz="48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生活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四</a:t>
            </a:r>
            <a:r>
              <a:rPr lang="zh-TW" altLang="zh-HK" sz="4400" dirty="0">
                <a:ea typeface="華康儷中黑" panose="020B0509000000000000" pitchFamily="49" charset="-120"/>
              </a:rPr>
              <a:t>者均衡發展,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缺一不可</a:t>
            </a:r>
            <a:r>
              <a:rPr lang="zh-TW" altLang="zh-HK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The </a:t>
            </a:r>
            <a:r>
              <a:rPr lang="zh-TW" altLang="zh-HK" sz="4400" dirty="0">
                <a:ea typeface="華康儷中黑" panose="020B0509000000000000" pitchFamily="49" charset="-120"/>
              </a:rPr>
              <a:t>core message we have been preaching is: </a:t>
            </a:r>
            <a:r>
              <a:rPr lang="zh-TW" altLang="zh-HK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K</a:t>
            </a:r>
            <a:r>
              <a:rPr lang="zh-TW" altLang="zh-HK" sz="4400" dirty="0">
                <a:ea typeface="華康儷中黑" panose="020B0509000000000000" pitchFamily="49" charset="-120"/>
              </a:rPr>
              <a:t>ingdom </a:t>
            </a:r>
            <a:r>
              <a:rPr lang="zh-TW" altLang="zh-HK" sz="4000" dirty="0">
                <a:ea typeface="華康儷中黑" panose="020B0509000000000000" pitchFamily="49" charset="-120"/>
              </a:rPr>
              <a:t>of God </a:t>
            </a:r>
            <a:r>
              <a:rPr lang="zh-TW" altLang="zh-HK" sz="44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zh-TW" altLang="zh-HK" sz="4400" dirty="0">
                <a:ea typeface="華康儷中黑" panose="020B0509000000000000" pitchFamily="49" charset="-120"/>
              </a:rPr>
              <a:t> </a:t>
            </a:r>
            <a:r>
              <a:rPr lang="zh-TW" altLang="zh-HK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V</a:t>
            </a:r>
            <a:r>
              <a:rPr lang="zh-TW" altLang="zh-HK" sz="4400" dirty="0">
                <a:ea typeface="華康儷中黑" panose="020B0509000000000000" pitchFamily="49" charset="-120"/>
              </a:rPr>
              <a:t>atican II </a:t>
            </a:r>
            <a:r>
              <a:rPr lang="zh-TW" altLang="zh-HK" sz="4000" dirty="0">
                <a:ea typeface="華康儷中黑" panose="020B0509000000000000" pitchFamily="49" charset="-120"/>
              </a:rPr>
              <a:t>mindset</a:t>
            </a:r>
            <a:r>
              <a:rPr lang="zh-TW" altLang="zh-HK" sz="4400" dirty="0">
                <a:ea typeface="華康儷中黑" panose="020B0509000000000000" pitchFamily="49" charset="-120"/>
              </a:rPr>
              <a:t> </a:t>
            </a:r>
            <a:r>
              <a:rPr lang="zh-TW" altLang="zh-HK" sz="44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zh-TW" altLang="zh-HK" sz="4400" dirty="0">
                <a:ea typeface="華康儷中黑" panose="020B0509000000000000" pitchFamily="49" charset="-120"/>
              </a:rPr>
              <a:t> </a:t>
            </a:r>
            <a:r>
              <a:rPr lang="zh-TW" altLang="zh-HK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C</a:t>
            </a:r>
            <a:r>
              <a:rPr lang="zh-TW" altLang="zh-HK" sz="4400" dirty="0">
                <a:ea typeface="華康儷中黑" panose="020B0509000000000000" pitchFamily="49" charset="-120"/>
              </a:rPr>
              <a:t>hinese </a:t>
            </a:r>
            <a:r>
              <a:rPr lang="zh-TW" altLang="zh-HK" sz="4000" dirty="0">
                <a:ea typeface="華康儷中黑" panose="020B0509000000000000" pitchFamily="49" charset="-120"/>
              </a:rPr>
              <a:t>culture</a:t>
            </a:r>
            <a:r>
              <a:rPr lang="zh-TW" altLang="zh-HK" sz="4400" dirty="0">
                <a:ea typeface="華康儷中黑" panose="020B0509000000000000" pitchFamily="49" charset="-120"/>
              </a:rPr>
              <a:t> </a:t>
            </a:r>
            <a:r>
              <a:rPr lang="zh-TW" altLang="zh-HK" sz="44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zh-TW" altLang="zh-HK" sz="4400" dirty="0">
                <a:ea typeface="華康儷中黑" panose="020B0509000000000000" pitchFamily="49" charset="-120"/>
              </a:rPr>
              <a:t> </a:t>
            </a:r>
            <a:r>
              <a:rPr lang="zh-TW" altLang="zh-HK" sz="4000" dirty="0">
                <a:ea typeface="華康儷中黑" panose="020B0509000000000000" pitchFamily="49" charset="-120"/>
              </a:rPr>
              <a:t>change of </a:t>
            </a:r>
            <a:r>
              <a:rPr lang="en-US" altLang="zh-TW" sz="44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L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ives</a:t>
            </a:r>
            <a:r>
              <a:rPr lang="zh-TW" altLang="zh-HK" sz="4400" dirty="0">
                <a:ea typeface="華康儷中黑" panose="020B0509000000000000" pitchFamily="49" charset="-120"/>
              </a:rPr>
              <a:t>. These four aspects are intertwined and </a:t>
            </a:r>
            <a:r>
              <a:rPr lang="zh-TW" altLang="zh-HK" sz="44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not a single one should be neglected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.</a:t>
            </a:r>
            <a:endParaRPr lang="zh-TW" altLang="zh-HK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95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317" y="0"/>
            <a:ext cx="9144000" cy="697463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TW" sz="2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我們</a:t>
            </a:r>
            <a:r>
              <a:rPr lang="zh-TW" altLang="zh-HK" sz="3600" dirty="0">
                <a:ea typeface="華康儷中黑" panose="020B0509000000000000" pitchFamily="49" charset="-120"/>
              </a:rPr>
              <a:t>以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兩文三語</a:t>
            </a:r>
            <a:r>
              <a:rPr lang="zh-TW" altLang="zh-HK" sz="3600" dirty="0">
                <a:ea typeface="華康儷中黑" panose="020B0509000000000000" pitchFamily="49" charset="-120"/>
              </a:rPr>
              <a:t>講道,也是想表達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出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基督</a:t>
            </a:r>
            <a:r>
              <a:rPr lang="zh-TW" altLang="zh-HK" sz="3600" dirty="0">
                <a:ea typeface="華康儷中黑" panose="020B0509000000000000" pitchFamily="49" charset="-120"/>
              </a:rPr>
              <a:t>信仰的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普世性</a:t>
            </a:r>
            <a:r>
              <a:rPr lang="zh-TW" altLang="zh-HK" sz="3600" dirty="0">
                <a:ea typeface="華康儷中黑" panose="020B0509000000000000" pitchFamily="49" charset="-120"/>
              </a:rPr>
              <a:t>與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包容性</a:t>
            </a:r>
            <a:r>
              <a:rPr lang="zh-TW" altLang="zh-HK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Our </a:t>
            </a:r>
            <a:r>
              <a:rPr lang="zh-TW" altLang="zh-HK" sz="3600" b="1" dirty="0">
                <a:solidFill>
                  <a:srgbClr val="9900CC"/>
                </a:solidFill>
                <a:ea typeface="華康儷中黑" panose="020B0509000000000000" pitchFamily="49" charset="-120"/>
              </a:rPr>
              <a:t>trilingual</a:t>
            </a:r>
            <a:r>
              <a:rPr lang="zh-TW" altLang="zh-HK" sz="3600" dirty="0">
                <a:ea typeface="華康儷中黑" panose="020B0509000000000000" pitchFamily="49" charset="-120"/>
              </a:rPr>
              <a:t> and </a:t>
            </a:r>
            <a:r>
              <a:rPr lang="zh-TW" altLang="zh-HK" sz="3600" b="1" dirty="0">
                <a:solidFill>
                  <a:srgbClr val="9900CC"/>
                </a:solidFill>
                <a:ea typeface="華康儷中黑" panose="020B0509000000000000" pitchFamily="49" charset="-120"/>
              </a:rPr>
              <a:t>biliterate</a:t>
            </a:r>
            <a:r>
              <a:rPr lang="zh-TW" altLang="zh-HK" sz="3600" dirty="0">
                <a:ea typeface="華康儷中黑" panose="020B0509000000000000" pitchFamily="49" charset="-120"/>
              </a:rPr>
              <a:t> sermons is our way of demonstrating the universality 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and </a:t>
            </a:r>
            <a:r>
              <a:rPr lang="zh-TW" altLang="zh-HK" sz="3600" dirty="0">
                <a:ea typeface="華康儷中黑" panose="020B0509000000000000" pitchFamily="49" charset="-120"/>
              </a:rPr>
              <a:t>inclusivity of our Catholic faith.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願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上主</a:t>
            </a:r>
            <a:r>
              <a:rPr lang="zh-TW" altLang="zh-HK" sz="3600" dirty="0">
                <a:ea typeface="華康儷中黑" panose="020B0509000000000000" pitchFamily="49" charset="-120"/>
              </a:rPr>
              <a:t>和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天上的慈母</a:t>
            </a:r>
            <a:r>
              <a:rPr lang="zh-TW" altLang="zh-HK" sz="3600" dirty="0">
                <a:ea typeface="華康儷中黑" panose="020B0509000000000000" pitchFamily="49" charset="-120"/>
              </a:rPr>
              <a:t>,福佑我們和我們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的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教會</a:t>
            </a:r>
            <a:r>
              <a:rPr lang="zh-TW" altLang="zh-HK" sz="3600" dirty="0">
                <a:ea typeface="華康儷中黑" panose="020B0509000000000000" pitchFamily="49" charset="-120"/>
              </a:rPr>
              <a:t>,香港,祖國與世界。亞孟。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May the Lord and our loving Mother in Heaven bless us and our Church, Hong Kong, our Motherland and the world. Amen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.</a:t>
            </a:r>
            <a:endParaRPr lang="zh-TW" altLang="zh-HK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00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xmlns="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945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3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有一少年跑來，告訴梅瑟說：「厄耳達得和默達得，在營內，出神說話。」自幼服事梅瑟的農的兒子若蘇厄，於是說：「我主梅瑟！你該禁止他們。」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梅瑟回答他說：「你為我的原故，嫉妒人麼？巴不得上主的人民，都成為先知；但願上主將自己的精神，傾注在他們身上！」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	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D2E44133-26BF-4FCD-B8F8-A8D8AC17D422}"/>
              </a:ext>
            </a:extLst>
          </p:cNvPr>
          <p:cNvSpPr txBox="1"/>
          <p:nvPr/>
        </p:nvSpPr>
        <p:spPr>
          <a:xfrm>
            <a:off x="7433176" y="59738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17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30652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恭讀聖雅各伯書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5:1-6</a:t>
            </a:r>
          </a:p>
          <a:p>
            <a:pPr marL="0" indent="0" algn="just" eaLnBrk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你們富有的人啊，現在哭泣哀號吧！因為你們的災難快到了。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你們的財產，腐爛了；你們的衣服，被蛀蟲吃了；你們的金銀，生了銹，這銹要作控告你們的證據，也要像火一樣，吞食你們的肉。你們竟為末日，積蓄了財寶！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看，工人們收割了你們的莊田，你們卻扣留他們的工資；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F7EFC15C-B444-4258-A79B-F682EE69FC92}"/>
              </a:ext>
            </a:extLst>
          </p:cNvPr>
          <p:cNvSpPr txBox="1"/>
          <p:nvPr/>
        </p:nvSpPr>
        <p:spPr>
          <a:xfrm>
            <a:off x="7434262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44000" cy="6330652"/>
          </a:xfrm>
        </p:spPr>
        <p:txBody>
          <a:bodyPr/>
          <a:lstStyle/>
          <a:p>
            <a:pPr marL="0" indent="0" algn="just" eaLnBrk="1">
              <a:spcBef>
                <a:spcPts val="120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這工資喊冤，收割工人的呼聲，已進入了萬軍上主的耳朵裡。你們在世上奢華宴樂，養肥了你們的心，等候宰殺的日子。你們定了義人的罪，殺害了他；他卻沒有抵抗你們。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1200"/>
              </a:spcBef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algn="just" eaLnBrk="1"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F7EFC15C-B444-4258-A79B-F682EE69FC92}"/>
              </a:ext>
            </a:extLst>
          </p:cNvPr>
          <p:cNvSpPr txBox="1"/>
          <p:nvPr/>
        </p:nvSpPr>
        <p:spPr>
          <a:xfrm>
            <a:off x="7434262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8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4394"/>
            <a:ext cx="9144000" cy="658026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9:38-43, 45, 47-48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那時候，若望向耶穌說：「師父！我們見過一個人，他因你的名字驅魔；我們禁止了他，因為他不跟從我們。」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耶穌說：「不要禁止他，因為沒有一個人，以我的名字行了奇蹟，就會立即誹謗我，因為誰不反對我們，就是傾向我們。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「誰如果因你們屬於基督，而給你們一杯水喝，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1745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87734"/>
            <a:ext cx="9144000" cy="65976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我實在告訴你們：他決不會失掉他的賞報。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「誰如果使這些信者中的一個小子跌倒，倒不如拿一塊驢拉的磨石，套在他的頸項，投到海裡，為他更好。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「倘若你的手使你跌倒，砍掉它！你殘廢進入生命，比有兩隻手，而下地獄，到那不滅的火裡去更好。倘若你的腳使你跌倒，砍掉它！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00" y="6093296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06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59742"/>
            <a:ext cx="9144000" cy="6381626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你瘸腿進入生命，比有雙腳，而被投入地獄裡更好。倘若你的眼使你跌倒，剜出它來！你一隻眼進入天主的國，比有兩隻眼，而被投入地獄裡更好；那裡的蟲不死，火也不滅。」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06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D4708B0A-98B8-4C42-B9A0-7A4A7EC691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640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常年期第二十六主日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26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en-US" altLang="zh-TW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公教教研</a:t>
            </a:r>
            <a:r>
              <a:rPr lang="zh-TW" altLang="en-US" dirty="0" smtClean="0">
                <a:solidFill>
                  <a:srgbClr val="FFFF00"/>
                </a:solidFill>
                <a:ea typeface="華康儷中黑" pitchFamily="49" charset="-120"/>
              </a:rPr>
              <a:t>中心第三十四</a:t>
            </a:r>
            <a:r>
              <a:rPr lang="zh-TW" altLang="en-US" dirty="0">
                <a:solidFill>
                  <a:srgbClr val="FFFF00"/>
                </a:solidFill>
                <a:ea typeface="華康儷中黑" pitchFamily="49" charset="-120"/>
              </a:rPr>
              <a:t>屆周年大會</a:t>
            </a:r>
            <a:endParaRPr lang="en-US" altLang="zh-TW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FontTx/>
              <a:buNone/>
            </a:pPr>
            <a:r>
              <a:rPr lang="zh-TW" altLang="en-US" sz="5400" spc="600" smtClean="0">
                <a:solidFill>
                  <a:schemeClr val="bg1"/>
                </a:solidFill>
                <a:ea typeface="華康儷中黑" panose="020B0509000000000000" pitchFamily="49" charset="-120"/>
              </a:rPr>
              <a:t>天國頌</a:t>
            </a:r>
            <a:endParaRPr lang="zh-TW" altLang="en-US" sz="5400" spc="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TW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戶</a:t>
            </a:r>
            <a:r>
              <a:rPr lang="en-US" altLang="zh-TW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11:25-29;</a:t>
            </a:r>
            <a:r>
              <a:rPr lang="zh-TW" altLang="en-US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雅</a:t>
            </a:r>
            <a:r>
              <a:rPr lang="en-US" altLang="zh-TW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5:1-6;</a:t>
            </a:r>
            <a:r>
              <a:rPr lang="zh-TW" altLang="en-US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谷</a:t>
            </a:r>
            <a:r>
              <a:rPr lang="en-US" altLang="zh-TW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9:38-43,45,47-48)</a:t>
            </a:r>
          </a:p>
          <a:p>
            <a:pPr marL="324000" eaLnBrk="1" hangingPunct="1">
              <a:lnSpc>
                <a:spcPts val="5000"/>
              </a:lnSpc>
              <a:spcBef>
                <a:spcPts val="120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   </a:t>
            </a:r>
            <a:r>
              <a:rPr lang="zh-TW" altLang="en-US" sz="4000" spc="300" dirty="0" smtClean="0">
                <a:solidFill>
                  <a:schemeClr val="bg1"/>
                </a:solidFill>
                <a:ea typeface="華康正顏楷體W7" panose="03000709000000000000" pitchFamily="65" charset="-120"/>
              </a:rPr>
              <a:t>  聖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言</a:t>
            </a:r>
            <a:r>
              <a:rPr lang="zh-TW" altLang="en-US" sz="4000" spc="3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ea typeface="華康粗黑體" pitchFamily="49" charset="-120"/>
              </a:rPr>
              <a:t> </a:t>
            </a:r>
            <a:r>
              <a:rPr lang="zh-TW" altLang="en-US" sz="2800" dirty="0" smtClean="0">
                <a:solidFill>
                  <a:srgbClr val="FFFF00"/>
                </a:solidFill>
                <a:ea typeface="華康粗黑體" pitchFamily="49" charset="-120"/>
              </a:rPr>
              <a:t>    </a:t>
            </a:r>
            <a:r>
              <a:rPr lang="zh-TW" altLang="en-US" sz="2800" dirty="0">
                <a:solidFill>
                  <a:srgbClr val="FFFF00"/>
                </a:solidFill>
                <a:ea typeface="華康粗黑體" pitchFamily="49" charset="-120"/>
              </a:rPr>
              <a:t>講道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ea typeface="華康粗黑體" pitchFamily="49" charset="-120"/>
              </a:rPr>
              <a:t> </a:t>
            </a:r>
            <a:r>
              <a:rPr lang="zh-TW" altLang="en-US" sz="2800" dirty="0" smtClean="0">
                <a:solidFill>
                  <a:srgbClr val="FFFF00"/>
                </a:solidFill>
                <a:ea typeface="華康粗黑體" pitchFamily="49" charset="-120"/>
              </a:rPr>
              <a:t>    </a:t>
            </a:r>
            <a:r>
              <a:rPr lang="zh-TW" altLang="en-US" sz="2800" dirty="0">
                <a:solidFill>
                  <a:srgbClr val="FFFF00"/>
                </a:solidFill>
                <a:ea typeface="華康粗黑體" pitchFamily="49" charset="-120"/>
              </a:rPr>
              <a:t>證道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ea typeface="華康粗黑體" pitchFamily="49" charset="-120"/>
              </a:rPr>
              <a:t>可行的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6578</TotalTime>
  <Words>1671</Words>
  <Application>Microsoft Office PowerPoint</Application>
  <PresentationFormat>如螢幕大小 (4:3)</PresentationFormat>
  <Paragraphs>152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26</vt:i4>
      </vt:variant>
    </vt:vector>
  </HeadingPairs>
  <TitlesOfParts>
    <vt:vector size="28" baseType="lpstr">
      <vt:lpstr>預設簡報設計</vt:lpstr>
      <vt:lpstr>14_預設簡報設計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635</cp:revision>
  <cp:lastPrinted>2021-09-16T05:30:24Z</cp:lastPrinted>
  <dcterms:created xsi:type="dcterms:W3CDTF">2006-09-26T01:05:23Z</dcterms:created>
  <dcterms:modified xsi:type="dcterms:W3CDTF">2021-09-29T07:49:44Z</dcterms:modified>
</cp:coreProperties>
</file>