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32" r:id="rId3"/>
  </p:sldMasterIdLst>
  <p:notesMasterIdLst>
    <p:notesMasterId r:id="rId30"/>
  </p:notesMasterIdLst>
  <p:handoutMasterIdLst>
    <p:handoutMasterId r:id="rId31"/>
  </p:handoutMasterIdLst>
  <p:sldIdLst>
    <p:sldId id="1974" r:id="rId4"/>
    <p:sldId id="2119" r:id="rId5"/>
    <p:sldId id="2120" r:id="rId6"/>
    <p:sldId id="2122" r:id="rId7"/>
    <p:sldId id="2131" r:id="rId8"/>
    <p:sldId id="2132" r:id="rId9"/>
    <p:sldId id="2125" r:id="rId10"/>
    <p:sldId id="2126" r:id="rId11"/>
    <p:sldId id="2133" r:id="rId12"/>
    <p:sldId id="2096" r:id="rId13"/>
    <p:sldId id="2134" r:id="rId14"/>
    <p:sldId id="2135" r:id="rId15"/>
    <p:sldId id="2148" r:id="rId16"/>
    <p:sldId id="2137" r:id="rId17"/>
    <p:sldId id="2136" r:id="rId18"/>
    <p:sldId id="2138" r:id="rId19"/>
    <p:sldId id="2139" r:id="rId20"/>
    <p:sldId id="2140" r:id="rId21"/>
    <p:sldId id="2141" r:id="rId22"/>
    <p:sldId id="2142" r:id="rId23"/>
    <p:sldId id="2143" r:id="rId24"/>
    <p:sldId id="2144" r:id="rId25"/>
    <p:sldId id="2145" r:id="rId26"/>
    <p:sldId id="2146" r:id="rId27"/>
    <p:sldId id="2147" r:id="rId28"/>
    <p:sldId id="1892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9E47"/>
    <a:srgbClr val="0000FF"/>
    <a:srgbClr val="9900CC"/>
    <a:srgbClr val="FF00FF"/>
    <a:srgbClr val="FF99FF"/>
    <a:srgbClr val="FF66FF"/>
    <a:srgbClr val="660066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716" autoAdjust="0"/>
    <p:restoredTop sz="93315" autoAdjust="0"/>
  </p:normalViewPr>
  <p:slideViewPr>
    <p:cSldViewPr>
      <p:cViewPr varScale="1">
        <p:scale>
          <a:sx n="59" d="100"/>
          <a:sy n="59" d="100"/>
        </p:scale>
        <p:origin x="11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4999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37810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4807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11962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9056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85560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53712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47002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722494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36880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013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3165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33" r:id="rId1"/>
    <p:sldLayoutId id="2147490034" r:id="rId2"/>
    <p:sldLayoutId id="2147490035" r:id="rId3"/>
    <p:sldLayoutId id="2147490036" r:id="rId4"/>
    <p:sldLayoutId id="2147490037" r:id="rId5"/>
    <p:sldLayoutId id="2147490038" r:id="rId6"/>
    <p:sldLayoutId id="2147490039" r:id="rId7"/>
    <p:sldLayoutId id="2147490040" r:id="rId8"/>
    <p:sldLayoutId id="2147490041" r:id="rId9"/>
    <p:sldLayoutId id="2147490042" r:id="rId10"/>
    <p:sldLayoutId id="2147490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 </a:t>
            </a:r>
            <a:r>
              <a:rPr lang="en-US" altLang="zh-TW" sz="28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itchFamily="49" charset="-120"/>
              </a:rPr>
              <a:t>為祖國祈福</a:t>
            </a:r>
            <a:r>
              <a:rPr lang="en-US" altLang="zh-TW" sz="2800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行動勝於空言</a:t>
            </a:r>
            <a:r>
              <a:rPr lang="en-US" altLang="zh-TW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74681"/>
          </a:xfrm>
        </p:spPr>
        <p:txBody>
          <a:bodyPr/>
          <a:lstStyle/>
          <a:p>
            <a:pPr marL="360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義人離棄正義而作惡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因而喪亡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是因為他所做的惡事而喪亡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惡人遠離他所做的惡事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而遵行法律和正義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必能保全自己的生命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你們應彼此意見一致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同氣相愛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同心合意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思念同樣的事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以滿全我的喜樂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第一個兒子說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沒有去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第二個說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不願意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但後來悔悟過來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就去了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稅吏和娼妓要在你們之先進入天國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74681"/>
          </a:xfrm>
        </p:spPr>
        <p:txBody>
          <a:bodyPr/>
          <a:lstStyle/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如果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義人離棄正義而作惡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因而喪亡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是因為他所做的惡事而喪亡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如果</a:t>
            </a:r>
            <a:r>
              <a:rPr lang="zh-TW" altLang="en-US" sz="400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惡人遠離他所做的惡事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而遵行法律和正義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必能保全自己的生命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spcBef>
                <a:spcPts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義人作惡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惡人回頭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一生努力而不足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一日敗之而有餘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98425" indent="-196850" eaLnBrk="1">
              <a:lnSpc>
                <a:spcPts val="51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如何堅持到底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祈禱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3.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4.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基基團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5.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福傳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說給人聽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作給人看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);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6.</a:t>
            </a:r>
            <a:r>
              <a:rPr lang="zh-TW" altLang="en-US" sz="3800" i="1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重複看徐神父講的梵二精神</a:t>
            </a:r>
            <a:r>
              <a:rPr lang="en-US" altLang="zh-TW" sz="3800" i="1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i="1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積極快樂有用</a:t>
            </a:r>
            <a:endParaRPr lang="en-US" altLang="zh-TW" i="1" dirty="0">
              <a:solidFill>
                <a:schemeClr val="bg1"/>
              </a:solidFill>
              <a:highlight>
                <a:srgbClr val="FF0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993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74681"/>
          </a:xfrm>
        </p:spPr>
        <p:txBody>
          <a:bodyPr/>
          <a:lstStyle/>
          <a:p>
            <a:pPr marL="360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你們應彼此意見一致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同氣相愛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同心合意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思念同樣的事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以滿全我的喜樂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eaLnBrk="1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In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necessariis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unitas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in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dubiis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libertas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in omnibus caritas. 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(St. Augustin)</a:t>
            </a:r>
          </a:p>
          <a:p>
            <a:pPr marL="360000" indent="-457200" eaLnBrk="1">
              <a:lnSpc>
                <a:spcPts val="41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In necessary things unity, in doubtful things liberty, in all things charity.</a:t>
            </a: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在基要</a:t>
            </a:r>
            <a:r>
              <a:rPr lang="en-US" altLang="zh-TW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肯定</a:t>
            </a:r>
            <a:r>
              <a:rPr lang="zh-TW" altLang="en-US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事上要團結合一</a:t>
            </a:r>
            <a:r>
              <a:rPr lang="en-US" altLang="zh-TW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4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不確定</a:t>
            </a:r>
            <a:r>
              <a:rPr lang="zh-TW" altLang="en-US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事上可以開放多元</a:t>
            </a:r>
            <a:r>
              <a:rPr lang="en-US" altLang="zh-TW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4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一切</a:t>
            </a:r>
            <a:r>
              <a:rPr lang="zh-TW" altLang="en-US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事上要有愛德</a:t>
            </a:r>
            <a:r>
              <a:rPr lang="en-US" altLang="zh-TW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928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74681"/>
          </a:xfrm>
        </p:spPr>
        <p:txBody>
          <a:bodyPr/>
          <a:lstStyle/>
          <a:p>
            <a:pPr marL="360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你們應彼此意見一致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同氣相愛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同心合意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思念同樣的事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以滿全我的喜樂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eaLnBrk="1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In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necessariis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unitas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in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dubiis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libertas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in omnibus caritas. 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(St. Augustin)</a:t>
            </a:r>
          </a:p>
          <a:p>
            <a:pPr marL="360000" indent="-457200" eaLnBrk="1">
              <a:lnSpc>
                <a:spcPts val="41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In necessary things unity, in doubtful things liberty, in all things charity.</a:t>
            </a: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在基要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肯定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事上要團結合一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不確定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事上可以開放多元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一切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事上要有愛德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5B6B29F-DD9D-4C57-9C55-F4A969E75B6C}"/>
              </a:ext>
            </a:extLst>
          </p:cNvPr>
          <p:cNvSpPr txBox="1"/>
          <p:nvPr/>
        </p:nvSpPr>
        <p:spPr>
          <a:xfrm rot="21414662">
            <a:off x="467544" y="1635532"/>
            <a:ext cx="7992888" cy="4324261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在重要事上</a:t>
            </a: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集體行動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才能救世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自救</a:t>
            </a:r>
            <a:endParaRPr kumimoji="1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highlight>
                <a:srgbClr val="FF0000"/>
              </a:highlight>
              <a:uLnTx/>
              <a:uFillTx/>
              <a:latin typeface="華康儷粗黑(P)" panose="020B0700000000000000" pitchFamily="34" charset="-120"/>
              <a:ea typeface="華康儷粗黑(P)" panose="020B0700000000000000" pitchFamily="34" charset="-12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1.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全民環保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缺一不可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: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人人用環保袋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?</a:t>
            </a:r>
          </a:p>
          <a:p>
            <a:pPr marL="2520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2.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反核污水排放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: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索羅門群島總理索加瓦雷在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9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月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22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日聯合國大會中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代表南太平洋島國發言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: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核污水的為害是跨國界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跨世代的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;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這也說明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: Our lives do not matter (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比對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粗黑(P)" panose="020B0700000000000000" pitchFamily="34" charset="-120"/>
                <a:ea typeface="華康儷粗黑(P)" panose="020B0700000000000000" pitchFamily="34" charset="-120"/>
                <a:cs typeface="+mn-cs"/>
              </a:rPr>
              <a:t>Black lives matter?!)</a:t>
            </a:r>
          </a:p>
        </p:txBody>
      </p:sp>
    </p:spTree>
    <p:extLst>
      <p:ext uri="{BB962C8B-B14F-4D97-AF65-F5344CB8AC3E}">
        <p14:creationId xmlns:p14="http://schemas.microsoft.com/office/powerpoint/2010/main" val="3324798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74681"/>
          </a:xfrm>
        </p:spPr>
        <p:txBody>
          <a:bodyPr/>
          <a:lstStyle/>
          <a:p>
            <a:pPr marL="360000" indent="-457200">
              <a:buNone/>
            </a:pP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第一個兒子說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9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去</a:t>
            </a:r>
            <a:r>
              <a:rPr lang="en-US" altLang="zh-TW" sz="39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</a:t>
            </a:r>
            <a:r>
              <a:rPr lang="zh-TW" altLang="en-US" sz="39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沒有去</a:t>
            </a:r>
            <a:r>
              <a:rPr lang="en-US" altLang="zh-TW" sz="39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第二個說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不願意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但後來悔悟過來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就去了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稅吏和娼妓要在你們之先進入天國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由杭州亞運開幕看中國是否第二個兒子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>
              <a:lnSpc>
                <a:spcPts val="3800"/>
              </a:lnSpc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Gloria Dei homo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vivens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教父聖依肋內 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St. </a:t>
            </a:r>
            <a:r>
              <a:rPr lang="en-US" altLang="zh-TW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Iraeneus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120)</a:t>
            </a:r>
          </a:p>
          <a:p>
            <a:pPr marL="360000" indent="-457200">
              <a:lnSpc>
                <a:spcPts val="3800"/>
              </a:lnSpc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The glory of God is man fully alive</a:t>
            </a:r>
          </a:p>
          <a:p>
            <a:pPr marL="360000" indent="-457200">
              <a:lnSpc>
                <a:spcPts val="3800"/>
              </a:lnSpc>
              <a:buNone/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天主光榮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人民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康樂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國家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富強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世界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大同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ea typeface="華康儷中黑" panose="020B0509000000000000" pitchFamily="49" charset="-120"/>
            </a:endParaRPr>
          </a:p>
          <a:p>
            <a:pPr marL="360000" indent="-457200">
              <a:lnSpc>
                <a:spcPts val="3800"/>
              </a:lnSpc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子女成材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父母光榮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學生成材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老師光榮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450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74681"/>
          </a:xfrm>
        </p:spPr>
        <p:txBody>
          <a:bodyPr/>
          <a:lstStyle/>
          <a:p>
            <a:pPr marL="360000" indent="-457200">
              <a:lnSpc>
                <a:spcPts val="4600"/>
              </a:lnSpc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杭州亞運的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天國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特色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：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marL="360000" indent="-457200">
              <a:lnSpc>
                <a:spcPts val="4600"/>
              </a:lnSpc>
              <a:spcBef>
                <a:spcPts val="600"/>
              </a:spcBef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1.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科技用於民生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虛擬火炬手和人聯合點燃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亞運聖火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綠色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);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整個表演都是高科技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marL="360000" indent="-457200">
              <a:lnSpc>
                <a:spcPts val="4600"/>
              </a:lnSpc>
              <a:spcBef>
                <a:spcPts val="600"/>
              </a:spcBef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2.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以體育促和平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與鄰為善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互利共贏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</a:b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三引張九齡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「相知無遠近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萬里尚為鄰」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marL="360000" indent="-457200">
              <a:lnSpc>
                <a:spcPts val="4600"/>
              </a:lnSpc>
              <a:spcBef>
                <a:spcPts val="600"/>
              </a:spcBef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3.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開放多元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與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大自然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融合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</a:b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由中國紅發展為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虹韵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紫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湖山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綠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水光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藍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衣服如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青花瓷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高雅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水墨畫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留白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=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以虛集道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marL="360000" indent="-457200">
              <a:lnSpc>
                <a:spcPts val="4600"/>
              </a:lnSpc>
              <a:spcBef>
                <a:spcPts val="600"/>
              </a:spcBef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4.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良渚文化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(5323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年前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與今天杭州的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穿越交錯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marL="360000" indent="-457200">
              <a:lnSpc>
                <a:spcPts val="4600"/>
              </a:lnSpc>
              <a:spcBef>
                <a:spcPts val="600"/>
              </a:spcBef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5.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中國是否在用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sym typeface="Wingdings" panose="05000000000000000000" pitchFamily="2" charset="2"/>
              </a:rPr>
              <a:t>行動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和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sym typeface="Wingdings" panose="05000000000000000000" pitchFamily="2" charset="2"/>
              </a:rPr>
              <a:t>生命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去光榮天主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?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03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05C4F6-67BA-4DCF-B9DE-4B6F1440F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我們剛開始了我們的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訓練培訓者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我們要求受訓者銘記一個大前提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即以天國和大同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為目標</a:t>
            </a:r>
            <a:r>
              <a:rPr lang="en-US" altLang="zh-TW" sz="3600" dirty="0"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ea typeface="華康儷中黑" panose="020B0509000000000000" pitchFamily="49" charset="-120"/>
              </a:rPr>
              <a:t>讓教會成為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天人合一和人類合一的標記和工具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We have just begun our “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Train the Trainers</a:t>
            </a:r>
            <a:r>
              <a:rPr lang="en-US" altLang="zh-TW" sz="3600" dirty="0">
                <a:ea typeface="華康儷中黑" panose="020B0509000000000000" pitchFamily="49" charset="-120"/>
              </a:rPr>
              <a:t>” </a:t>
            </a:r>
            <a:r>
              <a:rPr lang="en-US" altLang="zh-TW" sz="3600" dirty="0" err="1">
                <a:ea typeface="華康儷中黑" panose="020B0509000000000000" pitchFamily="49" charset="-120"/>
              </a:rPr>
              <a:t>programme</a:t>
            </a:r>
            <a:r>
              <a:rPr lang="en-US" altLang="zh-TW" sz="3600" dirty="0">
                <a:ea typeface="華康儷中黑" panose="020B0509000000000000" pitchFamily="49" charset="-120"/>
              </a:rPr>
              <a:t>. The presupposition we ask of our trainees to keep foremost in mind is: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to strive for the Kingdom of Heaven and Universal Harmony, so that our Church can become a symbol and instrument of the unity between Heaven and Earth, as well as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unity among all people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4340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05C4F6-67BA-4DCF-B9DE-4B6F1440F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還要堅持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三結合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即信仰與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生活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聖經與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中國文化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宗教與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社會國家世界</a:t>
            </a:r>
            <a:r>
              <a:rPr lang="zh-TW" altLang="en-US" sz="3600" dirty="0">
                <a:ea typeface="華康儷中黑" panose="020B0509000000000000" pitchFamily="49" charset="-120"/>
              </a:rPr>
              <a:t>結合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 負起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移風易俗</a:t>
            </a:r>
            <a:r>
              <a:rPr lang="zh-TW" altLang="en-US" sz="3600" dirty="0">
                <a:ea typeface="華康儷中黑" panose="020B0509000000000000" pitchFamily="49" charset="-120"/>
              </a:rPr>
              <a:t>的責任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不能躲在教堂中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兩耳不聞天下事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To achieve this goal we must submit to the principle of “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Three Integrations</a:t>
            </a:r>
            <a:r>
              <a:rPr lang="en-US" altLang="zh-TW" sz="3600" dirty="0">
                <a:ea typeface="華康儷中黑" panose="020B0509000000000000" pitchFamily="49" charset="-120"/>
              </a:rPr>
              <a:t>”: to integrate faith into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daily life</a:t>
            </a:r>
            <a:r>
              <a:rPr lang="en-US" altLang="zh-TW" sz="3600" dirty="0">
                <a:ea typeface="華康儷中黑" panose="020B0509000000000000" pitchFamily="49" charset="-120"/>
              </a:rPr>
              <a:t>, to integrate the Bible with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Chinese culture</a:t>
            </a:r>
            <a:r>
              <a:rPr lang="en-US" altLang="zh-TW" sz="3600" dirty="0">
                <a:ea typeface="華康儷中黑" panose="020B0509000000000000" pitchFamily="49" charset="-120"/>
              </a:rPr>
              <a:t>, and to integrate religion with the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society-at-large</a:t>
            </a:r>
            <a:r>
              <a:rPr lang="en-US" altLang="zh-TW" sz="3600" dirty="0">
                <a:ea typeface="華康儷中黑" panose="020B0509000000000000" pitchFamily="49" charset="-120"/>
              </a:rPr>
              <a:t>, the entire nation and the whole world. In other words, instead of detached from the world, the Church must assume the mantle of integration, to 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bring changes to custom and to behavior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197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05C4F6-67BA-4DCF-B9DE-4B6F1440F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今天適逢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國慶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三篇的讀經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好像是為國慶而挑選出來的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全國全民都要同心合意去做實事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讓十四億快樂的人和一個富強的國家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成為天主的光榮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On the occasion of the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China National Day</a:t>
            </a:r>
            <a:r>
              <a:rPr lang="en-US" altLang="zh-TW" sz="3600" dirty="0">
                <a:ea typeface="華康儷中黑" panose="020B0509000000000000" pitchFamily="49" charset="-120"/>
              </a:rPr>
              <a:t>, today’s three Scripture readings seem to have been selected specifically for the celebration. They emphasize the importance of the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entire nation working in unison through practical work</a:t>
            </a:r>
            <a:r>
              <a:rPr lang="en-US" altLang="zh-TW" sz="3600" dirty="0">
                <a:ea typeface="華康儷中黑" panose="020B0509000000000000" pitchFamily="49" charset="-120"/>
              </a:rPr>
              <a:t>, so that 1.4 billion happy Chinese and a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rich</a:t>
            </a:r>
            <a:r>
              <a:rPr lang="en-US" altLang="zh-TW" sz="3600" dirty="0">
                <a:ea typeface="華康儷中黑" panose="020B0509000000000000" pitchFamily="49" charset="-120"/>
              </a:rPr>
              <a:t> and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noble</a:t>
            </a:r>
            <a:r>
              <a:rPr lang="en-US" altLang="zh-TW" sz="3600" dirty="0">
                <a:ea typeface="華康儷中黑" panose="020B0509000000000000" pitchFamily="49" charset="-120"/>
              </a:rPr>
              <a:t> country bring glory to God.</a:t>
            </a:r>
          </a:p>
        </p:txBody>
      </p:sp>
    </p:spTree>
    <p:extLst>
      <p:ext uri="{BB962C8B-B14F-4D97-AF65-F5344CB8AC3E}">
        <p14:creationId xmlns:p14="http://schemas.microsoft.com/office/powerpoint/2010/main" val="2490449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05C4F6-67BA-4DCF-B9DE-4B6F1440F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福音中那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兩個兒子</a:t>
            </a:r>
            <a:r>
              <a:rPr lang="zh-TW" altLang="en-US" sz="4000" dirty="0">
                <a:ea typeface="華康儷中黑" panose="020B0509000000000000" pitchFamily="49" charset="-120"/>
              </a:rPr>
              <a:t>很特別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一個答應父親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卻什麼都不作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一個好像不理會父親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卻按父親的意願去作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two sons in the Gospel story are quite remarkable. One of them promised his father that he would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do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something</a:t>
            </a:r>
            <a:r>
              <a:rPr lang="en-US" altLang="zh-TW" sz="4000" dirty="0">
                <a:ea typeface="華康儷中黑" panose="020B0509000000000000" pitchFamily="49" charset="-120"/>
              </a:rPr>
              <a:t>, but ended up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doing nothing</a:t>
            </a:r>
            <a:r>
              <a:rPr lang="en-US" altLang="zh-TW" sz="4000" dirty="0">
                <a:ea typeface="華康儷中黑" panose="020B0509000000000000" pitchFamily="49" charset="-120"/>
              </a:rPr>
              <a:t>. The other son, on the other hand, appeared to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ignore</a:t>
            </a:r>
            <a:r>
              <a:rPr lang="en-US" altLang="zh-TW" sz="4000" dirty="0">
                <a:ea typeface="華康儷中黑" panose="020B0509000000000000" pitchFamily="49" charset="-120"/>
              </a:rPr>
              <a:t> his father,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but eventually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fulfilled</a:t>
            </a:r>
            <a:r>
              <a:rPr lang="en-US" altLang="zh-TW" sz="4000" dirty="0">
                <a:ea typeface="華康儷中黑" panose="020B0509000000000000" pitchFamily="49" charset="-120"/>
              </a:rPr>
              <a:t> his father’s will.</a:t>
            </a:r>
          </a:p>
        </p:txBody>
      </p:sp>
    </p:spTree>
    <p:extLst>
      <p:ext uri="{BB962C8B-B14F-4D97-AF65-F5344CB8AC3E}">
        <p14:creationId xmlns:p14="http://schemas.microsoft.com/office/powerpoint/2010/main" val="174453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恭讀厄則克耳先知書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18:25-28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上主這樣說：「你們說：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上主的做法不公平！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以色列家族，請聽我說：是我的做法不公平嗎？豈不是你們的做法不公平？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如果義人離棄正義而作惡，因而喪亡，是因為他所做的惡事而喪亡。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如果惡人遠離他所做的惡事，而遵行法律和正義，必能保全自己的生命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34125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05C4F6-67BA-4DCF-B9DE-4B6F1440F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我立刻想到的是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信神</a:t>
            </a:r>
            <a:r>
              <a:rPr lang="zh-TW" altLang="en-US" sz="4000" dirty="0">
                <a:ea typeface="華康儷中黑" panose="020B0509000000000000" pitchFamily="49" charset="-120"/>
              </a:rPr>
              <a:t>與不信神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民主制</a:t>
            </a:r>
            <a:r>
              <a:rPr lang="zh-TW" altLang="en-US" sz="4000" dirty="0">
                <a:ea typeface="華康儷中黑" panose="020B0509000000000000" pitchFamily="49" charset="-120"/>
              </a:rPr>
              <a:t>度和沒有民主制度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高調標榜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人權</a:t>
            </a:r>
            <a:r>
              <a:rPr lang="zh-TW" altLang="en-US" sz="4000" dirty="0">
                <a:ea typeface="華康儷中黑" panose="020B0509000000000000" pitchFamily="49" charset="-120"/>
              </a:rPr>
              <a:t>自由和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低調為人民作實事</a:t>
            </a:r>
            <a:r>
              <a:rPr lang="zh-TW" altLang="en-US" sz="4000" dirty="0">
                <a:ea typeface="華康儷中黑" panose="020B0509000000000000" pitchFamily="49" charset="-120"/>
              </a:rPr>
              <a:t>的國家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當中有什麼分別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What immediately comes to mind is a question of the distinction between belief or disbelief in God, the existence or non-existence of a democratic system and countries that preach human rights and freedom versus those that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quietly accomplish the tasks of serving her people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4244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05C4F6-67BA-4DCF-B9DE-4B6F1440F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中國主張人類是一個「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命運共同體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一榮俱榮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一損俱損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這真像耶穌講的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葡萄樹</a:t>
            </a:r>
            <a:r>
              <a:rPr lang="zh-TW" altLang="en-US" sz="4000" dirty="0">
                <a:ea typeface="華康儷中黑" panose="020B0509000000000000" pitchFamily="49" charset="-120"/>
              </a:rPr>
              <a:t>比喻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或保祿的主張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我們都是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一個身體中的不同肢體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China advocates that humanity is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 community with a shared future</a:t>
            </a:r>
            <a:r>
              <a:rPr lang="en-US" altLang="zh-TW" sz="4000" dirty="0">
                <a:ea typeface="華康儷中黑" panose="020B0509000000000000" pitchFamily="49" charset="-120"/>
              </a:rPr>
              <a:t>” where one's prosperity benefits all and one's loss affects all. This concept is reminiscent of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grapevine</a:t>
            </a:r>
            <a:r>
              <a:rPr lang="en-US" altLang="zh-TW" sz="4000" dirty="0">
                <a:ea typeface="華康儷中黑" panose="020B0509000000000000" pitchFamily="49" charset="-120"/>
              </a:rPr>
              <a:t> metaphor spoken by Jesus or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Paul's assertion that we are all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different parts of One Body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5894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05C4F6-67BA-4DCF-B9DE-4B6F1440F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中國從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八國聯軍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次殖民地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FF"/>
                </a:solidFill>
                <a:ea typeface="華康儷中黑" panose="020B0509000000000000" pitchFamily="49" charset="-120"/>
              </a:rPr>
              <a:t>八年抗戰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9900CC"/>
                </a:solidFill>
                <a:ea typeface="華康儷中黑" panose="020B0509000000000000" pitchFamily="49" charset="-120"/>
              </a:rPr>
              <a:t>十年動亂</a:t>
            </a:r>
            <a:r>
              <a:rPr lang="zh-TW" altLang="en-US" sz="3600" dirty="0">
                <a:ea typeface="華康儷中黑" panose="020B0509000000000000" pitchFamily="49" charset="-120"/>
              </a:rPr>
              <a:t>等被摧殘到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一窮二白</a:t>
            </a:r>
            <a:r>
              <a:rPr lang="zh-TW" altLang="en-US" sz="3600" dirty="0">
                <a:ea typeface="華康儷中黑" panose="020B0509000000000000" pitchFamily="49" charset="-120"/>
              </a:rPr>
              <a:t>境況中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忽然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超英超日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直迫美國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讓一眾歐美列強瞠目結舌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China, after enduring the devastation brought upon by events such as the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Eight-Nation Alliance</a:t>
            </a:r>
            <a:r>
              <a:rPr lang="en-US" altLang="zh-TW" sz="3600" dirty="0">
                <a:ea typeface="華康儷中黑" panose="020B0509000000000000" pitchFamily="49" charset="-120"/>
              </a:rPr>
              <a:t>, being an “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under-colonial</a:t>
            </a:r>
            <a:r>
              <a:rPr lang="en-US" altLang="zh-TW" sz="3600" dirty="0">
                <a:ea typeface="華康儷中黑" panose="020B0509000000000000" pitchFamily="49" charset="-120"/>
              </a:rPr>
              <a:t>” state</a:t>
            </a:r>
            <a:r>
              <a:rPr lang="en-US" altLang="zh-TW" sz="2800" dirty="0">
                <a:ea typeface="華康儷中黑" panose="020B0509000000000000" pitchFamily="49" charset="-120"/>
              </a:rPr>
              <a:t>, </a:t>
            </a:r>
            <a:r>
              <a:rPr lang="en-US" altLang="zh-TW" sz="3600" dirty="0">
                <a:ea typeface="華康儷中黑" panose="020B0509000000000000" pitchFamily="49" charset="-120"/>
              </a:rPr>
              <a:t>the </a:t>
            </a:r>
            <a:r>
              <a:rPr lang="en-US" altLang="zh-TW" sz="3600" dirty="0">
                <a:solidFill>
                  <a:srgbClr val="FF00FF"/>
                </a:solidFill>
                <a:ea typeface="華康儷中黑" panose="020B0509000000000000" pitchFamily="49" charset="-120"/>
              </a:rPr>
              <a:t>eight years </a:t>
            </a:r>
            <a:r>
              <a:rPr lang="en-US" altLang="zh-TW" sz="3600" dirty="0">
                <a:ea typeface="華康儷中黑" panose="020B0509000000000000" pitchFamily="49" charset="-120"/>
              </a:rPr>
              <a:t>of War of Resistance Against Japan, and the </a:t>
            </a:r>
            <a:r>
              <a:rPr lang="en-US" altLang="zh-TW" sz="3600" dirty="0">
                <a:solidFill>
                  <a:srgbClr val="9900CC"/>
                </a:solidFill>
                <a:ea typeface="華康儷中黑" panose="020B0509000000000000" pitchFamily="49" charset="-120"/>
              </a:rPr>
              <a:t>ten years </a:t>
            </a:r>
            <a:r>
              <a:rPr lang="en-US" altLang="zh-TW" sz="3600" dirty="0">
                <a:ea typeface="華康儷中黑" panose="020B0509000000000000" pitchFamily="49" charset="-120"/>
              </a:rPr>
              <a:t>of social turmoil, unexpectedly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resurrected from ruins </a:t>
            </a:r>
            <a:r>
              <a:rPr lang="en-US" altLang="zh-TW" sz="3600" dirty="0">
                <a:ea typeface="華康儷中黑" panose="020B0509000000000000" pitchFamily="49" charset="-120"/>
              </a:rPr>
              <a:t>to challenge the supremacy of Britain and Japan, even posed a direct threat to the United States. This left the major powers of Europe and America in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utter astonishment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endParaRPr lang="zh-TW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5007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05C4F6-67BA-4DCF-B9DE-4B6F1440F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西班牙記者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加西亞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看到今天中國的成就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直指中國國內的共同富裕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節能減排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消除貧困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保護生態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甚至科技創新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都無不令他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嘆為觀止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Spanish journalist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Garcia</a:t>
            </a:r>
            <a:r>
              <a:rPr lang="en-US" altLang="zh-TW" sz="4000" dirty="0">
                <a:ea typeface="華康儷中黑" panose="020B0509000000000000" pitchFamily="49" charset="-120"/>
              </a:rPr>
              <a:t> who was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awestruck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pc="-150" dirty="0">
                <a:ea typeface="華康儷中黑" panose="020B0509000000000000" pitchFamily="49" charset="-120"/>
              </a:rPr>
              <a:t>(amazed)</a:t>
            </a:r>
            <a:r>
              <a:rPr lang="zh-TW" altLang="en-US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ea typeface="華康儷中黑" panose="020B0509000000000000" pitchFamily="49" charset="-120"/>
              </a:rPr>
              <a:t>upon witnessing China's achievements today, specifically China's pursuit of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shared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prosperity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energy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 conservation and emission reduction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en-US" altLang="zh-TW" sz="4000" dirty="0">
                <a:solidFill>
                  <a:srgbClr val="C0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poverty</a:t>
            </a:r>
            <a:r>
              <a:rPr lang="en-US" altLang="zh-TW" sz="4000" dirty="0">
                <a:solidFill>
                  <a:srgbClr val="C00000"/>
                </a:solidFill>
                <a:ea typeface="華康儷中黑" panose="020B0509000000000000" pitchFamily="49" charset="-120"/>
              </a:rPr>
              <a:t> alleviation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en-US" altLang="zh-TW" sz="4000" dirty="0">
                <a:solidFill>
                  <a:srgbClr val="009E47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ecological</a:t>
            </a:r>
            <a:r>
              <a:rPr lang="en-US" altLang="zh-TW" sz="4000" dirty="0">
                <a:solidFill>
                  <a:srgbClr val="009E47"/>
                </a:solidFill>
                <a:ea typeface="華康儷中黑" panose="020B0509000000000000" pitchFamily="49" charset="-120"/>
              </a:rPr>
              <a:t> protection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technological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innovation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9192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05C4F6-67BA-4DCF-B9DE-4B6F1440F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我忽然覺得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世人和天主的關係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信神的是第一個兒子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中國卻是第二個兒子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我希望不久的將來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中國會變為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天父那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兩個兒子的合體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900" spc="-100" dirty="0">
                <a:ea typeface="華康儷中黑" panose="020B0509000000000000" pitchFamily="49" charset="-120"/>
              </a:rPr>
              <a:t>I have a eureka </a:t>
            </a:r>
            <a:r>
              <a:rPr lang="en-US" altLang="zh-TW" sz="2800" spc="-150" dirty="0">
                <a:ea typeface="華康儷中黑" panose="020B0509000000000000" pitchFamily="49" charset="-120"/>
              </a:rPr>
              <a:t>(phenomenal)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 moment that the relationship between humanity and God can be likened to the first and second son. Those who believe in God are like the first son, while </a:t>
            </a:r>
            <a:r>
              <a:rPr lang="en-US" altLang="zh-TW" sz="39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China can be seen as the second son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. I hope that in the near future, China will become </a:t>
            </a:r>
            <a:r>
              <a:rPr lang="en-US" altLang="zh-TW" sz="39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a fusion 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or melding </a:t>
            </a:r>
            <a:r>
              <a:rPr lang="en-US" altLang="zh-TW" sz="39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of the two sons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 of the Heavenly Father.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endParaRPr lang="en-US" altLang="zh-TW" sz="3900" spc="-1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0349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05C4F6-67BA-4DCF-B9DE-4B6F1440F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我忽然覺得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世人和天主的關係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信神的是第一個兒子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中國卻是第二個兒子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我希望不久的將來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中國會變為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天父那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兩個兒子的合體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900" spc="-100" dirty="0">
                <a:ea typeface="華康儷中黑" panose="020B0509000000000000" pitchFamily="49" charset="-120"/>
              </a:rPr>
              <a:t>I have a eureka </a:t>
            </a:r>
            <a:r>
              <a:rPr lang="en-US" altLang="zh-TW" sz="2800" spc="-150" dirty="0">
                <a:ea typeface="華康儷中黑" panose="020B0509000000000000" pitchFamily="49" charset="-120"/>
              </a:rPr>
              <a:t>(phenomenal)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 moment that the relationship between humanity and God can be likened to the first and second son. Those who believe in God are like the first son, while </a:t>
            </a:r>
            <a:r>
              <a:rPr lang="en-US" altLang="zh-TW" sz="39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China can be seen as the second son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. I hope that in the near future,</a:t>
            </a:r>
          </a:p>
          <a:p>
            <a:pPr>
              <a:spcBef>
                <a:spcPts val="0"/>
              </a:spcBef>
            </a:pPr>
            <a:r>
              <a:rPr lang="en-US" altLang="zh-TW" sz="2400" spc="-100" dirty="0">
                <a:ea typeface="華康儷中黑" panose="020B0509000000000000" pitchFamily="49" charset="-120"/>
              </a:rPr>
              <a:t>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zh-TW" altLang="en-US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肯定自己</a:t>
            </a: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欣賞別人</a:t>
            </a: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; </a:t>
            </a:r>
            <a:r>
              <a:rPr lang="zh-TW" altLang="en-US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學習別人</a:t>
            </a: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豐富自己</a:t>
            </a:r>
            <a:endParaRPr lang="en-US" altLang="zh-TW" sz="3900" spc="-1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marL="0" marR="0" lvl="0" indent="0" algn="r" defTabSz="914400" rtl="0" eaLnBrk="0" fontAlgn="base" latinLnBrk="0" hangingPunct="0">
              <a:lnSpc>
                <a:spcPts val="33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</a:t>
            </a:r>
            <a:r>
              <a:rPr kumimoji="1" lang="zh-TW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點讚</a:t>
            </a:r>
            <a:r>
              <a:rPr kumimoji="1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kumimoji="1" lang="en-US" altLang="zh-TW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>
              <a:lnSpc>
                <a:spcPts val="3800"/>
              </a:lnSpc>
              <a:spcBef>
                <a:spcPts val="0"/>
              </a:spcBef>
            </a:pPr>
            <a:endParaRPr lang="en-US" altLang="zh-TW" sz="3900" spc="-100" dirty="0">
              <a:ea typeface="華康儷中黑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6782BEE-CC1B-4CD0-8AC9-173D631225D6}"/>
              </a:ext>
            </a:extLst>
          </p:cNvPr>
          <p:cNvSpPr txBox="1"/>
          <p:nvPr/>
        </p:nvSpPr>
        <p:spPr>
          <a:xfrm rot="21292488">
            <a:off x="679246" y="2594980"/>
            <a:ext cx="7569356" cy="270843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古印體" panose="03000509000000000000" pitchFamily="65" charset="-120"/>
                <a:ea typeface="華康古印體" panose="03000509000000000000" pitchFamily="65" charset="-120"/>
              </a:rPr>
              <a:t>天父的兩個兒子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華康古印體" panose="03000509000000000000" pitchFamily="65" charset="-120"/>
              <a:ea typeface="華康古印體" panose="03000509000000000000" pitchFamily="65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重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理</a:t>
            </a:r>
            <a:r>
              <a:rPr lang="en-US" altLang="zh-TW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言</a:t>
            </a:r>
            <a:r>
              <a:rPr lang="en-US" altLang="zh-TW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說給人聽</a:t>
            </a:r>
            <a:r>
              <a:rPr lang="en-US" altLang="zh-TW" sz="4000" b="1" dirty="0">
                <a:solidFill>
                  <a:srgbClr val="00FF00"/>
                </a:solidFill>
                <a:latin typeface="+mn-lt"/>
                <a:ea typeface="華康儷粗宋" panose="02020709000000000000" pitchFamily="49" charset="-120"/>
              </a:rPr>
              <a:t>+</a:t>
            </a:r>
            <a:r>
              <a:rPr lang="zh-TW" altLang="en-US" sz="3600" b="1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重</a:t>
            </a:r>
            <a:r>
              <a:rPr lang="zh-TW" alt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情</a:t>
            </a:r>
            <a:r>
              <a:rPr lang="en-US" altLang="zh-TW" sz="3600" b="1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/</a:t>
            </a:r>
            <a:r>
              <a:rPr lang="zh-TW" altLang="en-US" sz="3600" b="1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行</a:t>
            </a:r>
            <a:r>
              <a:rPr lang="en-US" altLang="zh-TW" sz="3600" b="1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/</a:t>
            </a:r>
            <a:r>
              <a:rPr lang="zh-TW" altLang="en-US" sz="3600" b="1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作給人看</a:t>
            </a:r>
            <a:endParaRPr lang="en-US" altLang="zh-TW" sz="3600" b="1" dirty="0">
              <a:solidFill>
                <a:schemeClr val="bg1"/>
              </a:solidFill>
              <a:latin typeface="+mn-lt"/>
              <a:ea typeface="華康儷粗宋" panose="02020709000000000000" pitchFamily="49" charset="-120"/>
            </a:endParaRPr>
          </a:p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油畫的充實</a:t>
            </a:r>
            <a:r>
              <a:rPr lang="en-US" altLang="zh-TW" sz="4000" b="1" dirty="0">
                <a:solidFill>
                  <a:srgbClr val="00FF00"/>
                </a:solidFill>
                <a:latin typeface="+mn-lt"/>
                <a:ea typeface="華康儷粗宋" panose="02020709000000000000" pitchFamily="49" charset="-120"/>
              </a:rPr>
              <a:t>+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國畫的留白</a:t>
            </a:r>
            <a:endParaRPr lang="en-US" altLang="zh-TW" sz="3600" dirty="0">
              <a:solidFill>
                <a:schemeClr val="bg1"/>
              </a:solidFill>
              <a:latin typeface="+mn-lt"/>
              <a:ea typeface="華康儷粗宋" panose="02020709000000000000" pitchFamily="49" charset="-120"/>
            </a:endParaRPr>
          </a:p>
          <a:p>
            <a:pPr algn="ctr"/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科學</a:t>
            </a:r>
            <a:r>
              <a:rPr lang="en-US" altLang="zh-TW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西方文化</a:t>
            </a:r>
            <a:r>
              <a:rPr lang="en-US" altLang="zh-TW" sz="4000" b="1" dirty="0">
                <a:solidFill>
                  <a:srgbClr val="00FF00"/>
                </a:solidFill>
                <a:latin typeface="+mn-lt"/>
                <a:ea typeface="華康儷粗宋" panose="02020709000000000000" pitchFamily="49" charset="-120"/>
              </a:rPr>
              <a:t>+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人文</a:t>
            </a:r>
            <a:r>
              <a:rPr lang="en-US" altLang="zh-TW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中國文化</a:t>
            </a:r>
          </a:p>
        </p:txBody>
      </p:sp>
    </p:spTree>
    <p:extLst>
      <p:ext uri="{BB962C8B-B14F-4D97-AF65-F5344CB8AC3E}">
        <p14:creationId xmlns:p14="http://schemas.microsoft.com/office/powerpoint/2010/main" val="1415693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  <a:endParaRPr lang="zh-TW" altLang="en-US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因為他考慮之後，離棄了所做的一切惡事，他必生存，不至喪亡。」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53064" y="6247229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5527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恭讀聖保祿宗徒致斐理伯人書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2:1-11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如果你們在基督內獲得了鼓勵、愛的勸勉、聖神的交往、哀憐和同情，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你們就應彼此意見一致、同氣相愛、同心合意、思念同樣的事，以滿全我的喜樂。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不論做什麼，不從私見，也不求虛榮，只存心謙下，彼此該想自己不如人；各人不可只顧自己的事，也該顧及別人的事。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37043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該懷有基督耶穌所懷有的心情：他雖具有天主的形體，並沒有以自己與天主同等，為應當把持不捨的，卻使自己空虛，取了奴僕的形體，與人相似，形狀也一見如人；他貶抑自己，聽命至死，且死在十字架上。為此，天主極其舉揚他，賜給了他一個名字，超越其他所有名字，致使上天、地上和地下的一切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9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48072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一聽到耶穌的名字，無不屈膝叩拜；一切唇舌，無不明認耶穌基督是主，以光榮天主聖父。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0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21:28-32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那時候，耶穌對司祭長和民間長老說：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「你們以為怎樣？從前有一個人，有兩個兒子。他對第一個兒子說：孩子！你今天到葡萄園去工作吧！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這兒子答應說：主，我去。但他卻沒有去。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「父親又對第二個兒子，說了同樣的話，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第二個兒子卻回答說：我不願意。但後來他悔悟過來，就去了。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524328" y="6162962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5527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「兩個兒子中，那一個履行了父親的意願？」司祭長和民間長老說：「後一個。」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耶穌對他們說：「我實在告訴你們：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稅吏和娼妓要在你們之先，進入天國，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因為若翰來到你們這裡，履行了正義，你們仍不相信他；稅吏和娼妓倒相信了。至於你們，見了後，仍不悔悟去相信他。」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 </a:t>
            </a:r>
            <a:r>
              <a:rPr lang="en-US" altLang="zh-TW" sz="28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itchFamily="49" charset="-120"/>
              </a:rPr>
              <a:t>為祖國祈福</a:t>
            </a:r>
            <a:r>
              <a:rPr lang="en-US" altLang="zh-TW" sz="2800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行動勝於空言</a:t>
            </a:r>
            <a:r>
              <a:rPr lang="en-US" altLang="zh-TW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257597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32103</TotalTime>
  <Words>2422</Words>
  <Application>Microsoft Office PowerPoint</Application>
  <PresentationFormat>如螢幕大小 (4:3)</PresentationFormat>
  <Paragraphs>127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26</vt:i4>
      </vt:variant>
    </vt:vector>
  </HeadingPairs>
  <TitlesOfParts>
    <vt:vector size="43" baseType="lpstr">
      <vt:lpstr>華康中黑體</vt:lpstr>
      <vt:lpstr>華康中黑體(P)</vt:lpstr>
      <vt:lpstr>華康古印體</vt:lpstr>
      <vt:lpstr>華康正顏楷體W7</vt:lpstr>
      <vt:lpstr>華康正顏楷體W7(P)</vt:lpstr>
      <vt:lpstr>華康粗黑體</vt:lpstr>
      <vt:lpstr>華康儷中黑</vt:lpstr>
      <vt:lpstr>華康儷中黑(P)</vt:lpstr>
      <vt:lpstr>華康儷粗宋</vt:lpstr>
      <vt:lpstr>華康儷粗黑(P)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1764</cp:revision>
  <dcterms:created xsi:type="dcterms:W3CDTF">2006-09-26T01:05:23Z</dcterms:created>
  <dcterms:modified xsi:type="dcterms:W3CDTF">2023-09-25T11:20:13Z</dcterms:modified>
</cp:coreProperties>
</file>