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</p:sldMasterIdLst>
  <p:notesMasterIdLst>
    <p:notesMasterId r:id="rId27"/>
  </p:notesMasterIdLst>
  <p:handoutMasterIdLst>
    <p:handoutMasterId r:id="rId28"/>
  </p:handoutMasterIdLst>
  <p:sldIdLst>
    <p:sldId id="1665" r:id="rId4"/>
    <p:sldId id="1610" r:id="rId5"/>
    <p:sldId id="1370" r:id="rId6"/>
    <p:sldId id="1411" r:id="rId7"/>
    <p:sldId id="1660" r:id="rId8"/>
    <p:sldId id="1662" r:id="rId9"/>
    <p:sldId id="1659" r:id="rId10"/>
    <p:sldId id="1663" r:id="rId11"/>
    <p:sldId id="1658" r:id="rId12"/>
    <p:sldId id="1653" r:id="rId13"/>
    <p:sldId id="1654" r:id="rId14"/>
    <p:sldId id="1655" r:id="rId15"/>
    <p:sldId id="1656" r:id="rId16"/>
    <p:sldId id="1657" r:id="rId17"/>
    <p:sldId id="1666" r:id="rId18"/>
    <p:sldId id="1642" r:id="rId19"/>
    <p:sldId id="1643" r:id="rId20"/>
    <p:sldId id="1644" r:id="rId21"/>
    <p:sldId id="1646" r:id="rId22"/>
    <p:sldId id="1647" r:id="rId23"/>
    <p:sldId id="1651" r:id="rId24"/>
    <p:sldId id="1648" r:id="rId25"/>
    <p:sldId id="1045" r:id="rId26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FF"/>
    <a:srgbClr val="0000FF"/>
    <a:srgbClr val="9900CC"/>
    <a:srgbClr val="FFFFFF"/>
    <a:srgbClr val="FFCCFF"/>
    <a:srgbClr val="FF00FF"/>
    <a:srgbClr val="99FF99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458" autoAdjust="0"/>
    <p:restoredTop sz="94677" autoAdjust="0"/>
  </p:normalViewPr>
  <p:slideViewPr>
    <p:cSldViewPr>
      <p:cViewPr varScale="1">
        <p:scale>
          <a:sx n="59" d="100"/>
          <a:sy n="59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6913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 </a:t>
            </a:r>
            <a:endParaRPr lang="en-US" altLang="zh-TW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72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天主願意所有人得救</a:t>
            </a:r>
            <a:endParaRPr lang="en-US" altLang="zh-TW" sz="72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4000" spc="-15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忠於小事</a:t>
            </a:r>
            <a:r>
              <a:rPr lang="en-US" altLang="zh-TW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不義管家成大義</a:t>
            </a:r>
            <a:r>
              <a:rPr lang="en-US" altLang="zh-TW" sz="4000" spc="-15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331117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>
              <a:spcAft>
                <a:spcPts val="1200"/>
              </a:spcAft>
            </a:pPr>
            <a:r>
              <a:rPr lang="zh-TW" altLang="en-US" sz="44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壓榨窮人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使世上</a:t>
            </a:r>
            <a:r>
              <a:rPr lang="zh-TW" altLang="en-US" sz="44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弱小者無法生存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的人哪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zh-TW" altLang="en-US" sz="4400" spc="3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我永遠不會忘記你們的所作所為</a:t>
            </a:r>
            <a:r>
              <a:rPr lang="en-US" altLang="zh-TW" sz="4400" spc="3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Aft>
                <a:spcPts val="1200"/>
              </a:spcAft>
            </a:pP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要為一切人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並為眾君王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及一切有權位的人祈禱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4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天主願意所有人得救</a:t>
            </a:r>
            <a:r>
              <a:rPr lang="en-US" altLang="zh-TW" sz="4400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並充分認識真理</a:t>
            </a:r>
            <a:r>
              <a:rPr lang="en-US" altLang="zh-TW" sz="4400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Aft>
                <a:spcPts val="1200"/>
              </a:spcAft>
            </a:pP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你們不能事奉天主</a:t>
            </a:r>
            <a:r>
              <a:rPr lang="en-US" altLang="zh-TW" sz="4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而又</a:t>
            </a:r>
            <a:r>
              <a:rPr lang="zh-TW" altLang="en-US" sz="4600" dirty="0">
                <a:solidFill>
                  <a:srgbClr val="FFFF00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事奉錢財</a:t>
            </a:r>
            <a:r>
              <a:rPr lang="en-US" altLang="zh-TW" sz="44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en-US" sz="4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1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>
              <a:spcAft>
                <a:spcPts val="3000"/>
              </a:spcAft>
            </a:pPr>
            <a:r>
              <a:rPr lang="zh-TW" altLang="en-US" sz="4000" spc="2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壓榨窮人</a:t>
            </a:r>
            <a:r>
              <a:rPr lang="en-US" altLang="zh-TW" sz="4000" spc="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spc="2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使世上</a:t>
            </a:r>
            <a:r>
              <a:rPr lang="zh-TW" altLang="en-US" sz="4000" spc="20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弱小者無法生存</a:t>
            </a:r>
            <a:r>
              <a:rPr lang="zh-TW" altLang="en-US" sz="4000" spc="2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的人哪</a:t>
            </a:r>
            <a:r>
              <a:rPr lang="en-US" altLang="zh-TW" sz="4000" spc="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zh-TW" altLang="en-US" sz="4000" spc="200" dirty="0">
                <a:solidFill>
                  <a:srgbClr val="00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我永遠不會忘記</a:t>
            </a:r>
            <a:r>
              <a:rPr lang="zh-TW" altLang="en-US" sz="4000" spc="2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你們的所作所為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全中國都有以上的</a:t>
            </a:r>
            <a:r>
              <a:rPr lang="zh-TW" altLang="en-US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戒石銘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誰有權而不貪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3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你對我最小兄弟做的就是對我做的</a:t>
            </a:r>
            <a:r>
              <a:rPr lang="en-US" altLang="zh-TW" sz="3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3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誰信</a:t>
            </a:r>
            <a:r>
              <a:rPr lang="en-US" altLang="zh-TW" sz="3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拉匝祿和富人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 </a:t>
            </a: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一上天堂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一下地獄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誰怕</a:t>
            </a:r>
            <a:r>
              <a:rPr lang="en-US" altLang="zh-TW" sz="3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>
              <a:spcBef>
                <a:spcPts val="0"/>
              </a:spcBef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信神不信神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3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敵得過</a:t>
            </a:r>
            <a:r>
              <a:rPr lang="zh-TW" altLang="en-US" sz="4000" spc="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權</a:t>
            </a:r>
            <a:r>
              <a:rPr lang="en-US" altLang="zh-TW" sz="4000" spc="3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錢</a:t>
            </a:r>
            <a:r>
              <a:rPr lang="en-US" altLang="zh-TW" sz="4000" spc="3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慾</a:t>
            </a:r>
            <a:r>
              <a:rPr lang="zh-TW" altLang="en-US" sz="4000" spc="3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嗎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95BBD2-99F5-4AF9-BD3C-84FBFD82D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72233"/>
            <a:ext cx="3286899" cy="216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AD70C5-3996-4A35-8641-D12A1C27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33012" r="5616" b="28454"/>
          <a:stretch/>
        </p:blipFill>
        <p:spPr bwMode="auto">
          <a:xfrm>
            <a:off x="5385397" y="1672233"/>
            <a:ext cx="3579091" cy="21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80DD769-9FC2-4A09-8AD6-63B5D606DF52}"/>
              </a:ext>
            </a:extLst>
          </p:cNvPr>
          <p:cNvSpPr txBox="1"/>
          <p:nvPr/>
        </p:nvSpPr>
        <p:spPr>
          <a:xfrm>
            <a:off x="3466409" y="1982450"/>
            <a:ext cx="1918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0"/>
              </a:spcAft>
            </a:pPr>
            <a:r>
              <a:rPr lang="zh-TW" altLang="en-US" dirty="0">
                <a:solidFill>
                  <a:srgbClr val="FFFF00"/>
                </a:solidFill>
                <a:latin typeface="華康隸書體W7(P)" panose="03000700000000000000" pitchFamily="66" charset="-120"/>
                <a:ea typeface="華康隸書體W7(P)" panose="03000700000000000000" pitchFamily="66" charset="-120"/>
              </a:rPr>
              <a:t>人在做天在看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8B826E-451D-491E-BF3E-4079B2761F3D}"/>
              </a:ext>
            </a:extLst>
          </p:cNvPr>
          <p:cNvSpPr txBox="1"/>
          <p:nvPr/>
        </p:nvSpPr>
        <p:spPr>
          <a:xfrm>
            <a:off x="189239" y="3453436"/>
            <a:ext cx="3240362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窮國</a:t>
            </a:r>
            <a:r>
              <a:rPr lang="zh-TW" altLang="en-US" sz="2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易虐</a:t>
            </a:r>
            <a:r>
              <a:rPr lang="zh-TW" altLang="en-US" sz="11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2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上天難欺</a:t>
            </a:r>
          </a:p>
        </p:txBody>
      </p:sp>
    </p:spTree>
    <p:extLst>
      <p:ext uri="{BB962C8B-B14F-4D97-AF65-F5344CB8AC3E}">
        <p14:creationId xmlns:p14="http://schemas.microsoft.com/office/powerpoint/2010/main" val="17881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要為一切人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並為眾君王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及一切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有權位的人祈禱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天主願意所有人得救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並充分認識真理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Bef>
                <a:spcPts val="12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所有人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大部分人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而非極少數人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60000" indent="-457200" algn="l">
              <a:spcAft>
                <a:spcPts val="12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萬千年人類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二千年基督信仰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基督徒從未超過人類半數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今天全球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億人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餘億不信基督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都下地獄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孔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孟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甘地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嬰兒</a:t>
            </a:r>
            <a:r>
              <a:rPr lang="en-US" altLang="zh-TW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)?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天主要救一切人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自有</a:t>
            </a:r>
            <a:endParaRPr lang="en-US" altLang="zh-TW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祂的方法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愛中有天主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17FD01-AB3A-4730-9DC1-7750F9857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48" y="4869160"/>
            <a:ext cx="41658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D76D1A4-C95F-46CA-9BEB-DD24D5EB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360000" indent="-457200" algn="l"/>
            <a:r>
              <a:rPr lang="zh-TW" altLang="en-US" sz="44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你們不能事奉天主</a:t>
            </a: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而又</a:t>
            </a:r>
            <a:r>
              <a:rPr lang="zh-TW" altLang="en-US" sz="4400" dirty="0">
                <a:solidFill>
                  <a:srgbClr val="FFFF00"/>
                </a:solidFill>
                <a:latin typeface="Calibri" panose="020F0502020204030204" pitchFamily="34" charset="0"/>
                <a:ea typeface="華康正顏楷體W9(P)" panose="03000900000000000000" pitchFamily="66" charset="-120"/>
                <a:cs typeface="Calibri" panose="020F0502020204030204" pitchFamily="34" charset="0"/>
              </a:rPr>
              <a:t>事奉錢財</a:t>
            </a: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 algn="l">
              <a:spcBef>
                <a:spcPts val="6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錢財也是來自天主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應之以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治</a:t>
            </a:r>
            <a:r>
              <a:rPr lang="en-US" altLang="zh-TW" sz="2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i="1" dirty="0">
                <a:solidFill>
                  <a:srgbClr val="FFFF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善用</a:t>
            </a:r>
            <a:r>
              <a:rPr lang="en-US" altLang="zh-TW" sz="28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則吉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應之以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亂</a:t>
            </a:r>
            <a:r>
              <a:rPr lang="en-US" altLang="zh-TW" sz="28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i="1" dirty="0">
                <a:solidFill>
                  <a:srgbClr val="FFFF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濫用</a:t>
            </a:r>
            <a:r>
              <a:rPr lang="en-US" altLang="zh-TW" sz="28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則凶</a:t>
            </a:r>
            <a:endParaRPr lang="en-US" altLang="zh-TW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 algn="l">
              <a:spcBef>
                <a:spcPts val="6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不義管家的精明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成佛成魔一念間</a:t>
            </a:r>
            <a:r>
              <a:rPr lang="zh-TW" altLang="en-US" sz="2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不義成大義</a:t>
            </a:r>
            <a:endParaRPr lang="en-US" altLang="zh-TW" sz="2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60000" indent="-457200" algn="l">
              <a:spcBef>
                <a:spcPts val="6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忠於小事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小事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大事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整全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的生命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wholistic;</a:t>
            </a:r>
            <a:b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積土成山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風雨興焉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積水成淵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蛟龍生焉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;</a:t>
            </a:r>
            <a:b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積善成德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而神明自得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聖心備焉</a:t>
            </a:r>
            <a:r>
              <a:rPr lang="en-US" altLang="zh-TW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altLang="zh-TW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荀子</a:t>
            </a:r>
            <a:r>
              <a:rPr lang="en-US" altLang="zh-TW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zh-TW" altLang="en-US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勸學</a:t>
            </a:r>
            <a:r>
              <a:rPr lang="en-US" altLang="zh-TW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360000" indent="-457200" algn="l">
              <a:spcBef>
                <a:spcPts val="6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赤貧的遺憾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不能嚐到以金錢助人的喜樂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60000" indent="-457200" algn="l"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三位教研之友在雲南捐了一座</a:t>
            </a: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徐錦堯小學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就是金錢的善用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</a:t>
            </a:r>
            <a:endParaRPr lang="zh-TW" alt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9A1BE46-ACE7-4423-82C4-74E1A57C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FD6F8D-BE4C-4235-8195-4B360AA8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5796136" cy="32603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2AD471-CF0A-4C61-9AC0-90E3C2D0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0" y="2491112"/>
            <a:ext cx="6877272" cy="4333327"/>
          </a:xfrm>
          <a:prstGeom prst="rect">
            <a:avLst/>
          </a:prstGeom>
        </p:spPr>
      </p:pic>
      <p:pic>
        <p:nvPicPr>
          <p:cNvPr id="10" name="Picture 2" descr="D:\Desktop\新資料#\雲南徐錦堯小學上網\1b會元徐錦堯小學3.jpg">
            <a:extLst>
              <a:ext uri="{FF2B5EF4-FFF2-40B4-BE49-F238E27FC236}">
                <a16:creationId xmlns:a16="http://schemas.microsoft.com/office/drawing/2014/main" id="{85F69899-F9EE-46C8-8C4D-C262C161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47350"/>
            <a:ext cx="3347863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C9A2FA-8A92-465A-94C0-1A363D3582C8}"/>
              </a:ext>
            </a:extLst>
          </p:cNvPr>
          <p:cNvSpPr txBox="1"/>
          <p:nvPr/>
        </p:nvSpPr>
        <p:spPr>
          <a:xfrm>
            <a:off x="0" y="5174084"/>
            <a:ext cx="529208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為天地立心 為生民立命 </a:t>
            </a:r>
            <a:endParaRPr lang="en-US" altLang="zh-TW" sz="32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為往聖繼絕學 為萬世開太平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DC97D86-23BB-4B9F-A224-859783850A43}"/>
              </a:ext>
            </a:extLst>
          </p:cNvPr>
          <p:cNvSpPr txBox="1"/>
          <p:nvPr/>
        </p:nvSpPr>
        <p:spPr>
          <a:xfrm>
            <a:off x="48196" y="3289176"/>
            <a:ext cx="2169765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在這種地方</a:t>
            </a:r>
            <a:endParaRPr lang="en-US" altLang="zh-TW" sz="28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8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講這種話</a:t>
            </a:r>
            <a:endParaRPr lang="en-US" altLang="zh-TW" sz="2800" spc="3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8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不亞於</a:t>
            </a:r>
            <a:endParaRPr lang="en-US" altLang="zh-TW" sz="2800" spc="3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8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</a:t>
            </a:r>
            <a:r>
              <a:rPr lang="zh-TW" altLang="en-US" sz="2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大學講課</a:t>
            </a:r>
          </a:p>
        </p:txBody>
      </p:sp>
    </p:spTree>
    <p:extLst>
      <p:ext uri="{BB962C8B-B14F-4D97-AF65-F5344CB8AC3E}">
        <p14:creationId xmlns:p14="http://schemas.microsoft.com/office/powerpoint/2010/main" val="762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7FE6358-0D69-4DA3-B0E7-DD4E909DD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不義管家可以成大義嗎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?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絕對可以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!</a:t>
            </a:r>
          </a:p>
          <a:p>
            <a:pPr marL="360000" indent="-457200" algn="l"/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1.</a:t>
            </a:r>
            <a:r>
              <a:rPr lang="zh-TW" altLang="en-US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至少</a:t>
            </a:r>
            <a:r>
              <a:rPr lang="en-US" altLang="zh-TW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他是</a:t>
            </a:r>
            <a:r>
              <a:rPr lang="zh-TW" altLang="en-US" sz="39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精明的</a:t>
            </a:r>
            <a:r>
              <a:rPr lang="en-US" altLang="zh-TW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他有成聖成賢的潛能</a:t>
            </a:r>
            <a:r>
              <a:rPr lang="en-US" altLang="zh-TW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 </a:t>
            </a:r>
            <a:r>
              <a:rPr lang="zh-TW" altLang="en-US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他這個世俗之子</a:t>
            </a:r>
            <a:r>
              <a:rPr lang="zh-TW" altLang="en-US" sz="39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比光明之子更精明</a:t>
            </a:r>
            <a:r>
              <a:rPr lang="en-US" altLang="zh-TW" sz="39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</a:p>
          <a:p>
            <a:pPr marL="360000" indent="-457200" algn="l"/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2.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一念天堂</a:t>
            </a:r>
            <a:r>
              <a:rPr lang="en-US" altLang="zh-TW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一念地獄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就看他怎麼選擇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</a:p>
          <a:p>
            <a:pPr marL="360000" indent="-457200" algn="l"/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3.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如果他效法皈依耶穌的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匝凱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將一半的不義之財分施出去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做過任何剝削人之事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四倍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償還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他可以比痛下決心改過的聖奧斯定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走上更高的階梯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</a:p>
          <a:p>
            <a:pPr marL="360000" indent="-457200" algn="l"/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4.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希望曾作過</a:t>
            </a:r>
            <a:r>
              <a:rPr lang="zh-TW" altLang="en-US" sz="40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天大壞事的國家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也能如此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76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你們這些壓榨窮人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使世上弱小者無法生存的人呀</a:t>
            </a:r>
            <a:r>
              <a:rPr lang="en-US" altLang="zh-TW" sz="4000" dirty="0">
                <a:ea typeface="華康儷中黑" panose="020B0509000000000000" pitchFamily="49" charset="-120"/>
              </a:rPr>
              <a:t>!</a:t>
            </a:r>
            <a:r>
              <a:rPr lang="zh-TW" altLang="en-US" sz="4000" dirty="0">
                <a:ea typeface="華康儷中黑" panose="020B0509000000000000" pitchFamily="49" charset="-120"/>
              </a:rPr>
              <a:t>我永遠不會忘記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你們的所作所為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en-US" altLang="zh-TW" sz="2800" dirty="0"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ea typeface="華康儷中黑" panose="020B0509000000000000" pitchFamily="49" charset="-120"/>
              </a:rPr>
              <a:t>亞</a:t>
            </a:r>
            <a:r>
              <a:rPr lang="en-US" altLang="zh-TW" sz="2800" dirty="0">
                <a:ea typeface="華康儷中黑" panose="020B0509000000000000" pitchFamily="49" charset="-120"/>
              </a:rPr>
              <a:t>8:4)</a:t>
            </a:r>
          </a:p>
          <a:p>
            <a:pPr algn="l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dirty="0">
                <a:ea typeface="華康儷中黑" panose="020B0509000000000000" pitchFamily="49" charset="-120"/>
              </a:rPr>
              <a:t>     ——</a:t>
            </a:r>
            <a:r>
              <a:rPr lang="zh-TW" altLang="en-US" sz="4000" i="1" dirty="0">
                <a:solidFill>
                  <a:srgbClr val="FF0000"/>
                </a:solidFill>
                <a:ea typeface="華康儷中黑" panose="020B0509000000000000" pitchFamily="49" charset="-120"/>
              </a:rPr>
              <a:t>人在做</a:t>
            </a:r>
            <a:r>
              <a:rPr lang="en-US" altLang="zh-TW" sz="4000" i="1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i="1" dirty="0">
                <a:solidFill>
                  <a:srgbClr val="FF0000"/>
                </a:solidFill>
                <a:ea typeface="華康儷中黑" panose="020B0509000000000000" pitchFamily="49" charset="-120"/>
              </a:rPr>
              <a:t>天在看 </a:t>
            </a:r>
            <a:r>
              <a:rPr lang="en-US" altLang="zh-TW" sz="4000" i="1" dirty="0">
                <a:solidFill>
                  <a:srgbClr val="FF0000"/>
                </a:solidFill>
                <a:ea typeface="華康儷中黑" panose="020B0509000000000000" pitchFamily="49" charset="-120"/>
              </a:rPr>
              <a:t>!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“You who trample upon the needy and destroy the poor of the land!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Never will I forget a thing you have done!</a:t>
            </a:r>
            <a:r>
              <a:rPr lang="en-US" altLang="zh-TW" sz="4000" dirty="0">
                <a:ea typeface="華康儷中黑" panose="020B0509000000000000" pitchFamily="49" charset="-120"/>
              </a:rPr>
              <a:t>” </a:t>
            </a:r>
            <a:r>
              <a:rPr lang="en-US" altLang="zh-TW" sz="2800" dirty="0">
                <a:ea typeface="華康儷中黑" panose="020B0509000000000000" pitchFamily="49" charset="-120"/>
              </a:rPr>
              <a:t>(Amos 8:4).</a:t>
            </a:r>
            <a:r>
              <a:rPr lang="en-US" altLang="zh-TW" sz="4000" dirty="0">
                <a:ea typeface="華康儷中黑" panose="020B0509000000000000" pitchFamily="49" charset="-120"/>
              </a:rPr>
              <a:t> 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——</a:t>
            </a:r>
            <a:r>
              <a:rPr lang="en-US" altLang="zh-TW" sz="4000" i="1" kern="0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Heaven sees all that man does!</a:t>
            </a:r>
            <a:endParaRPr lang="zh-TW" altLang="zh-TW" sz="4000" i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我勸你們要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為所有國家元首和執政的人祈禱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使我們能安居樂業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度虔敬和莊重的生活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因為天主願意所有人都得救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b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  <a:cs typeface="華康中黑體" panose="020B0509000000000000" pitchFamily="49" charset="-120"/>
              </a:rPr>
              <a:t>並充分認識真理</a:t>
            </a:r>
            <a:r>
              <a:rPr lang="en-US" altLang="zh-TW" sz="4000" dirty="0"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2800" dirty="0"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ea typeface="華康儷中黑" panose="020B0509000000000000" pitchFamily="49" charset="-120"/>
              </a:rPr>
              <a:t>弟前</a:t>
            </a:r>
            <a:r>
              <a:rPr lang="en-US" altLang="zh-TW" sz="2800" dirty="0">
                <a:ea typeface="華康儷中黑" panose="020B0509000000000000" pitchFamily="49" charset="-120"/>
              </a:rPr>
              <a:t>2:1)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ask that supplications, prayers, petitions, and thanksgivings be offered for kings and for all in authority, that we may lead a quiet and tranquil life in </a:t>
            </a:r>
          </a:p>
          <a:p>
            <a:pPr>
              <a:lnSpc>
                <a:spcPts val="43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all devotion and dignity.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For God wants everyone to be saved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 </a:t>
            </a:r>
            <a:r>
              <a:rPr lang="en-US" altLang="zh-TW" sz="4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to come to the knowledge of the truth.</a:t>
            </a:r>
            <a:r>
              <a:rPr lang="en-US" altLang="zh-TW" sz="4000" dirty="0"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ea typeface="華康儷中黑" panose="020B0509000000000000" pitchFamily="49" charset="-120"/>
              </a:rPr>
              <a:t>(1Tim 2:1)</a:t>
            </a:r>
          </a:p>
        </p:txBody>
      </p:sp>
    </p:spTree>
    <p:extLst>
      <p:ext uri="{BB962C8B-B14F-4D97-AF65-F5344CB8AC3E}">
        <p14:creationId xmlns:p14="http://schemas.microsoft.com/office/powerpoint/2010/main" val="240012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48072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zh-TW" dirty="0">
              <a:ea typeface="華康儷中黑" panose="020B0509000000000000" pitchFamily="49" charset="-120"/>
            </a:endParaRPr>
          </a:p>
          <a:p>
            <a:pPr>
              <a:lnSpc>
                <a:spcPts val="5900"/>
              </a:lnSpc>
              <a:spcBef>
                <a:spcPts val="0"/>
              </a:spcBef>
            </a:pPr>
            <a:r>
              <a:rPr lang="zh-TW" altLang="en-US" sz="4800" dirty="0">
                <a:ea typeface="華康儷中黑" panose="020B0509000000000000" pitchFamily="49" charset="-120"/>
              </a:rPr>
              <a:t>「你們不能同時事奉</a:t>
            </a: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天主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9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800" dirty="0">
                <a:ea typeface="華康儷中黑" panose="020B0509000000000000" pitchFamily="49" charset="-120"/>
              </a:rPr>
              <a:t>而又事奉</a:t>
            </a: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金錢</a:t>
            </a:r>
            <a:r>
              <a:rPr lang="en-US" altLang="zh-TW" sz="4800" dirty="0">
                <a:ea typeface="華康儷中黑" panose="020B0509000000000000" pitchFamily="49" charset="-120"/>
              </a:rPr>
              <a:t>.</a:t>
            </a:r>
            <a:r>
              <a:rPr lang="zh-TW" altLang="en-US" sz="4800" dirty="0">
                <a:ea typeface="華康儷中黑" panose="020B0509000000000000" pitchFamily="49" charset="-120"/>
              </a:rPr>
              <a:t>」</a:t>
            </a:r>
            <a:r>
              <a:rPr lang="en-US" altLang="zh-TW" dirty="0"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ea typeface="華康儷中黑" panose="020B0509000000000000" pitchFamily="49" charset="-120"/>
              </a:rPr>
              <a:t>路</a:t>
            </a:r>
            <a:r>
              <a:rPr lang="en-US" altLang="zh-TW" dirty="0">
                <a:ea typeface="華康儷中黑" panose="020B0509000000000000" pitchFamily="49" charset="-120"/>
              </a:rPr>
              <a:t>16:13)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altLang="zh-TW" sz="4800" b="1" dirty="0">
                <a:ea typeface="華康儷中黑" panose="020B0509000000000000" pitchFamily="49" charset="-120"/>
              </a:rPr>
              <a:t>No servant </a:t>
            </a:r>
            <a:br>
              <a:rPr lang="en-US" altLang="zh-TW" sz="4800" b="1" dirty="0">
                <a:ea typeface="華康儷中黑" panose="020B0509000000000000" pitchFamily="49" charset="-120"/>
              </a:rPr>
            </a:br>
            <a:r>
              <a:rPr lang="en-US" altLang="zh-TW" sz="4800" b="1" dirty="0">
                <a:ea typeface="華康儷中黑" panose="020B0509000000000000" pitchFamily="49" charset="-120"/>
              </a:rPr>
              <a:t>can serve two masters,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altLang="zh-TW" sz="4800" b="1" dirty="0">
                <a:ea typeface="華康儷中黑" panose="020B0509000000000000" pitchFamily="49" charset="-120"/>
              </a:rPr>
              <a:t>You cannot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altLang="zh-TW" sz="4800" b="1" dirty="0">
                <a:ea typeface="華康儷中黑" panose="020B0509000000000000" pitchFamily="49" charset="-120"/>
              </a:rPr>
              <a:t>serve </a:t>
            </a:r>
            <a:r>
              <a:rPr lang="en-US" altLang="zh-TW" sz="4800" b="1" dirty="0">
                <a:solidFill>
                  <a:srgbClr val="FF0000"/>
                </a:solidFill>
                <a:ea typeface="華康儷中黑" panose="020B0509000000000000" pitchFamily="49" charset="-120"/>
              </a:rPr>
              <a:t>God</a:t>
            </a:r>
            <a:r>
              <a:rPr lang="en-US" altLang="zh-TW" sz="4800" b="1" dirty="0">
                <a:ea typeface="華康儷中黑" panose="020B0509000000000000" pitchFamily="49" charset="-120"/>
              </a:rPr>
              <a:t> </a:t>
            </a:r>
          </a:p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en-US" altLang="zh-TW" sz="4800" b="1" dirty="0">
                <a:ea typeface="華康儷中黑" panose="020B0509000000000000" pitchFamily="49" charset="-120"/>
              </a:rPr>
              <a:t>              and </a:t>
            </a:r>
            <a:r>
              <a:rPr lang="en-US" altLang="zh-TW" sz="4800" b="1" dirty="0">
                <a:solidFill>
                  <a:srgbClr val="FF0000"/>
                </a:solidFill>
                <a:ea typeface="華康儷中黑" panose="020B0509000000000000" pitchFamily="49" charset="-120"/>
              </a:rPr>
              <a:t>mammon</a:t>
            </a:r>
            <a:r>
              <a:rPr lang="en-US" altLang="zh-TW" sz="4800" dirty="0">
                <a:ea typeface="華康儷中黑" panose="020B0509000000000000" pitchFamily="49" charset="-120"/>
              </a:rPr>
              <a:t> </a:t>
            </a:r>
            <a:r>
              <a:rPr lang="en-US" altLang="zh-TW" sz="4000" dirty="0">
                <a:ea typeface="華康儷中黑" panose="020B0509000000000000" pitchFamily="49" charset="-120"/>
              </a:rPr>
              <a:t>(money)</a:t>
            </a:r>
            <a:r>
              <a:rPr lang="en-US" altLang="zh-TW" sz="4800" dirty="0">
                <a:ea typeface="華康儷中黑" panose="020B0509000000000000" pitchFamily="49" charset="-120"/>
              </a:rPr>
              <a:t>.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dirty="0">
                <a:ea typeface="華康儷中黑" panose="020B0509000000000000" pitchFamily="49" charset="-120"/>
              </a:rPr>
              <a:t>(Lk 16:13) </a:t>
            </a:r>
          </a:p>
          <a:p>
            <a:pPr>
              <a:lnSpc>
                <a:spcPts val="5500"/>
              </a:lnSpc>
              <a:spcBef>
                <a:spcPts val="0"/>
              </a:spcBef>
            </a:pPr>
            <a:endParaRPr lang="zh-TW" altLang="en-US" sz="48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59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80720"/>
          </a:xfrm>
        </p:spPr>
        <p:txBody>
          <a:bodyPr/>
          <a:lstStyle/>
          <a:p>
            <a:pPr>
              <a:lnSpc>
                <a:spcPts val="51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我們教研中心在慕道班教授</a:t>
            </a:r>
            <a:r>
              <a:rPr lang="en-US" altLang="zh-TW" sz="4000" dirty="0">
                <a:ea typeface="華康儷中黑" panose="020B0509000000000000" pitchFamily="49" charset="-120"/>
              </a:rPr>
              <a:t>《</a:t>
            </a:r>
            <a:r>
              <a:rPr lang="zh-TW" altLang="en-US" sz="4000" i="1" dirty="0">
                <a:solidFill>
                  <a:srgbClr val="0000FF"/>
                </a:solidFill>
                <a:ea typeface="華康儷中黑" panose="020B0509000000000000" pitchFamily="49" charset="-120"/>
              </a:rPr>
              <a:t>正視人生的信仰 </a:t>
            </a:r>
            <a:r>
              <a:rPr lang="en-US" altLang="zh-TW" sz="4000" dirty="0">
                <a:ea typeface="華康儷中黑" panose="020B0509000000000000" pitchFamily="49" charset="-120"/>
              </a:rPr>
              <a:t>》</a:t>
            </a:r>
            <a:r>
              <a:rPr lang="zh-TW" altLang="en-US" sz="4000" dirty="0">
                <a:ea typeface="華康儷中黑" panose="020B0509000000000000" pitchFamily="49" charset="-120"/>
              </a:rPr>
              <a:t>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 認為整本聖經都是圍繞著四大中心</a:t>
            </a:r>
            <a:r>
              <a:rPr lang="en-US" altLang="zh-TW" sz="4000" dirty="0">
                <a:ea typeface="華康儷中黑" panose="020B0509000000000000" pitchFamily="49" charset="-120"/>
              </a:rPr>
              <a:t>:1.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個人成全</a:t>
            </a:r>
            <a:r>
              <a:rPr lang="en-US" altLang="zh-TW" sz="4000" dirty="0">
                <a:ea typeface="華康儷中黑" panose="020B0509000000000000" pitchFamily="49" charset="-120"/>
              </a:rPr>
              <a:t>,2.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人際和諧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3.</a:t>
            </a:r>
            <a:r>
              <a:rPr lang="zh-TW" altLang="en-US" sz="4000" dirty="0">
                <a:solidFill>
                  <a:srgbClr val="9900CC"/>
                </a:solidFill>
                <a:ea typeface="華康儷中黑" panose="020B0509000000000000" pitchFamily="49" charset="-120"/>
              </a:rPr>
              <a:t>大同社會</a:t>
            </a:r>
            <a:r>
              <a:rPr lang="en-US" altLang="zh-TW" sz="4000" dirty="0">
                <a:ea typeface="華康儷中黑" panose="020B0509000000000000" pitchFamily="49" charset="-120"/>
              </a:rPr>
              <a:t>,4.</a:t>
            </a:r>
            <a:r>
              <a:rPr lang="zh-TW" altLang="en-US" sz="4000" dirty="0">
                <a:solidFill>
                  <a:srgbClr val="C00000"/>
                </a:solidFill>
                <a:ea typeface="華康儷中黑" panose="020B0509000000000000" pitchFamily="49" charset="-120"/>
              </a:rPr>
              <a:t>善用萬物</a:t>
            </a:r>
            <a:r>
              <a:rPr lang="en-US" altLang="zh-TW" sz="4000" dirty="0">
                <a:ea typeface="華康儷中黑" panose="020B0509000000000000" pitchFamily="49" charset="-120"/>
              </a:rPr>
              <a:t>. </a:t>
            </a:r>
            <a:r>
              <a:rPr lang="zh-TW" altLang="en-US" sz="4000" dirty="0">
                <a:ea typeface="華康儷中黑" panose="020B0509000000000000" pitchFamily="49" charset="-120"/>
              </a:rPr>
              <a:t>這便是</a:t>
            </a:r>
            <a:r>
              <a:rPr lang="zh-TW" altLang="en-US" sz="4000" dirty="0">
                <a:solidFill>
                  <a:srgbClr val="C0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600"/>
              </a:lnSpc>
              <a:spcBef>
                <a:spcPts val="1030"/>
              </a:spcBef>
              <a:spcAft>
                <a:spcPts val="1030"/>
              </a:spcAft>
            </a:pP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In our catechumen classes, we emphasize that the entire Scripture revolves around </a:t>
            </a:r>
            <a:r>
              <a:rPr lang="en-US" altLang="zh-TW" sz="4000" kern="0" spc="-15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four core themes</a:t>
            </a: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altLang="zh-TW" sz="4000" b="1" kern="0" spc="-15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Personal fulfillment, </a:t>
            </a:r>
            <a:r>
              <a:rPr lang="en-US" altLang="zh-TW" sz="4000" b="1" kern="0" spc="-15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Harmonious relationships,</a:t>
            </a:r>
            <a:r>
              <a:rPr lang="en-US" altLang="zh-TW" sz="4000" b="1" kern="0" spc="-15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 3. </a:t>
            </a: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A universal community of peace, </a:t>
            </a:r>
            <a:r>
              <a:rPr lang="en-US" altLang="zh-TW" sz="4000" b="1" kern="0" spc="-15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en-US" altLang="zh-TW" sz="4000" kern="0" spc="-15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Stewardship of creation. This is the Kingdom of Heaven</a:t>
            </a:r>
            <a:r>
              <a:rPr lang="en-US" altLang="zh-TW" sz="40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zh-TW" sz="40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32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41976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恭讀亞毛斯先知書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8:4-7</a:t>
            </a: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聽著：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壓榨窮人，使世上弱小者無法生存的人哪！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你們聽吧！你們說：月朔幾時才過去，好讓我們賣五穀？安息日幾時才過去，好讓我們打開糧倉，縮小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厄法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，加重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『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協刻耳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』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，用假秤騙人？用銀錢購買窮人；以一雙鞋，換取貧民；連麥糠也賣掉？上主指著雅各伯的榮耀，發誓說：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我永遠不會忘記他們的所作所為。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129A405-5BE8-4EBF-9A59-49DC08AC44A8}"/>
              </a:ext>
            </a:extLst>
          </p:cNvPr>
          <p:cNvSpPr txBox="1"/>
          <p:nvPr/>
        </p:nvSpPr>
        <p:spPr>
          <a:xfrm>
            <a:off x="6912000" y="5996693"/>
            <a:ext cx="1800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FF00"/>
                </a:solidFill>
              </a:rPr>
              <a:t>靜默 默想</a:t>
            </a: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264696"/>
          </a:xfrm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我們遵從</a:t>
            </a:r>
            <a:r>
              <a:rPr lang="zh-TW" altLang="en-US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聖經</a:t>
            </a:r>
            <a:r>
              <a:rPr lang="zh-TW" altLang="en-US" sz="4400" dirty="0">
                <a:ea typeface="華康儷中黑" panose="020B0509000000000000" pitchFamily="49" charset="-120"/>
              </a:rPr>
              <a:t>的訓示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配合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中國文化</a:t>
            </a:r>
            <a:r>
              <a:rPr lang="zh-TW" altLang="en-US" sz="4400" dirty="0">
                <a:ea typeface="華康儷中黑" panose="020B0509000000000000" pitchFamily="49" charset="-120"/>
              </a:rPr>
              <a:t>的精華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2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400" dirty="0">
                <a:ea typeface="華康儷中黑" panose="020B0509000000000000" pitchFamily="49" charset="-120"/>
              </a:rPr>
              <a:t>和</a:t>
            </a:r>
            <a:r>
              <a:rPr lang="zh-TW" altLang="en-US" sz="4400" dirty="0">
                <a:solidFill>
                  <a:srgbClr val="9900CC"/>
                </a:solidFill>
                <a:ea typeface="華康儷中黑" panose="020B0509000000000000" pitchFamily="49" charset="-120"/>
              </a:rPr>
              <a:t>其它文化與宗教</a:t>
            </a:r>
            <a:r>
              <a:rPr lang="zh-TW" altLang="en-US" sz="4400" dirty="0">
                <a:ea typeface="華康儷中黑" panose="020B0509000000000000" pitchFamily="49" charset="-120"/>
              </a:rPr>
              <a:t>的智慧配合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altLang="zh-TW" sz="4400" kern="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We have adhered to the teachings of the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Bible</a:t>
            </a:r>
            <a:r>
              <a:rPr lang="en-US" altLang="zh-TW" sz="4400" kern="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, integrating them with the essence of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Chinese culture </a:t>
            </a:r>
            <a:r>
              <a:rPr lang="en-US" altLang="zh-TW" sz="4400" kern="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and the wisdom of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other cultures 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altLang="zh-TW" sz="4400" kern="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and religions.</a:t>
            </a: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12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我們努力使基督宣講的</a:t>
            </a:r>
            <a:r>
              <a:rPr lang="zh-TW" altLang="en-US" sz="4400" dirty="0">
                <a:solidFill>
                  <a:srgbClr val="C00000"/>
                </a:solidFill>
                <a:ea typeface="華康儷中黑" panose="020B0509000000000000" pitchFamily="49" charset="-120"/>
              </a:rPr>
              <a:t>天國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br>
              <a:rPr lang="en-US" altLang="zh-TW" sz="4400" dirty="0">
                <a:ea typeface="華康儷中黑" panose="020B0509000000000000" pitchFamily="49" charset="-120"/>
              </a:rPr>
            </a:br>
            <a:r>
              <a:rPr lang="zh-TW" altLang="en-US" sz="4400" dirty="0">
                <a:ea typeface="華康儷中黑" panose="020B0509000000000000" pitchFamily="49" charset="-120"/>
              </a:rPr>
              <a:t>能早日降臨人間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讓人人安居樂業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為世界帶來多一分生機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We strive to hasten the coming of the Kingdom of Heaven proclaimed by Christ—a world where all may dwell in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security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, flourish in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peace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, and experience renewed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vitality</a:t>
            </a:r>
            <a:r>
              <a:rPr lang="en-US" altLang="zh-TW" sz="4400" kern="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55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CF3B9E4-5942-4143-B406-60FE4ADB0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ea typeface="華康儷中黑" panose="020B0509000000000000" pitchFamily="49" charset="-120"/>
              </a:rPr>
              <a:t>我們也要按上述意向</a:t>
            </a:r>
            <a:r>
              <a:rPr lang="zh-TW" altLang="en-US" sz="3600" dirty="0">
                <a:highlight>
                  <a:srgbClr val="FFFF00"/>
                </a:highlight>
                <a:ea typeface="華康儷中黑" panose="020B0509000000000000" pitchFamily="49" charset="-120"/>
              </a:rPr>
              <a:t>為有權的人祈禱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求天主賜給他們智慧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因為他們可以影響很多人的命運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ea typeface="華康儷中黑" panose="020B0509000000000000" pitchFamily="49" charset="-120"/>
              </a:rPr>
              <a:t>擁有權力的人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往往可以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一言興邦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一言喪邦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 他們應知道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權力越大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責任越大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!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Let us also pray according to the above intention for those in authority, that God may grant them wisdom, for their decisions shape </a:t>
            </a:r>
            <a:r>
              <a:rPr lang="en-US" altLang="zh-TW" sz="3800" kern="0" spc="-1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 destiny of many</a:t>
            </a:r>
            <a: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 Those who wield power hold the capacity to build up or break down nations with a single word. </a:t>
            </a:r>
            <a:b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May they remember: with </a:t>
            </a:r>
            <a:r>
              <a:rPr lang="en-US" altLang="zh-TW" sz="3800" kern="0" spc="-1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great authority </a:t>
            </a:r>
            <a: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comes even </a:t>
            </a:r>
            <a:r>
              <a:rPr lang="en-US" altLang="zh-TW" sz="3800" kern="0" spc="-1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greater responsibility</a:t>
            </a:r>
            <a:r>
              <a:rPr lang="en-US" altLang="zh-TW" sz="3800" kern="0" spc="-100" dirty="0">
                <a:solidFill>
                  <a:srgbClr val="40404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zh-TW" sz="3800" kern="100" spc="-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54DFD00-CBD7-4B11-A163-441E2B808C8F}"/>
              </a:ext>
            </a:extLst>
          </p:cNvPr>
          <p:cNvSpPr txBox="1"/>
          <p:nvPr/>
        </p:nvSpPr>
        <p:spPr>
          <a:xfrm>
            <a:off x="5076056" y="6248198"/>
            <a:ext cx="39604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點讚</a:t>
            </a:r>
            <a:r>
              <a:rPr lang="en-US" altLang="zh-TW" sz="2000" dirty="0"/>
              <a:t>like </a:t>
            </a:r>
            <a:r>
              <a:rPr lang="zh-TW" altLang="en-US" sz="20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留言</a:t>
            </a:r>
            <a:r>
              <a:rPr lang="en-US" altLang="zh-TW" sz="2000" dirty="0"/>
              <a:t>comment </a:t>
            </a:r>
            <a:r>
              <a:rPr lang="zh-TW" altLang="en-US" sz="20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分享</a:t>
            </a:r>
            <a:r>
              <a:rPr lang="en-US" altLang="zh-TW" sz="2000" dirty="0"/>
              <a:t>share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913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幫助你戰勝疫情和所有困難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1574"/>
          </a:xfrm>
        </p:spPr>
        <p:txBody>
          <a:bodyPr/>
          <a:lstStyle/>
          <a:p>
            <a:pPr marL="0" indent="0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恭讀聖保祿宗徒致弟茂德前書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2:1-8</a:t>
            </a:r>
          </a:p>
          <a:p>
            <a:pPr marL="0" indent="0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親愛的：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首先我勸導眾人，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要為一切人，並為眾君王，及一切有權位的人，懇求、祈禱、轉求和謝恩，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為叫我們能安心，度虔敬、端莊、寧靜和平安的生活。這原是美好的，並在我們的救主天主面前，是蒙受悅納的。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因為他願意所有人得救，並充分認識真理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。因為天主只有一個，在天主與人之間的中保，也只有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441829" y="6338096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一位，就是降生成人的基督耶穌。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基督奉獻了自己，為眾人作贖價；這事在所規定的時期，已被證實了，而我也就是為了這事，被立為宣道者和宗徒，在信仰和真理上，做了外邦人的教師。我說的是真話，並無虛言。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我願意男人，在各地，舉起聖潔的手祈禱，不應發怒和爭吵。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884318" y="6285620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5FB0553-F829-4A63-9959-1BBDB85D622B}"/>
              </a:ext>
            </a:extLst>
          </p:cNvPr>
          <p:cNvSpPr txBox="1"/>
          <p:nvPr/>
        </p:nvSpPr>
        <p:spPr>
          <a:xfrm>
            <a:off x="3347864" y="5714092"/>
            <a:ext cx="406858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靜默片刻 </a:t>
            </a:r>
            <a:r>
              <a:rPr lang="zh-TW" altLang="en-US" sz="2800" dirty="0">
                <a:solidFill>
                  <a:srgbClr val="FFFF00"/>
                </a:solidFill>
              </a:rPr>
              <a:t>默想上主的話</a:t>
            </a:r>
          </a:p>
        </p:txBody>
      </p:sp>
    </p:spTree>
    <p:extLst>
      <p:ext uri="{BB962C8B-B14F-4D97-AF65-F5344CB8AC3E}">
        <p14:creationId xmlns:p14="http://schemas.microsoft.com/office/powerpoint/2010/main" val="1357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EB1846E-C7C3-4DEE-857D-3C7356F8A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80720"/>
          </a:xfrm>
        </p:spPr>
        <p:txBody>
          <a:bodyPr/>
          <a:lstStyle/>
          <a:p>
            <a:pPr algn="just">
              <a:lnSpc>
                <a:spcPts val="5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恭讀聖路加福音 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16:1-13</a:t>
            </a:r>
          </a:p>
          <a:p>
            <a:pPr algn="just" eaLnBrk="1">
              <a:spcBef>
                <a:spcPts val="600"/>
              </a:spcBef>
            </a:pPr>
            <a:r>
              <a:rPr lang="zh-TW" altLang="en-US" sz="4000" spc="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那時候，耶穌對門徒說：曾有一個富翁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，他有一個管家。有人在主人前，告發這管家，指他揮霍了主人的財物。主人便把管家叫來，向他說：我怎麼聽說你有這樣的事？把你管理家務的賬目，交出來，因為你不能再作管家了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。那管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家自言自語說：主人要撤去我管家的職務</a:t>
            </a:r>
            <a:r>
              <a:rPr lang="zh-TW" altLang="en-US" sz="4000" spc="-15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，我可做什麼呢？掘地吧，我沒有</a:t>
            </a:r>
            <a:r>
              <a:rPr kumimoji="1" lang="zh-TW" altLang="en-US" sz="40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氣力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；</a:t>
            </a:r>
            <a:endParaRPr lang="zh-TW" altLang="en-US" sz="40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38ECEAE-D719-4289-BE10-DFEB78CFB36E}"/>
              </a:ext>
            </a:extLst>
          </p:cNvPr>
          <p:cNvSpPr txBox="1"/>
          <p:nvPr/>
        </p:nvSpPr>
        <p:spPr>
          <a:xfrm>
            <a:off x="8100392" y="62373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1/4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C9093D9-AABB-4C42-B60B-1E8E24F8E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08712"/>
          </a:xfrm>
        </p:spPr>
        <p:txBody>
          <a:bodyPr/>
          <a:lstStyle/>
          <a:p>
            <a:pPr algn="just" eaLnBrk="1">
              <a:spcBef>
                <a:spcPts val="600"/>
              </a:spcBef>
            </a:pPr>
            <a:r>
              <a:rPr kumimoji="1" lang="zh-TW" altLang="en-US" sz="40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討飯吧，我又害羞。我知道我要做什麼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，好叫人們，在我被撤去管家職務之後，收留我在他們家中。於是，他把主人的債戶一一叫來。給第一個說：你欠我主人多少？那人說：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一百桶油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。管家向他說：拿你的賬單，坐下，快寫作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五十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。隨後，又給另一個說：你欠</a:t>
            </a:r>
            <a:r>
              <a:rPr kumimoji="1" lang="zh-TW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多少？那人說：</a:t>
            </a:r>
            <a:r>
              <a:rPr kumimoji="1" lang="zh-TW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一百石麥子</a:t>
            </a:r>
            <a:r>
              <a:rPr kumimoji="1" lang="zh-TW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。管家向他說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：拿你的賬單，寫作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八十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+mn-cs"/>
              </a:rPr>
              <a:t>。主人於是稱讚這個不義的管家，辦事精明。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715838-8E1E-4C31-A3D2-11CE6FD45BDA}"/>
              </a:ext>
            </a:extLst>
          </p:cNvPr>
          <p:cNvSpPr txBox="1"/>
          <p:nvPr/>
        </p:nvSpPr>
        <p:spPr>
          <a:xfrm>
            <a:off x="8244408" y="623731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2/4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F2F0568-80CC-4011-9C9F-F327F8DD5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這些今世之子，應付自己的世代，比光明之子，更加精明。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我告訴你們：要用不義的錢財，交結朋友，為在你們匱乏的時候，好叫他們收留你們到永遠的帳幕裡。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在小事上忠信的，在大事上也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忠信；</a:t>
            </a:r>
            <a:r>
              <a:rPr lang="zh-TW" altLang="en-US" sz="4000" spc="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在小事上不義的，在大事上也不義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。那麼，如果你們在不義的錢財上，不忠信，誰還會把真實的錢財，委託給你們呢？如果你們在別人的財物上，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BA6664-4192-4AA8-8132-2C45138EF2ED}"/>
              </a:ext>
            </a:extLst>
          </p:cNvPr>
          <p:cNvSpPr txBox="1"/>
          <p:nvPr/>
        </p:nvSpPr>
        <p:spPr>
          <a:xfrm>
            <a:off x="7956376" y="620792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3/4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C9093D9-AABB-4C42-B60B-1E8E24F8E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algn="just" eaLnBrk="1">
              <a:spcBef>
                <a:spcPts val="6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不忠信，誰還會把屬於你們的，交給你們呢？沒有一個家僕，能事奉兩個主人。他或是要恨這一個，而愛那一個，或是要依附這一個，而輕忽那一個。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你們不能事奉天主，而又事奉錢財。</a:t>
            </a:r>
          </a:p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基督的福音。</a:t>
            </a:r>
            <a:endParaRPr lang="en-US" altLang="zh-TW" sz="36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——</a:t>
            </a:r>
            <a:r>
              <a:rPr lang="zh-TW" altLang="en-US" sz="36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其督，我們讚美你</a:t>
            </a:r>
            <a:r>
              <a:rPr lang="en-US" altLang="zh-TW" sz="36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!</a:t>
            </a:r>
            <a:endParaRPr lang="zh-TW" altLang="en-US" sz="3600" dirty="0">
              <a:solidFill>
                <a:srgbClr val="00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235AC6-33A0-4022-A9CF-B6A9005007ED}"/>
              </a:ext>
            </a:extLst>
          </p:cNvPr>
          <p:cNvSpPr txBox="1"/>
          <p:nvPr/>
        </p:nvSpPr>
        <p:spPr>
          <a:xfrm>
            <a:off x="8244408" y="623731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4/4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5AFD033-066D-4C32-94AB-BCE2D3199042}"/>
              </a:ext>
            </a:extLst>
          </p:cNvPr>
          <p:cNvSpPr txBox="1"/>
          <p:nvPr/>
        </p:nvSpPr>
        <p:spPr>
          <a:xfrm>
            <a:off x="1547664" y="5013176"/>
            <a:ext cx="612068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靜默片刻 </a:t>
            </a:r>
            <a:r>
              <a:rPr lang="zh-TW" altLang="en-US" sz="2800" dirty="0">
                <a:solidFill>
                  <a:srgbClr val="FFFF00"/>
                </a:solidFill>
              </a:rPr>
              <a:t>默想上主</a:t>
            </a:r>
            <a:r>
              <a:rPr lang="zh-TW" altLang="en-US" sz="3600" dirty="0">
                <a:solidFill>
                  <a:schemeClr val="bg1"/>
                </a:solidFill>
              </a:rPr>
              <a:t>今天</a:t>
            </a:r>
            <a:r>
              <a:rPr lang="zh-TW" altLang="en-US" sz="2800" dirty="0">
                <a:solidFill>
                  <a:srgbClr val="FFFF00"/>
                </a:solidFill>
              </a:rPr>
              <a:t>對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我</a:t>
            </a:r>
            <a:r>
              <a:rPr lang="zh-TW" altLang="en-US" sz="2800" dirty="0">
                <a:solidFill>
                  <a:srgbClr val="FFFF00"/>
                </a:solidFill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50580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6913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 </a:t>
            </a:r>
            <a:endParaRPr lang="en-US" altLang="zh-TW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6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7200" dirty="0">
                <a:solidFill>
                  <a:srgbClr val="FFFF00"/>
                </a:solidFill>
                <a:ea typeface="華康儷中黑" panose="020B0509000000000000" pitchFamily="49" charset="-120"/>
              </a:rPr>
              <a:t>天主願意所有人得救</a:t>
            </a:r>
            <a:endParaRPr lang="en-US" altLang="zh-TW" sz="72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4000" spc="-15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忠於小事</a:t>
            </a:r>
            <a:r>
              <a:rPr lang="en-US" altLang="zh-TW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600" dirty="0">
                <a:solidFill>
                  <a:schemeClr val="bg1"/>
                </a:solidFill>
                <a:ea typeface="華康儷中黑" panose="020B0509000000000000" pitchFamily="49" charset="-120"/>
              </a:rPr>
              <a:t>不義管家成大義</a:t>
            </a:r>
            <a:r>
              <a:rPr lang="en-US" altLang="zh-TW" sz="4000" spc="-150" dirty="0">
                <a:solidFill>
                  <a:schemeClr val="bg1"/>
                </a:solidFill>
                <a:ea typeface="華康儷中黑" panose="020B05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181001830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18577</TotalTime>
  <Words>1948</Words>
  <Application>Microsoft Office PowerPoint</Application>
  <PresentationFormat>如螢幕大小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40" baseType="lpstr">
      <vt:lpstr>華康中黑體</vt:lpstr>
      <vt:lpstr>華康中黑體(P)</vt:lpstr>
      <vt:lpstr>華康正顏楷體W7</vt:lpstr>
      <vt:lpstr>華康正顏楷體W9(P)</vt:lpstr>
      <vt:lpstr>華康隸書體W7(P)</vt:lpstr>
      <vt:lpstr>華康儷中黑</vt:lpstr>
      <vt:lpstr>華康儷中黑(P)</vt:lpstr>
      <vt:lpstr>華康儷粗宋(P)</vt:lpstr>
      <vt:lpstr>新細明體</vt:lpstr>
      <vt:lpstr>Arial</vt:lpstr>
      <vt:lpstr>Calibri</vt:lpstr>
      <vt:lpstr>Segoe UI</vt:lpstr>
      <vt:lpstr>Times New Roman</vt:lpstr>
      <vt:lpstr>Wingdings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1008</cp:revision>
  <dcterms:created xsi:type="dcterms:W3CDTF">2006-09-26T01:05:23Z</dcterms:created>
  <dcterms:modified xsi:type="dcterms:W3CDTF">2025-08-26T04:13:41Z</dcterms:modified>
</cp:coreProperties>
</file>