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89732" r:id="rId3"/>
  </p:sldMasterIdLst>
  <p:notesMasterIdLst>
    <p:notesMasterId r:id="rId27"/>
  </p:notesMasterIdLst>
  <p:handoutMasterIdLst>
    <p:handoutMasterId r:id="rId28"/>
  </p:handoutMasterIdLst>
  <p:sldIdLst>
    <p:sldId id="1565" r:id="rId4"/>
    <p:sldId id="1610" r:id="rId5"/>
    <p:sldId id="1370" r:id="rId6"/>
    <p:sldId id="1411" r:id="rId7"/>
    <p:sldId id="1612" r:id="rId8"/>
    <p:sldId id="1614" r:id="rId9"/>
    <p:sldId id="1671" r:id="rId10"/>
    <p:sldId id="1653" r:id="rId11"/>
    <p:sldId id="1654" r:id="rId12"/>
    <p:sldId id="1655" r:id="rId13"/>
    <p:sldId id="1656" r:id="rId14"/>
    <p:sldId id="1657" r:id="rId15"/>
    <p:sldId id="1635" r:id="rId16"/>
    <p:sldId id="1642" r:id="rId17"/>
    <p:sldId id="1643" r:id="rId18"/>
    <p:sldId id="1644" r:id="rId19"/>
    <p:sldId id="1645" r:id="rId20"/>
    <p:sldId id="1646" r:id="rId21"/>
    <p:sldId id="1647" r:id="rId22"/>
    <p:sldId id="1651" r:id="rId23"/>
    <p:sldId id="1648" r:id="rId24"/>
    <p:sldId id="1700" r:id="rId25"/>
    <p:sldId id="1045" r:id="rId26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  <a:srgbClr val="00FF00"/>
    <a:srgbClr val="FF99FF"/>
    <a:srgbClr val="FFFFFF"/>
    <a:srgbClr val="FFCCFF"/>
    <a:srgbClr val="FF00FF"/>
    <a:srgbClr val="99FF99"/>
    <a:srgbClr val="99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845" autoAdjust="0"/>
    <p:restoredTop sz="94677" autoAdjust="0"/>
  </p:normalViewPr>
  <p:slideViewPr>
    <p:cSldViewPr>
      <p:cViewPr varScale="1">
        <p:scale>
          <a:sx n="59" d="100"/>
          <a:sy n="59" d="100"/>
        </p:scale>
        <p:origin x="9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CDCD5-D5E2-4CE3-A3C6-170DE794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51A3D-E9ED-4782-AB80-6BD26AE8D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EE6A-62DC-4600-B4DA-68F78EF7E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FB33-66AE-4761-AA9F-3D0EF35FB7A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6524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35400-DEE6-4E73-9D6E-6A352BD7F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E48A-0600-4651-822A-0E4D0DF5B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6F01D-6908-4DCB-A59C-B34B94134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98D9-6D34-427B-A175-3F8F79533FE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7264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C40A9-0042-468A-9DE6-03F7A61E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DCFD2-752C-4B66-9D4D-B7234703E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830C6-23FD-4551-B3E4-4DF5337C4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6AE6-53BA-4AD1-96BE-CBD8E317ED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0419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A4D6-D06E-4ABC-8D20-758F5AD20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47F37-2294-4564-A5FA-B766B8A1A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5F699-42FA-4199-9AD9-B62E938FA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2906-E67E-42C7-8B51-4369FA01097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2199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B05F9-768D-4393-9467-5B17D4D79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315398-8CF6-4C64-BE9F-A1FE8764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F6EF85-0F1E-494C-80D7-D262F1847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F170-E9EA-47C9-8509-C494A7C34CC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194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3B0323-734E-434D-8F60-96E47466D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3FDC4-BF83-412F-B448-EA14B4AD4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F4A78-349B-4809-AAFD-2A7AA42A1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8D50-6BC1-4D0C-B3E8-65A44DD2B5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0486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ED0D9D-BC01-4C03-B58A-4B0908F26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BAA7C-8985-4094-9D2E-8BEFA24D9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BB7E63-4B51-4E52-98B6-7E8B4FA4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ED24-D404-4716-B68D-8AAFA51156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257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4E71E-EF4F-4270-B795-D022584B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5FF2-C928-4B5B-A9CB-687DDF46F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CB962-50E8-40B4-83E3-33DE21473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1CC9-E450-40E6-A421-720701B08D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3324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761CC-DB91-45A8-83DC-5DB8A89D5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E00F-21D5-41F8-8AB2-81E620C19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E92D-4FE3-4280-B8B9-85593F6F5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18ED-E33F-4EB6-8E96-D8D275F85CE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4066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BEA5C-ED4E-4088-99AB-E033DEB95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99E05-DD48-4FD9-A9EC-BB64F5EF1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EF0CB-128E-47FF-B9EA-D364BE67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B72-E9B7-4954-B531-0F73789373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8189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5E7087-6D1F-4A21-8AC1-4190A94C3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BD219-5288-49D2-B322-CED1BBE00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35C8F1-7D60-4B5F-A09A-007D2633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F33B-62FF-4DD4-9C7D-5AB8784A8D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0614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E0364B-89B6-410A-AF04-D7953F83B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6969A3-708E-4520-AA31-AF76C044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>
            <a:extLst>
              <a:ext uri="{FF2B5EF4-FFF2-40B4-BE49-F238E27FC236}">
                <a16:creationId xmlns:a16="http://schemas.microsoft.com/office/drawing/2014/main" id="{6106F9B8-6907-49FE-A585-93FD51A72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1" name="Rectangle 5">
            <a:extLst>
              <a:ext uri="{FF2B5EF4-FFF2-40B4-BE49-F238E27FC236}">
                <a16:creationId xmlns:a16="http://schemas.microsoft.com/office/drawing/2014/main" id="{045953EA-AEED-4732-887C-22740B65D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2" name="Rectangle 6">
            <a:extLst>
              <a:ext uri="{FF2B5EF4-FFF2-40B4-BE49-F238E27FC236}">
                <a16:creationId xmlns:a16="http://schemas.microsoft.com/office/drawing/2014/main" id="{9A583CFA-8946-4F77-8525-73A7DEF2E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E9803CD0-5415-4484-B4EB-F9FFE8CF1DC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224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33" r:id="rId1"/>
    <p:sldLayoutId id="2147489734" r:id="rId2"/>
    <p:sldLayoutId id="2147489735" r:id="rId3"/>
    <p:sldLayoutId id="2147489736" r:id="rId4"/>
    <p:sldLayoutId id="2147489737" r:id="rId5"/>
    <p:sldLayoutId id="2147489738" r:id="rId6"/>
    <p:sldLayoutId id="2147489739" r:id="rId7"/>
    <p:sldLayoutId id="2147489740" r:id="rId8"/>
    <p:sldLayoutId id="2147489741" r:id="rId9"/>
    <p:sldLayoutId id="2147489742" r:id="rId10"/>
    <p:sldLayoutId id="2147489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687"/>
            <a:ext cx="9144000" cy="66913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常年期第二十五主日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ea typeface="華康儷中黑" pitchFamily="49" charset="-120"/>
              </a:rPr>
              <a:t>2022</a:t>
            </a:r>
            <a:r>
              <a:rPr lang="zh-TW" altLang="en-US" sz="3600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sz="3600" dirty="0">
                <a:solidFill>
                  <a:schemeClr val="bg1"/>
                </a:solidFill>
                <a:ea typeface="華康儷中黑" pitchFamily="49" charset="-120"/>
              </a:rPr>
              <a:t>9</a:t>
            </a:r>
            <a:r>
              <a:rPr lang="zh-TW" altLang="en-US" sz="3600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sz="3600" dirty="0">
                <a:solidFill>
                  <a:schemeClr val="bg1"/>
                </a:solidFill>
                <a:ea typeface="華康儷中黑" pitchFamily="49" charset="-120"/>
              </a:rPr>
              <a:t>18</a:t>
            </a:r>
            <a:r>
              <a:rPr lang="zh-TW" altLang="en-US" sz="3600" dirty="0">
                <a:solidFill>
                  <a:schemeClr val="bg1"/>
                </a:solidFill>
                <a:ea typeface="華康儷中黑" pitchFamily="49" charset="-120"/>
              </a:rPr>
              <a:t>日 </a:t>
            </a:r>
            <a:endParaRPr lang="en-US" altLang="zh-TW" sz="36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FFFF00"/>
                </a:solidFill>
                <a:ea typeface="華康儷中黑" pitchFamily="49" charset="-120"/>
              </a:rPr>
              <a:t>公教教研中心有限公司 第三十五屆周年大會</a:t>
            </a:r>
            <a:endParaRPr lang="zh-TW" altLang="en-US" sz="28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60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r>
              <a:rPr lang="zh-TW" altLang="en-US" sz="6000" dirty="0">
                <a:solidFill>
                  <a:srgbClr val="FFFF00"/>
                </a:solidFill>
                <a:ea typeface="華康儷中黑" panose="020B0509000000000000" pitchFamily="49" charset="-120"/>
              </a:rPr>
              <a:t>天主願意所有人得救</a:t>
            </a:r>
            <a:endParaRPr lang="en-US" altLang="zh-TW" sz="60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kumimoji="1" lang="en-US" altLang="zh-TW" sz="28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HK" altLang="en-US" sz="2800" dirty="0">
                <a:solidFill>
                  <a:srgbClr val="FFFFFF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亞</a:t>
            </a:r>
            <a:r>
              <a:rPr lang="en-US" altLang="zh-TW" sz="2800" dirty="0">
                <a:solidFill>
                  <a:srgbClr val="FFFFFF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8:4-7</a:t>
            </a:r>
            <a:r>
              <a:rPr kumimoji="1" lang="en-US" altLang="zh-TW" sz="28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HK" altLang="en-US" sz="2800" dirty="0">
                <a:solidFill>
                  <a:srgbClr val="FFFFFF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弟前</a:t>
            </a:r>
            <a:r>
              <a:rPr lang="en-US" altLang="zh-HK" sz="2800" dirty="0">
                <a:solidFill>
                  <a:srgbClr val="FFFFFF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2:1-8, 8-12; </a:t>
            </a:r>
            <a:r>
              <a:rPr kumimoji="1" lang="zh-TW" altLang="en-US" sz="28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路</a:t>
            </a:r>
            <a:r>
              <a:rPr lang="en-US" altLang="zh-HK" sz="2800" dirty="0">
                <a:solidFill>
                  <a:srgbClr val="FFFFFF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12:35-40)</a:t>
            </a:r>
            <a:endParaRPr kumimoji="1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en-US" altLang="zh-TW" dirty="0">
                <a:solidFill>
                  <a:srgbClr val="00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2000" dirty="0">
                <a:solidFill>
                  <a:srgbClr val="00FF00"/>
                </a:solidFill>
                <a:ea typeface="華康粗黑體" panose="020B0709000000000000" pitchFamily="49" charset="-120"/>
              </a:rPr>
              <a:t>基督徒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</a:rPr>
              <a:t>基本心態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祭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崇拜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宴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共融</a:t>
            </a:r>
          </a:p>
        </p:txBody>
      </p:sp>
    </p:spTree>
    <p:extLst>
      <p:ext uri="{BB962C8B-B14F-4D97-AF65-F5344CB8AC3E}">
        <p14:creationId xmlns:p14="http://schemas.microsoft.com/office/powerpoint/2010/main" val="329915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D76D1A4-C95F-46CA-9BEB-DD24D5EB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360000" indent="-457200" algn="l"/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要為一切人</a:t>
            </a: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並為眾君王</a:t>
            </a: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及一切</a:t>
            </a:r>
            <a:r>
              <a:rPr lang="zh-TW" altLang="en-US" sz="44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有權位的人祈禱</a:t>
            </a: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為叫我們能度虔敬</a:t>
            </a: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寧靜和平安的生活</a:t>
            </a: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 </a:t>
            </a:r>
            <a:b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因為天主願意所有人得救</a:t>
            </a: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Bef>
                <a:spcPts val="1200"/>
              </a:spcBef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所有人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大部分人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極少數人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</a:p>
          <a:p>
            <a:pPr marL="360000" indent="-457200" algn="l"/>
            <a:r>
              <a:rPr lang="zh-TW" altLang="en-US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數萬年人類歷史</a:t>
            </a:r>
            <a:r>
              <a:rPr lang="en-US" altLang="zh-TW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/</a:t>
            </a:r>
            <a:r>
              <a:rPr lang="zh-TW" altLang="en-US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二千年基督信仰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人類從未出現過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半數是基督徒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600" spc="3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今天全球</a:t>
            </a:r>
            <a:r>
              <a:rPr lang="en-US" altLang="zh-TW" sz="3600" spc="3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80</a:t>
            </a:r>
            <a:r>
              <a:rPr lang="zh-TW" altLang="en-US" sz="3600" spc="3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億人</a:t>
            </a:r>
            <a:r>
              <a:rPr lang="en-US" altLang="zh-TW" sz="3600" spc="3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spc="3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其中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50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餘億不信基督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都下地獄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孔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孟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甘地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嬰兒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)? </a:t>
            </a:r>
          </a:p>
          <a:p>
            <a:pPr marL="360000" indent="-457200" algn="l"/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天主要救一切人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自有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他的方法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你知道嗎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32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D76D1A4-C95F-46CA-9BEB-DD24D5EB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 marL="360000" indent="-457200" algn="l"/>
            <a:r>
              <a:rPr lang="zh-TW" altLang="en-US" sz="4400" dirty="0">
                <a:solidFill>
                  <a:schemeClr val="bg1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你們不能事奉天主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而又</a:t>
            </a:r>
            <a:r>
              <a:rPr lang="zh-TW" altLang="en-US" sz="4400" dirty="0">
                <a:solidFill>
                  <a:srgbClr val="FFFF00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事奉錢財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/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錢財也是來自天主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應之以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治則吉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應之以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亂則凶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/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欽崇一天主在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萬有之上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善用錢財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發揮錢財的積極面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不被錢財迷惑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……</a:t>
            </a:r>
          </a:p>
          <a:p>
            <a:pPr marL="360000" indent="-457200" algn="l"/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赤貧的遺憾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不能嚐到以金錢助人的喜樂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  <a:sym typeface="Wingdings" panose="05000000000000000000" pitchFamily="2" charset="2"/>
            </a:endParaRPr>
          </a:p>
          <a:p>
            <a:pPr marL="360000" indent="-457200" algn="l"/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香港三位「善長」在雲南捐贈了一座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  <a:sym typeface="Wingdings" panose="05000000000000000000" pitchFamily="2" charset="2"/>
            </a:endParaRPr>
          </a:p>
          <a:p>
            <a:pPr marL="360000" indent="-457200" algn="l"/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徐錦堯小學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這就是善用金錢的好處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!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9A1BE46-ACE7-4423-82C4-74E1A57C7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FD6F8D-BE4C-4235-8195-4B360AA8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5796136" cy="326032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62AD471-CF0A-4C61-9AC0-90E3C2D06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40" y="2491112"/>
            <a:ext cx="6877272" cy="4333327"/>
          </a:xfrm>
          <a:prstGeom prst="rect">
            <a:avLst/>
          </a:prstGeom>
        </p:spPr>
      </p:pic>
      <p:pic>
        <p:nvPicPr>
          <p:cNvPr id="10" name="Picture 2" descr="D:\Desktop\新資料#\雲南徐錦堯小學上網\1b會元徐錦堯小學3.jpg">
            <a:extLst>
              <a:ext uri="{FF2B5EF4-FFF2-40B4-BE49-F238E27FC236}">
                <a16:creationId xmlns:a16="http://schemas.microsoft.com/office/drawing/2014/main" id="{85F69899-F9EE-46C8-8C4D-C262C161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47350"/>
            <a:ext cx="3347863" cy="2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Desktop\新資料#\雲南徐錦堯小學上網\1a會元川彥徐錦堯小學-鄭偉輝,施夢耐.jpg">
            <a:extLst>
              <a:ext uri="{FF2B5EF4-FFF2-40B4-BE49-F238E27FC236}">
                <a16:creationId xmlns:a16="http://schemas.microsoft.com/office/drawing/2014/main" id="{8C921DD4-C81D-4581-B4D7-4B104774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365104"/>
            <a:ext cx="2699792" cy="23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4C9A2FA-8A92-465A-94C0-1A363D3582C8}"/>
              </a:ext>
            </a:extLst>
          </p:cNvPr>
          <p:cNvSpPr txBox="1"/>
          <p:nvPr/>
        </p:nvSpPr>
        <p:spPr>
          <a:xfrm>
            <a:off x="1547664" y="6093296"/>
            <a:ext cx="734481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華康黑體W7(P)-GB5" panose="020B0700000000000000" pitchFamily="34" charset="-120"/>
                <a:ea typeface="華康黑體W7(P)-GB5" panose="020B0700000000000000" pitchFamily="34" charset="-120"/>
              </a:rPr>
              <a:t>為天地立心 為生民立命 為往聖繼絕學 為萬世開太平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DC97D86-23BB-4B9F-A224-859783850A43}"/>
              </a:ext>
            </a:extLst>
          </p:cNvPr>
          <p:cNvSpPr txBox="1"/>
          <p:nvPr/>
        </p:nvSpPr>
        <p:spPr>
          <a:xfrm>
            <a:off x="97979" y="3164775"/>
            <a:ext cx="2169765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  <a:latin typeface="華康黑體W9(P)-GB5" panose="020B0900000000000000" pitchFamily="34" charset="-120"/>
                <a:ea typeface="華康黑體W9(P)-GB5" panose="020B0900000000000000" pitchFamily="34" charset="-120"/>
              </a:rPr>
              <a:t>在這種地方</a:t>
            </a:r>
            <a:endParaRPr lang="en-US" altLang="zh-TW" sz="2400" dirty="0">
              <a:solidFill>
                <a:srgbClr val="FFFF00"/>
              </a:solidFill>
              <a:latin typeface="華康黑體W9(P)-GB5" panose="020B0900000000000000" pitchFamily="34" charset="-120"/>
              <a:ea typeface="華康黑體W9(P)-GB5" panose="020B0900000000000000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FFFF00"/>
                </a:solidFill>
                <a:latin typeface="華康黑體W9(P)-GB5" panose="020B0900000000000000" pitchFamily="34" charset="-120"/>
                <a:ea typeface="華康黑體W9(P)-GB5" panose="020B0900000000000000" pitchFamily="34" charset="-120"/>
              </a:rPr>
              <a:t>講這種話</a:t>
            </a:r>
            <a:r>
              <a:rPr lang="en-US" altLang="zh-TW" sz="2400" dirty="0">
                <a:solidFill>
                  <a:srgbClr val="FFFF00"/>
                </a:solidFill>
                <a:latin typeface="華康黑體W9(P)-GB5" panose="020B0900000000000000" pitchFamily="34" charset="-120"/>
                <a:ea typeface="華康黑體W9(P)-GB5" panose="020B0900000000000000" pitchFamily="34" charset="-120"/>
              </a:rPr>
              <a:t>,</a:t>
            </a:r>
            <a:r>
              <a:rPr lang="zh-TW" altLang="en-US" sz="2400" dirty="0">
                <a:solidFill>
                  <a:srgbClr val="FFFF00"/>
                </a:solidFill>
                <a:latin typeface="華康黑體W9(P)-GB5" panose="020B0900000000000000" pitchFamily="34" charset="-120"/>
                <a:ea typeface="華康黑體W9(P)-GB5" panose="020B0900000000000000" pitchFamily="34" charset="-120"/>
              </a:rPr>
              <a:t>不亞於在大學講課</a:t>
            </a:r>
          </a:p>
        </p:txBody>
      </p:sp>
    </p:spTree>
    <p:extLst>
      <p:ext uri="{BB962C8B-B14F-4D97-AF65-F5344CB8AC3E}">
        <p14:creationId xmlns:p14="http://schemas.microsoft.com/office/powerpoint/2010/main" val="7629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今天是常年期第</a:t>
            </a:r>
            <a:r>
              <a:rPr lang="en-US" altLang="zh-TW" sz="4000" dirty="0">
                <a:ea typeface="華康儷中黑" panose="020B0509000000000000" pitchFamily="49" charset="-120"/>
              </a:rPr>
              <a:t>25</a:t>
            </a:r>
            <a:r>
              <a:rPr lang="zh-TW" altLang="en-US" sz="4000" dirty="0">
                <a:ea typeface="華康儷中黑" panose="020B0509000000000000" pitchFamily="49" charset="-120"/>
              </a:rPr>
              <a:t>主日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也是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教研中心的週年大會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若問教研對來年有什麼展望</a:t>
            </a:r>
            <a:r>
              <a:rPr lang="en-US" altLang="zh-TW" sz="4000" dirty="0">
                <a:ea typeface="華康儷中黑" panose="020B0509000000000000" pitchFamily="49" charset="-120"/>
              </a:rPr>
              <a:t>?</a:t>
            </a:r>
            <a:r>
              <a:rPr lang="zh-TW" altLang="en-US" sz="4000" dirty="0">
                <a:ea typeface="華康儷中黑" panose="020B0509000000000000" pitchFamily="49" charset="-120"/>
              </a:rPr>
              <a:t>讓我們先參考今天的讀經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r>
              <a:rPr lang="en-US" altLang="zh-TW" sz="4000" dirty="0"/>
              <a:t>Today is the 25th Ordinary Sunday in the Church’s liturgical year. It is also the </a:t>
            </a:r>
            <a:r>
              <a:rPr lang="en-US" altLang="zh-TW" sz="4000" dirty="0">
                <a:solidFill>
                  <a:srgbClr val="FF0000"/>
                </a:solidFill>
              </a:rPr>
              <a:t>Annual General Meeting </a:t>
            </a:r>
            <a:r>
              <a:rPr lang="en-US" altLang="zh-TW" sz="4000" dirty="0"/>
              <a:t>of the Catholic Institute </a:t>
            </a:r>
            <a:r>
              <a:rPr lang="en-US" altLang="zh-TW" sz="4000"/>
              <a:t>for Religion </a:t>
            </a:r>
            <a:r>
              <a:rPr lang="en-US" altLang="zh-TW" sz="4000" dirty="0"/>
              <a:t>and Society (CIRS). Let us take a look at today’s Readings.</a:t>
            </a:r>
          </a:p>
        </p:txBody>
      </p:sp>
    </p:spTree>
    <p:extLst>
      <p:ext uri="{BB962C8B-B14F-4D97-AF65-F5344CB8AC3E}">
        <p14:creationId xmlns:p14="http://schemas.microsoft.com/office/powerpoint/2010/main" val="366761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「你們這些壓榨窮人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使世上弱小者無法生存的人呀</a:t>
            </a:r>
            <a:r>
              <a:rPr lang="en-US" altLang="zh-TW" sz="4000" dirty="0">
                <a:ea typeface="華康儷中黑" panose="020B0509000000000000" pitchFamily="49" charset="-120"/>
              </a:rPr>
              <a:t>!</a:t>
            </a:r>
            <a:r>
              <a:rPr lang="zh-TW" altLang="en-US" sz="4000" dirty="0">
                <a:ea typeface="華康儷中黑" panose="020B0509000000000000" pitchFamily="49" charset="-120"/>
              </a:rPr>
              <a:t>我永遠</a:t>
            </a:r>
            <a:endParaRPr lang="en-US" altLang="zh-TW" sz="4000" dirty="0">
              <a:ea typeface="華康儷中黑" panose="020B0509000000000000" pitchFamily="49" charset="-120"/>
            </a:endParaRP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不會忘記你們的所作所為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」</a:t>
            </a:r>
            <a:r>
              <a:rPr lang="en-US" altLang="zh-TW" sz="2800" dirty="0">
                <a:ea typeface="華康儷中黑" panose="020B0509000000000000" pitchFamily="49" charset="-120"/>
              </a:rPr>
              <a:t>(</a:t>
            </a:r>
            <a:r>
              <a:rPr lang="zh-TW" altLang="en-US" sz="2800" dirty="0">
                <a:ea typeface="華康儷中黑" panose="020B0509000000000000" pitchFamily="49" charset="-120"/>
              </a:rPr>
              <a:t>亞</a:t>
            </a:r>
            <a:r>
              <a:rPr lang="en-US" altLang="zh-TW" sz="2800" dirty="0">
                <a:ea typeface="華康儷中黑" panose="020B0509000000000000" pitchFamily="49" charset="-120"/>
              </a:rPr>
              <a:t>8:4)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dirty="0">
                <a:ea typeface="華康儷中黑" panose="020B0509000000000000" pitchFamily="49" charset="-120"/>
              </a:rPr>
              <a:t>——</a:t>
            </a:r>
            <a:r>
              <a:rPr lang="zh-TW" altLang="en-US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人在做</a:t>
            </a:r>
            <a:r>
              <a:rPr lang="en-US" altLang="zh-TW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天在看 </a:t>
            </a:r>
            <a:r>
              <a:rPr lang="en-US" altLang="zh-TW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!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“You who trample upon the needy and destroy the poor of the land!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Never will I forget a thing </a:t>
            </a: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you have done!</a:t>
            </a:r>
            <a:r>
              <a:rPr lang="en-US" altLang="zh-TW" sz="4000" dirty="0">
                <a:ea typeface="華康儷中黑" panose="020B0509000000000000" pitchFamily="49" charset="-120"/>
              </a:rPr>
              <a:t>” </a:t>
            </a:r>
            <a:r>
              <a:rPr lang="en-US" altLang="zh-TW" sz="2800" dirty="0">
                <a:ea typeface="華康儷中黑" panose="020B0509000000000000" pitchFamily="49" charset="-120"/>
              </a:rPr>
              <a:t>(Amos 8:4).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——</a:t>
            </a:r>
            <a:r>
              <a:rPr lang="en-US" altLang="zh-TW" sz="4000" i="1" dirty="0">
                <a:solidFill>
                  <a:srgbClr val="FF0000"/>
                </a:solidFill>
                <a:ea typeface="華康儷中黑" panose="020B0509000000000000" pitchFamily="49" charset="-120"/>
              </a:rPr>
              <a:t>God watches our every act!</a:t>
            </a:r>
          </a:p>
        </p:txBody>
      </p:sp>
    </p:spTree>
    <p:extLst>
      <p:ext uri="{BB962C8B-B14F-4D97-AF65-F5344CB8AC3E}">
        <p14:creationId xmlns:p14="http://schemas.microsoft.com/office/powerpoint/2010/main" val="2646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「我勸你們要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為所有國家元首和執政的人祈禱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使我們能安居樂業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度虔敬和莊重的生活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因為天主願意所有人都得救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」</a:t>
            </a:r>
            <a:r>
              <a:rPr lang="en-US" altLang="zh-TW" sz="2800" dirty="0">
                <a:ea typeface="華康儷中黑" panose="020B0509000000000000" pitchFamily="49" charset="-120"/>
              </a:rPr>
              <a:t>(</a:t>
            </a:r>
            <a:r>
              <a:rPr lang="zh-TW" altLang="en-US" sz="2800" dirty="0">
                <a:ea typeface="華康儷中黑" panose="020B0509000000000000" pitchFamily="49" charset="-120"/>
              </a:rPr>
              <a:t>弟前</a:t>
            </a:r>
            <a:r>
              <a:rPr lang="en-US" altLang="zh-TW" sz="2800" dirty="0">
                <a:ea typeface="華康儷中黑" panose="020B0509000000000000" pitchFamily="49" charset="-120"/>
              </a:rPr>
              <a:t>2:1)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3600" spc="-100" dirty="0">
                <a:ea typeface="華康儷中黑" panose="020B0509000000000000" pitchFamily="49" charset="-120"/>
              </a:rPr>
              <a:t>“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I ask that supplications, prayers, petitions, and thanksgivings be offered for kings and </a:t>
            </a:r>
            <a:r>
              <a:rPr lang="en-US" altLang="zh-TW" sz="40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for all in authority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, that we may lead a quiet and tranquil life in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000" spc="-100" dirty="0">
                <a:ea typeface="華康儷中黑" panose="020B0509000000000000" pitchFamily="49" charset="-120"/>
              </a:rPr>
              <a:t>all devotion and dignity. For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God wants everyone to be saved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” </a:t>
            </a:r>
            <a:r>
              <a:rPr lang="en-US" altLang="zh-TW" sz="2800" spc="-100" dirty="0">
                <a:ea typeface="華康儷中黑" panose="020B0509000000000000" pitchFamily="49" charset="-120"/>
              </a:rPr>
              <a:t>(1Tim 2:1)</a:t>
            </a:r>
          </a:p>
        </p:txBody>
      </p:sp>
    </p:spTree>
    <p:extLst>
      <p:ext uri="{BB962C8B-B14F-4D97-AF65-F5344CB8AC3E}">
        <p14:creationId xmlns:p14="http://schemas.microsoft.com/office/powerpoint/2010/main" val="240012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6480720"/>
          </a:xfrm>
        </p:spPr>
        <p:txBody>
          <a:bodyPr/>
          <a:lstStyle/>
          <a:p>
            <a:pPr>
              <a:lnSpc>
                <a:spcPts val="5900"/>
              </a:lnSpc>
              <a:spcBef>
                <a:spcPts val="0"/>
              </a:spcBef>
            </a:pPr>
            <a:endParaRPr lang="en-US" altLang="zh-TW" sz="4800" dirty="0">
              <a:ea typeface="華康儷中黑" panose="020B0509000000000000" pitchFamily="49" charset="-120"/>
            </a:endParaRPr>
          </a:p>
          <a:p>
            <a:pPr>
              <a:lnSpc>
                <a:spcPts val="5900"/>
              </a:lnSpc>
              <a:spcBef>
                <a:spcPts val="0"/>
              </a:spcBef>
            </a:pPr>
            <a:r>
              <a:rPr lang="zh-TW" altLang="en-US" sz="4800" dirty="0">
                <a:ea typeface="華康儷中黑" panose="020B0509000000000000" pitchFamily="49" charset="-120"/>
              </a:rPr>
              <a:t>「</a:t>
            </a:r>
            <a:r>
              <a:rPr lang="zh-TW" altLang="en-US" sz="4800" dirty="0">
                <a:highlight>
                  <a:srgbClr val="FFFF00"/>
                </a:highlight>
                <a:ea typeface="華康儷中黑" panose="020B0509000000000000" pitchFamily="49" charset="-120"/>
              </a:rPr>
              <a:t>你們不能同時事奉天主</a:t>
            </a:r>
            <a:r>
              <a:rPr lang="en-US" altLang="zh-TW" sz="4800" dirty="0"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9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4800" dirty="0">
                <a:highlight>
                  <a:srgbClr val="FFFF00"/>
                </a:highlight>
                <a:ea typeface="華康儷中黑" panose="020B0509000000000000" pitchFamily="49" charset="-120"/>
              </a:rPr>
              <a:t>而又事奉金錢</a:t>
            </a:r>
            <a:r>
              <a:rPr lang="en-US" altLang="zh-TW" sz="4800" dirty="0">
                <a:highlight>
                  <a:srgbClr val="FFFF00"/>
                </a:highlight>
                <a:ea typeface="華康儷中黑" panose="020B0509000000000000" pitchFamily="49" charset="-120"/>
              </a:rPr>
              <a:t>.</a:t>
            </a:r>
            <a:r>
              <a:rPr lang="zh-TW" altLang="en-US" sz="4800" dirty="0">
                <a:ea typeface="華康儷中黑" panose="020B0509000000000000" pitchFamily="49" charset="-120"/>
              </a:rPr>
              <a:t>」</a:t>
            </a:r>
            <a:r>
              <a:rPr lang="en-US" altLang="zh-TW" dirty="0">
                <a:ea typeface="華康儷中黑" panose="020B0509000000000000" pitchFamily="49" charset="-120"/>
              </a:rPr>
              <a:t>(</a:t>
            </a:r>
            <a:r>
              <a:rPr lang="zh-TW" altLang="en-US" dirty="0">
                <a:ea typeface="華康儷中黑" panose="020B0509000000000000" pitchFamily="49" charset="-120"/>
              </a:rPr>
              <a:t>路</a:t>
            </a:r>
            <a:r>
              <a:rPr lang="en-US" altLang="zh-TW" dirty="0">
                <a:ea typeface="華康儷中黑" panose="020B0509000000000000" pitchFamily="49" charset="-120"/>
              </a:rPr>
              <a:t>16:13)</a:t>
            </a:r>
          </a:p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rgbClr val="FF0000"/>
                </a:solidFill>
                <a:ea typeface="華康儷中黑" panose="020B0509000000000000" pitchFamily="49" charset="-120"/>
              </a:rPr>
              <a:t>No servant can serve </a:t>
            </a:r>
          </a:p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rgbClr val="FF0000"/>
                </a:solidFill>
                <a:ea typeface="華康儷中黑" panose="020B0509000000000000" pitchFamily="49" charset="-120"/>
              </a:rPr>
              <a:t>two masters</a:t>
            </a:r>
            <a:r>
              <a:rPr lang="en-US" altLang="zh-TW" sz="4800" dirty="0">
                <a:ea typeface="華康儷中黑" panose="020B0509000000000000" pitchFamily="49" charset="-120"/>
              </a:rPr>
              <a:t>, You cannot </a:t>
            </a:r>
          </a:p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altLang="zh-TW" sz="4800" dirty="0">
                <a:ea typeface="華康儷中黑" panose="020B0509000000000000" pitchFamily="49" charset="-120"/>
              </a:rPr>
              <a:t>serve God and mammon." </a:t>
            </a:r>
          </a:p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altLang="zh-TW" sz="3600" dirty="0">
                <a:ea typeface="華康儷中黑" panose="020B0509000000000000" pitchFamily="49" charset="-120"/>
              </a:rPr>
              <a:t>(Lk 16:13) </a:t>
            </a:r>
          </a:p>
          <a:p>
            <a:pPr>
              <a:lnSpc>
                <a:spcPts val="5500"/>
              </a:lnSpc>
              <a:spcBef>
                <a:spcPts val="0"/>
              </a:spcBef>
            </a:pPr>
            <a:endParaRPr lang="zh-TW" altLang="en-US" sz="48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859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不能壓榨窮人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 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天主願意所有人得救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 </a:t>
            </a:r>
            <a:endParaRPr lang="en-US" altLang="zh-TW" sz="4000" dirty="0">
              <a:ea typeface="華康儷中黑" panose="020B0509000000000000" pitchFamily="49" charset="-120"/>
            </a:endParaRP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9900CC"/>
                </a:solidFill>
                <a:ea typeface="華康儷中黑" panose="020B0509000000000000" pitchFamily="49" charset="-120"/>
              </a:rPr>
              <a:t>不能事奉天主而又事奉金錢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 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為國家元首和執政的人祈禱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 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人人安居樂業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這五個理想連在一起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就是我們唱的</a:t>
            </a:r>
            <a:endParaRPr lang="en-US" altLang="zh-TW" sz="4000" dirty="0">
              <a:ea typeface="華康儷中黑" panose="020B0509000000000000" pitchFamily="49" charset="-120"/>
            </a:endParaRP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4000" dirty="0">
                <a:ea typeface="華康儷中黑" panose="020B0509000000000000" pitchFamily="49" charset="-120"/>
              </a:rPr>
              <a:t>《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天主愛人</a:t>
            </a:r>
            <a:r>
              <a:rPr lang="en-US" altLang="zh-TW" sz="4000" dirty="0">
                <a:ea typeface="華康儷中黑" panose="020B0509000000000000" pitchFamily="49" charset="-120"/>
              </a:rPr>
              <a:t>》(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天國頌</a:t>
            </a:r>
            <a:r>
              <a:rPr lang="en-US" altLang="zh-TW" sz="4000" dirty="0">
                <a:ea typeface="華康儷中黑" panose="020B0509000000000000" pitchFamily="49" charset="-120"/>
              </a:rPr>
              <a:t>).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TW" sz="3600" dirty="0">
                <a:ea typeface="華康儷中黑" panose="020B0509000000000000" pitchFamily="49" charset="-120"/>
              </a:rPr>
              <a:t>“Do not trample upon the needy”, “God wills all men be saved”, “you cannot serve God and serve mammon”</a:t>
            </a:r>
            <a:r>
              <a:rPr lang="zh-TW" altLang="en-US" sz="2400" spc="-300" dirty="0">
                <a:solidFill>
                  <a:srgbClr val="0000FF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拜金</a:t>
            </a:r>
            <a:r>
              <a:rPr lang="en-US" altLang="zh-TW" sz="3600" dirty="0">
                <a:ea typeface="華康儷中黑" panose="020B0509000000000000" pitchFamily="49" charset="-120"/>
              </a:rPr>
              <a:t>, “offer petitions for kings and for all in authority”, “lead a quiet and tranquil life.” 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These 5 elements make up my “Ode to the Kingdom of God”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6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4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ea typeface="華康儷中黑" panose="020B0509000000000000" pitchFamily="49" charset="-120"/>
              </a:rPr>
              <a:t>這正是我們教研中心</a:t>
            </a:r>
            <a:r>
              <a:rPr lang="en-US" altLang="zh-TW" sz="3600" dirty="0">
                <a:ea typeface="華康儷中黑" panose="020B0509000000000000" pitchFamily="49" charset="-120"/>
              </a:rPr>
              <a:t>36</a:t>
            </a:r>
            <a:r>
              <a:rPr lang="zh-TW" altLang="en-US" sz="3600" dirty="0">
                <a:ea typeface="華康儷中黑" panose="020B0509000000000000" pitchFamily="49" charset="-120"/>
              </a:rPr>
              <a:t>年來的追求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  <a:r>
              <a:rPr lang="zh-TW" altLang="en-US" sz="3600" dirty="0">
                <a:ea typeface="華康儷中黑" panose="020B0509000000000000" pitchFamily="49" charset="-120"/>
              </a:rPr>
              <a:t>在慕道班教授</a:t>
            </a:r>
            <a:r>
              <a:rPr lang="en-US" altLang="zh-TW" sz="3600" dirty="0">
                <a:ea typeface="華康儷中黑" panose="020B0509000000000000" pitchFamily="49" charset="-120"/>
              </a:rPr>
              <a:t>《</a:t>
            </a:r>
            <a:r>
              <a:rPr lang="zh-TW" altLang="en-US" sz="3600" i="1" dirty="0">
                <a:solidFill>
                  <a:srgbClr val="0000FF"/>
                </a:solidFill>
                <a:ea typeface="華康儷中黑" panose="020B0509000000000000" pitchFamily="49" charset="-120"/>
              </a:rPr>
              <a:t>正視人生的信仰 </a:t>
            </a:r>
            <a:r>
              <a:rPr lang="en-US" altLang="zh-TW" sz="3600" dirty="0">
                <a:ea typeface="華康儷中黑" panose="020B0509000000000000" pitchFamily="49" charset="-120"/>
              </a:rPr>
              <a:t>》</a:t>
            </a:r>
            <a:r>
              <a:rPr lang="zh-TW" altLang="en-US" sz="3600" dirty="0">
                <a:ea typeface="華康儷中黑" panose="020B0509000000000000" pitchFamily="49" charset="-120"/>
              </a:rPr>
              <a:t>時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我們認為整本聖經都是圍繞著</a:t>
            </a:r>
            <a:r>
              <a:rPr lang="zh-TW" altLang="en-US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四大中心</a:t>
            </a:r>
            <a:r>
              <a:rPr lang="en-US" altLang="zh-TW" sz="3600" dirty="0">
                <a:ea typeface="華康儷中黑" panose="020B0509000000000000" pitchFamily="49" charset="-120"/>
              </a:rPr>
              <a:t>:1.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個人成全</a:t>
            </a:r>
            <a:r>
              <a:rPr lang="en-US" altLang="zh-TW" sz="3600" dirty="0">
                <a:ea typeface="華康儷中黑" panose="020B0509000000000000" pitchFamily="49" charset="-120"/>
              </a:rPr>
              <a:t>,2.</a:t>
            </a:r>
            <a:r>
              <a:rPr lang="zh-TW" altLang="en-US" sz="3600" dirty="0">
                <a:solidFill>
                  <a:srgbClr val="0000FF"/>
                </a:solidFill>
                <a:ea typeface="華康儷中黑" panose="020B0509000000000000" pitchFamily="49" charset="-120"/>
              </a:rPr>
              <a:t>人際和諧</a:t>
            </a:r>
            <a:r>
              <a:rPr lang="en-US" altLang="zh-TW" sz="3600" dirty="0">
                <a:ea typeface="華康儷中黑" panose="020B0509000000000000" pitchFamily="49" charset="-120"/>
              </a:rPr>
              <a:t>,3.</a:t>
            </a:r>
            <a:r>
              <a:rPr lang="zh-TW" altLang="en-US" sz="3600" dirty="0">
                <a:solidFill>
                  <a:srgbClr val="9900CC"/>
                </a:solidFill>
                <a:ea typeface="華康儷中黑" panose="020B0509000000000000" pitchFamily="49" charset="-120"/>
              </a:rPr>
              <a:t>大同社會</a:t>
            </a:r>
            <a:r>
              <a:rPr lang="en-US" altLang="zh-TW" sz="3600" dirty="0">
                <a:ea typeface="華康儷中黑" panose="020B0509000000000000" pitchFamily="49" charset="-120"/>
              </a:rPr>
              <a:t>,4.</a:t>
            </a:r>
            <a:r>
              <a:rPr lang="zh-TW" altLang="en-US" sz="3600" dirty="0">
                <a:solidFill>
                  <a:srgbClr val="C00000"/>
                </a:solidFill>
                <a:ea typeface="華康儷中黑" panose="020B0509000000000000" pitchFamily="49" charset="-120"/>
              </a:rPr>
              <a:t>善用萬物</a:t>
            </a:r>
            <a:r>
              <a:rPr lang="en-US" altLang="zh-TW" sz="3600" dirty="0">
                <a:ea typeface="華康儷中黑" panose="020B0509000000000000" pitchFamily="49" charset="-120"/>
              </a:rPr>
              <a:t>. </a:t>
            </a:r>
            <a:r>
              <a:rPr lang="zh-TW" altLang="en-US" sz="3600" dirty="0">
                <a:ea typeface="華康儷中黑" panose="020B0509000000000000" pitchFamily="49" charset="-120"/>
              </a:rPr>
              <a:t>這便是</a:t>
            </a:r>
            <a:r>
              <a:rPr lang="zh-TW" altLang="en-US" sz="3600" dirty="0">
                <a:solidFill>
                  <a:srgbClr val="C0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天國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altLang="zh-TW" sz="3400" spc="-100" dirty="0">
                <a:ea typeface="華康儷中黑" panose="020B0509000000000000" pitchFamily="49" charset="-120"/>
              </a:rPr>
              <a:t>All these are what CIRS has been preaching these last thirty-six years. In teaching of </a:t>
            </a:r>
            <a:r>
              <a:rPr lang="en-US" altLang="zh-TW" sz="3400" i="1" spc="-100" dirty="0">
                <a:solidFill>
                  <a:srgbClr val="0000FF"/>
                </a:solidFill>
                <a:ea typeface="華康儷中黑" panose="020B0509000000000000" pitchFamily="49" charset="-120"/>
              </a:rPr>
              <a:t>A faith that Faces up to Life</a:t>
            </a:r>
            <a:r>
              <a:rPr lang="en-US" altLang="zh-TW" sz="3400" spc="-100" dirty="0">
                <a:ea typeface="華康儷中黑" panose="020B0509000000000000" pitchFamily="49" charset="-120"/>
              </a:rPr>
              <a:t> to the Catechumens, we stressed the </a:t>
            </a:r>
            <a:r>
              <a:rPr lang="en-US" altLang="zh-TW" sz="3400" spc="-100" dirty="0">
                <a:highlight>
                  <a:srgbClr val="FFFF00"/>
                </a:highlight>
                <a:ea typeface="華康儷中黑" panose="020B0509000000000000" pitchFamily="49" charset="-120"/>
              </a:rPr>
              <a:t>four core elements </a:t>
            </a:r>
            <a:r>
              <a:rPr lang="en-US" altLang="zh-TW" sz="3400" spc="-100" dirty="0">
                <a:ea typeface="華康儷中黑" panose="020B0509000000000000" pitchFamily="49" charset="-120"/>
              </a:rPr>
              <a:t>which we consider constitute the whole Bible: </a:t>
            </a:r>
            <a:r>
              <a:rPr lang="en-US" altLang="zh-TW" sz="3400" spc="-100" dirty="0">
                <a:solidFill>
                  <a:srgbClr val="0000FF"/>
                </a:solidFill>
                <a:ea typeface="華康儷中黑" panose="020B0509000000000000" pitchFamily="49" charset="-120"/>
              </a:rPr>
              <a:t>personal fulfillment</a:t>
            </a:r>
            <a:r>
              <a:rPr lang="en-US" altLang="zh-TW" sz="3400" spc="-100" dirty="0">
                <a:ea typeface="華康儷中黑" panose="020B0509000000000000" pitchFamily="49" charset="-120"/>
              </a:rPr>
              <a:t>, </a:t>
            </a:r>
            <a:r>
              <a:rPr lang="en-US" altLang="zh-TW" sz="3400" spc="-100" dirty="0">
                <a:solidFill>
                  <a:srgbClr val="9900CC"/>
                </a:solidFill>
                <a:ea typeface="華康儷中黑" panose="020B0509000000000000" pitchFamily="49" charset="-120"/>
              </a:rPr>
              <a:t>human relations</a:t>
            </a:r>
            <a:r>
              <a:rPr lang="en-US" altLang="zh-TW" sz="3400" spc="-100" dirty="0">
                <a:ea typeface="華康儷中黑" panose="020B0509000000000000" pitchFamily="49" charset="-120"/>
              </a:rPr>
              <a:t>, </a:t>
            </a:r>
            <a:r>
              <a:rPr lang="en-US" altLang="zh-TW" sz="34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harmonious society</a:t>
            </a:r>
            <a:r>
              <a:rPr lang="en-US" altLang="zh-TW" sz="3400" spc="-100" dirty="0">
                <a:ea typeface="華康儷中黑" panose="020B0509000000000000" pitchFamily="49" charset="-120"/>
              </a:rPr>
              <a:t>, </a:t>
            </a:r>
            <a:r>
              <a:rPr lang="en-US" altLang="zh-TW" sz="3400" spc="-100" dirty="0">
                <a:solidFill>
                  <a:srgbClr val="C00000"/>
                </a:solidFill>
                <a:ea typeface="華康儷中黑" panose="020B0509000000000000" pitchFamily="49" charset="-120"/>
              </a:rPr>
              <a:t>making good use of things</a:t>
            </a:r>
            <a:r>
              <a:rPr lang="en-US" altLang="zh-TW" sz="3400" spc="-100" dirty="0">
                <a:ea typeface="華康儷中黑" panose="020B0509000000000000" pitchFamily="49" charset="-120"/>
              </a:rPr>
              <a:t>. </a:t>
            </a:r>
            <a:r>
              <a:rPr lang="en-US" altLang="zh-TW" sz="3400" spc="-100" dirty="0">
                <a:highlight>
                  <a:srgbClr val="FFFF00"/>
                </a:highlight>
                <a:ea typeface="華康儷中黑" panose="020B0509000000000000" pitchFamily="49" charset="-120"/>
              </a:rPr>
              <a:t>These elements are what a Heavenly Kingdom is made of</a:t>
            </a:r>
            <a:r>
              <a:rPr lang="en-US" altLang="zh-TW" sz="3400" spc="-100" dirty="0"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278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6264696"/>
          </a:xfrm>
        </p:spPr>
        <p:txBody>
          <a:bodyPr/>
          <a:lstStyle/>
          <a:p>
            <a:pPr>
              <a:lnSpc>
                <a:spcPts val="5200"/>
              </a:lnSpc>
              <a:spcBef>
                <a:spcPts val="0"/>
              </a:spcBef>
            </a:pPr>
            <a:r>
              <a:rPr lang="zh-TW" altLang="en-US" sz="4400" dirty="0">
                <a:ea typeface="華康儷中黑" panose="020B0509000000000000" pitchFamily="49" charset="-120"/>
              </a:rPr>
              <a:t>我們遵從</a:t>
            </a:r>
            <a:r>
              <a:rPr lang="zh-TW" altLang="en-US" sz="4400" dirty="0">
                <a:highlight>
                  <a:srgbClr val="FFFF00"/>
                </a:highlight>
                <a:ea typeface="華康儷中黑" panose="020B0509000000000000" pitchFamily="49" charset="-120"/>
              </a:rPr>
              <a:t>聖經</a:t>
            </a:r>
            <a:r>
              <a:rPr lang="zh-TW" altLang="en-US" sz="4400" dirty="0">
                <a:ea typeface="華康儷中黑" panose="020B0509000000000000" pitchFamily="49" charset="-120"/>
              </a:rPr>
              <a:t>的訓示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200"/>
              </a:lnSpc>
              <a:spcBef>
                <a:spcPts val="0"/>
              </a:spcBef>
            </a:pPr>
            <a:r>
              <a:rPr lang="zh-TW" altLang="en-US" sz="4400" dirty="0">
                <a:ea typeface="華康儷中黑" panose="020B0509000000000000" pitchFamily="49" charset="-120"/>
              </a:rPr>
              <a:t>配合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中國文化</a:t>
            </a:r>
            <a:r>
              <a:rPr lang="zh-TW" altLang="en-US" sz="4400" dirty="0">
                <a:ea typeface="華康儷中黑" panose="020B0509000000000000" pitchFamily="49" charset="-120"/>
              </a:rPr>
              <a:t>的精華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2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4400" dirty="0">
                <a:ea typeface="華康儷中黑" panose="020B0509000000000000" pitchFamily="49" charset="-120"/>
              </a:rPr>
              <a:t>和</a:t>
            </a:r>
            <a:r>
              <a:rPr lang="zh-TW" altLang="en-US" sz="4400" dirty="0">
                <a:solidFill>
                  <a:srgbClr val="9900CC"/>
                </a:solidFill>
                <a:ea typeface="華康儷中黑" panose="020B0509000000000000" pitchFamily="49" charset="-120"/>
              </a:rPr>
              <a:t>其它文化與宗教</a:t>
            </a:r>
            <a:r>
              <a:rPr lang="zh-TW" altLang="en-US" sz="4400" dirty="0">
                <a:ea typeface="華康儷中黑" panose="020B0509000000000000" pitchFamily="49" charset="-120"/>
              </a:rPr>
              <a:t>的智慧配合</a:t>
            </a:r>
            <a:r>
              <a:rPr lang="en-US" altLang="zh-TW" sz="44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We abide by 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the teachings in the </a:t>
            </a:r>
            <a:r>
              <a:rPr lang="en-US" altLang="zh-TW" sz="4400" dirty="0">
                <a:highlight>
                  <a:srgbClr val="FFFF00"/>
                </a:highlight>
                <a:ea typeface="華康儷中黑" panose="020B0509000000000000" pitchFamily="49" charset="-120"/>
              </a:rPr>
              <a:t>Bible</a:t>
            </a:r>
            <a:r>
              <a:rPr lang="en-US" altLang="zh-TW" sz="4400" dirty="0">
                <a:ea typeface="華康儷中黑" panose="020B0509000000000000" pitchFamily="49" charset="-120"/>
              </a:rPr>
              <a:t>, 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integrate them with the essence of our </a:t>
            </a:r>
            <a:r>
              <a:rPr lang="en-US" altLang="zh-TW" sz="4400" dirty="0">
                <a:highlight>
                  <a:srgbClr val="FFFF00"/>
                </a:highlight>
                <a:ea typeface="華康儷中黑" panose="020B0509000000000000" pitchFamily="49" charset="-120"/>
              </a:rPr>
              <a:t>Chinese culture 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and the wisdoms of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other ancestries and their customs</a:t>
            </a:r>
            <a:endParaRPr lang="en-US" altLang="zh-TW" sz="44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12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520" y="44624"/>
            <a:ext cx="8927976" cy="6813376"/>
          </a:xfrm>
        </p:spPr>
        <p:txBody>
          <a:bodyPr/>
          <a:lstStyle/>
          <a:p>
            <a:pPr marL="0" indent="0" eaLnBrk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恭讀亞毛斯先知書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8:4-7</a:t>
            </a:r>
          </a:p>
          <a:p>
            <a:pPr marL="0" indent="0" eaLnBrk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聽著：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壓榨窮人，使世上弱小者無法生存的人哪！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你們聽吧！你們說：「月朔幾時才過去，好讓我們賣五穀？安息日幾時才過去，好讓我們打開糧倉，縮小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『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厄法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，加重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『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協刻耳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，用假秤騙人？用銀錢購買窮人；以一雙鞋，換取貧民；連麥糠也賣掉？」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eaLnBrk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上主指著雅各伯的榮耀，發誓說：「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我永遠不會忘記他們的所作所為。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lvl="0" indent="0" algn="just" eaLnBrk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zh-TW" altLang="en-US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eaLnBrk="1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eaLnBrk="1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207598" y="6271155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1/1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464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5600"/>
              </a:lnSpc>
              <a:spcBef>
                <a:spcPts val="0"/>
              </a:spcBef>
            </a:pPr>
            <a:r>
              <a:rPr lang="zh-TW" altLang="en-US" sz="4400" dirty="0">
                <a:ea typeface="華康儷中黑" panose="020B0509000000000000" pitchFamily="49" charset="-120"/>
              </a:rPr>
              <a:t>努力使基督宣講的</a:t>
            </a:r>
            <a:r>
              <a:rPr lang="zh-TW" altLang="en-US" sz="4400" dirty="0">
                <a:solidFill>
                  <a:srgbClr val="C0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天國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能早日降臨人間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讓人人安居樂業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6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為世界帶來多一分生機</a:t>
            </a:r>
            <a:r>
              <a:rPr lang="en-US" altLang="zh-TW" sz="44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We do our best to bring about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an</a:t>
            </a:r>
            <a:r>
              <a:rPr lang="en-US" altLang="zh-TW" sz="4400" dirty="0">
                <a:ea typeface="華康儷中黑" panose="020B0509000000000000" pitchFamily="49" charset="-120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early realization of the Heavenly Kingdom </a:t>
            </a:r>
            <a:r>
              <a:rPr lang="en-US" altLang="zh-TW" sz="4400" dirty="0">
                <a:ea typeface="華康儷中黑" panose="020B0509000000000000" pitchFamily="49" charset="-120"/>
              </a:rPr>
              <a:t>that Christ preached, where everyone can lives in </a:t>
            </a:r>
            <a:r>
              <a:rPr lang="en-US" altLang="zh-TW" sz="4400" dirty="0">
                <a:highlight>
                  <a:srgbClr val="FFFF00"/>
                </a:highlight>
                <a:ea typeface="華康儷中黑" panose="020B0509000000000000" pitchFamily="49" charset="-120"/>
              </a:rPr>
              <a:t>peaceful coexistence</a:t>
            </a:r>
            <a:r>
              <a:rPr lang="en-US" altLang="zh-TW" sz="4400" dirty="0">
                <a:ea typeface="華康儷中黑" panose="020B0509000000000000" pitchFamily="49" charset="-120"/>
              </a:rPr>
              <a:t>,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lead a quiet and tranquil life,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and grows in greater vitality.</a:t>
            </a:r>
          </a:p>
        </p:txBody>
      </p:sp>
    </p:spTree>
    <p:extLst>
      <p:ext uri="{BB962C8B-B14F-4D97-AF65-F5344CB8AC3E}">
        <p14:creationId xmlns:p14="http://schemas.microsoft.com/office/powerpoint/2010/main" val="3849554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45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600" dirty="0">
                <a:ea typeface="華康儷中黑" panose="020B0509000000000000" pitchFamily="49" charset="-120"/>
              </a:rPr>
              <a:t>我們也要按上述意向</a:t>
            </a:r>
            <a:r>
              <a:rPr lang="zh-TW" altLang="en-US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為有權的人祈禱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求天主賜給他們智慧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因為他們可以影響很多人的命運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  <a:r>
              <a:rPr lang="zh-TW" altLang="en-US" sz="3600" dirty="0">
                <a:ea typeface="華康儷中黑" panose="020B0509000000000000" pitchFamily="49" charset="-120"/>
              </a:rPr>
              <a:t>擁有權力的人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往往可以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一言興邦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一言喪邦</a:t>
            </a:r>
            <a:r>
              <a:rPr lang="en-US" altLang="zh-TW" sz="3600" dirty="0"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ea typeface="華康儷中黑" panose="020B0509000000000000" pitchFamily="49" charset="-120"/>
              </a:rPr>
              <a:t> 他們應知道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權力越大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責任越大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!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3800" dirty="0">
                <a:ea typeface="華康儷中黑" panose="020B0509000000000000" pitchFamily="49" charset="-120"/>
              </a:rPr>
              <a:t>We pray for such intent and for those in authority, that God may bless them with </a:t>
            </a:r>
            <a:r>
              <a:rPr lang="en-US" altLang="zh-TW" sz="38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wisdom</a:t>
            </a:r>
            <a:r>
              <a:rPr lang="en-US" altLang="zh-TW" sz="3800" dirty="0">
                <a:ea typeface="華康儷中黑" panose="020B0509000000000000" pitchFamily="49" charset="-120"/>
              </a:rPr>
              <a:t> because they wield the influence to determine </a:t>
            </a:r>
            <a:r>
              <a:rPr lang="en-US" altLang="zh-TW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a nation’s </a:t>
            </a:r>
            <a:r>
              <a:rPr lang="en-US" altLang="zh-TW" sz="38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rise</a:t>
            </a:r>
            <a:r>
              <a:rPr lang="en-US" altLang="zh-TW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 and </a:t>
            </a:r>
            <a:r>
              <a:rPr lang="en-US" altLang="zh-TW" sz="38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fall</a:t>
            </a:r>
            <a:r>
              <a:rPr lang="en-US" altLang="zh-TW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 </a:t>
            </a:r>
            <a:r>
              <a:rPr lang="en-US" altLang="zh-TW" sz="3800" dirty="0">
                <a:ea typeface="華康儷中黑" panose="020B0509000000000000" pitchFamily="49" charset="-120"/>
              </a:rPr>
              <a:t>and </a:t>
            </a:r>
            <a:r>
              <a:rPr lang="en-US" altLang="zh-TW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the lives of countless people</a:t>
            </a:r>
            <a:r>
              <a:rPr lang="en-US" altLang="zh-TW" sz="3800" dirty="0">
                <a:ea typeface="華康儷中黑" panose="020B0509000000000000" pitchFamily="49" charset="-120"/>
              </a:rPr>
              <a:t>. 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3800" dirty="0">
                <a:ea typeface="華康儷中黑" panose="020B0509000000000000" pitchFamily="49" charset="-120"/>
              </a:rPr>
              <a:t>We pray they know that with great authority comes </a:t>
            </a:r>
            <a:r>
              <a:rPr lang="en-US" altLang="zh-TW" sz="38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greater </a:t>
            </a:r>
            <a:r>
              <a:rPr lang="en-US" altLang="zh-TW" sz="380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responsibility</a:t>
            </a:r>
            <a:r>
              <a:rPr lang="en-US" altLang="zh-TW" sz="3800">
                <a:ea typeface="華康儷中黑" panose="020B0509000000000000" pitchFamily="49" charset="-120"/>
              </a:rPr>
              <a:t>.*</a:t>
            </a:r>
            <a:endParaRPr lang="en-US" altLang="zh-TW" sz="38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9133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pPr marL="0" indent="0">
              <a:buNone/>
            </a:pPr>
            <a:r>
              <a:rPr lang="zh-TW" altLang="zh-HK" sz="4000" dirty="0">
                <a:ea typeface="金梅毛張楷" panose="02010609000101010101" pitchFamily="49" charset="-120"/>
              </a:rPr>
              <a:t>漫山紅透晚風輕</a:t>
            </a:r>
            <a:r>
              <a:rPr lang="en-US" altLang="zh-TW" sz="4000" dirty="0">
                <a:ea typeface="金梅毛張楷" panose="02010609000101010101" pitchFamily="49" charset="-120"/>
              </a:rPr>
              <a:t>,</a:t>
            </a:r>
            <a:r>
              <a:rPr lang="zh-TW" altLang="zh-HK" sz="4000" dirty="0">
                <a:ea typeface="金梅毛張楷" panose="02010609000101010101" pitchFamily="49" charset="-120"/>
              </a:rPr>
              <a:t>思緒比天清</a:t>
            </a:r>
            <a:r>
              <a:rPr lang="en-US" altLang="zh-TW" sz="4000" dirty="0">
                <a:ea typeface="金梅毛張楷" panose="02010609000101010101" pitchFamily="49" charset="-120"/>
              </a:rPr>
              <a:t>;</a:t>
            </a:r>
            <a:r>
              <a:rPr lang="zh-TW" altLang="zh-HK" sz="4000" dirty="0">
                <a:ea typeface="金梅毛張楷" panose="02010609000101010101" pitchFamily="49" charset="-120"/>
              </a:rPr>
              <a:t>六十年來</a:t>
            </a:r>
            <a:r>
              <a:rPr lang="en-US" altLang="zh-TW" sz="4000" dirty="0">
                <a:ea typeface="金梅毛張楷" panose="02010609000101010101" pitchFamily="49" charset="-120"/>
              </a:rPr>
              <a:t>,</a:t>
            </a:r>
            <a:r>
              <a:rPr lang="zh-TW" altLang="zh-HK" sz="4000" dirty="0">
                <a:solidFill>
                  <a:srgbClr val="0000FF"/>
                </a:solidFill>
                <a:ea typeface="金梅毛張楷" panose="02010609000101010101" pitchFamily="49" charset="-120"/>
              </a:rPr>
              <a:t>梵二寂靜</a:t>
            </a:r>
            <a:r>
              <a:rPr lang="en-US" altLang="zh-TW" sz="4000" dirty="0">
                <a:ea typeface="金梅毛張楷" panose="02010609000101010101" pitchFamily="49" charset="-120"/>
              </a:rPr>
              <a:t>,</a:t>
            </a:r>
            <a:r>
              <a:rPr lang="zh-TW" altLang="zh-HK" sz="4000" dirty="0">
                <a:ea typeface="金梅毛張楷" panose="02010609000101010101" pitchFamily="49" charset="-120"/>
              </a:rPr>
              <a:t>猶呼主聖名</a:t>
            </a:r>
            <a:r>
              <a:rPr lang="en-US" altLang="zh-TW" sz="4000" dirty="0">
                <a:ea typeface="金梅毛張楷" panose="02010609000101010101" pitchFamily="49" charset="-120"/>
              </a:rPr>
              <a:t>.</a:t>
            </a:r>
            <a:r>
              <a:rPr lang="zh-TW" altLang="zh-HK" sz="4000" dirty="0">
                <a:ea typeface="金梅毛張楷" panose="02010609000101010101" pitchFamily="49" charset="-120"/>
              </a:rPr>
              <a:t>春風未了秋風到</a:t>
            </a:r>
            <a:r>
              <a:rPr lang="en-US" altLang="zh-TW" sz="4000" dirty="0">
                <a:ea typeface="金梅毛張楷" panose="02010609000101010101" pitchFamily="49" charset="-120"/>
              </a:rPr>
              <a:t>,</a:t>
            </a:r>
            <a:r>
              <a:rPr lang="zh-TW" altLang="zh-HK" sz="4000" dirty="0">
                <a:ea typeface="金梅毛張楷" panose="02010609000101010101" pitchFamily="49" charset="-120"/>
              </a:rPr>
              <a:t>老去萬事輕</a:t>
            </a:r>
            <a:r>
              <a:rPr lang="en-US" altLang="zh-TW" sz="4000" dirty="0">
                <a:ea typeface="金梅毛張楷" panose="02010609000101010101" pitchFamily="49" charset="-120"/>
              </a:rPr>
              <a:t>;</a:t>
            </a:r>
            <a:r>
              <a:rPr lang="zh-TW" altLang="zh-HK" sz="4000" dirty="0">
                <a:solidFill>
                  <a:srgbClr val="FF0000"/>
                </a:solidFill>
                <a:ea typeface="金梅毛張楷" panose="02010609000101010101" pitchFamily="49" charset="-120"/>
              </a:rPr>
              <a:t>只把平生</a:t>
            </a:r>
            <a:r>
              <a:rPr lang="en-US" altLang="zh-TW" sz="4000" dirty="0">
                <a:solidFill>
                  <a:srgbClr val="FF0000"/>
                </a:solidFill>
                <a:ea typeface="金梅毛張楷" panose="02010609000101010101" pitchFamily="49" charset="-120"/>
              </a:rPr>
              <a:t>,</a:t>
            </a:r>
            <a:r>
              <a:rPr lang="zh-TW" altLang="zh-HK" sz="4000" dirty="0">
                <a:solidFill>
                  <a:srgbClr val="FF0000"/>
                </a:solidFill>
                <a:ea typeface="金梅毛張楷" panose="02010609000101010101" pitchFamily="49" charset="-120"/>
              </a:rPr>
              <a:t>流光掠影</a:t>
            </a:r>
            <a:r>
              <a:rPr lang="en-US" altLang="zh-TW" sz="4000" dirty="0">
                <a:solidFill>
                  <a:srgbClr val="FF0000"/>
                </a:solidFill>
                <a:ea typeface="金梅毛張楷" panose="02010609000101010101" pitchFamily="49" charset="-120"/>
              </a:rPr>
              <a:t>,</a:t>
            </a:r>
            <a:r>
              <a:rPr lang="zh-TW" altLang="zh-HK" sz="4000" dirty="0">
                <a:solidFill>
                  <a:srgbClr val="FF0000"/>
                </a:solidFill>
                <a:ea typeface="金梅毛張楷" panose="02010609000101010101" pitchFamily="49" charset="-120"/>
              </a:rPr>
              <a:t>譜作天國聲</a:t>
            </a:r>
            <a:r>
              <a:rPr lang="en-US" altLang="zh-TW" sz="4000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.</a:t>
            </a:r>
            <a:r>
              <a:rPr lang="en-US" altLang="zh-HK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(</a:t>
            </a:r>
            <a:r>
              <a:rPr lang="en-US" altLang="zh-TW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《</a:t>
            </a:r>
            <a:r>
              <a:rPr lang="zh-TW" altLang="zh-HK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少年遊</a:t>
            </a:r>
            <a:r>
              <a:rPr lang="en-US" altLang="zh-TW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》</a:t>
            </a:r>
            <a:r>
              <a:rPr lang="zh-TW" altLang="zh-HK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徐錦堯</a:t>
            </a:r>
            <a:r>
              <a:rPr lang="en-US" altLang="zh-TW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:</a:t>
            </a:r>
            <a:r>
              <a:rPr lang="zh-TW" altLang="en-US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給鄭生來神父</a:t>
            </a:r>
            <a:r>
              <a:rPr lang="en-US" altLang="zh-HK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)</a:t>
            </a:r>
            <a:endParaRPr lang="zh-TW" altLang="zh-HK" spc="-150" dirty="0"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3600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  </a:t>
            </a:r>
            <a:r>
              <a:rPr lang="zh-TW" altLang="zh-HK" sz="3600" spc="-150" dirty="0">
                <a:solidFill>
                  <a:srgbClr val="0000FF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只把平生</a:t>
            </a:r>
            <a:r>
              <a:rPr lang="en-US" altLang="zh-HK" sz="3600" spc="-150" dirty="0">
                <a:solidFill>
                  <a:srgbClr val="0000FF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,</a:t>
            </a:r>
            <a:r>
              <a:rPr lang="zh-TW" altLang="zh-HK" sz="3600" spc="-150" dirty="0">
                <a:solidFill>
                  <a:srgbClr val="0000FF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閒吟閒詠</a:t>
            </a:r>
            <a:r>
              <a:rPr lang="en-US" altLang="zh-HK" sz="3600" spc="-150" dirty="0">
                <a:solidFill>
                  <a:srgbClr val="0000FF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,</a:t>
            </a:r>
            <a:r>
              <a:rPr lang="zh-TW" altLang="zh-HK" sz="3600" spc="-150" dirty="0">
                <a:solidFill>
                  <a:srgbClr val="0000FF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譜作</a:t>
            </a:r>
            <a:r>
              <a:rPr lang="zh-TW" altLang="zh-HK" sz="3600" spc="-150" dirty="0">
                <a:solidFill>
                  <a:srgbClr val="9900CC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棹歌聲</a:t>
            </a:r>
            <a:r>
              <a:rPr lang="en-US" altLang="zh-HK" sz="2800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(</a:t>
            </a:r>
            <a:r>
              <a:rPr lang="zh-TW" altLang="zh-HK" sz="2800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少年遊</a:t>
            </a:r>
            <a:r>
              <a:rPr lang="en-US" altLang="zh-HK" sz="2800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.</a:t>
            </a:r>
            <a:r>
              <a:rPr lang="zh-TW" altLang="zh-HK" sz="2800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蔣捷</a:t>
            </a:r>
            <a:r>
              <a:rPr lang="en-US" altLang="zh-HK" sz="2800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)</a:t>
            </a:r>
            <a:r>
              <a:rPr lang="en-US" altLang="zh-HK" sz="3600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   </a:t>
            </a:r>
            <a:br>
              <a:rPr lang="en-US" altLang="zh-HK" sz="3600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</a:br>
            <a:r>
              <a:rPr lang="en-US" altLang="zh-HK" sz="3600" spc="-150" dirty="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  </a:t>
            </a:r>
            <a:r>
              <a:rPr lang="zh-TW" altLang="zh-HK" sz="3600" spc="-150" dirty="0">
                <a:solidFill>
                  <a:srgbClr val="9900CC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孔子道不行</a:t>
            </a:r>
            <a:r>
              <a:rPr lang="en-US" altLang="zh-HK" sz="3600" spc="-150" dirty="0">
                <a:solidFill>
                  <a:srgbClr val="9900CC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,</a:t>
            </a:r>
            <a:r>
              <a:rPr lang="zh-TW" altLang="zh-HK" sz="3600" spc="-150" dirty="0">
                <a:solidFill>
                  <a:srgbClr val="9900CC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乘桴浮于海</a:t>
            </a:r>
          </a:p>
          <a:p>
            <a:pPr marL="0" indent="0">
              <a:buNone/>
            </a:pPr>
            <a:r>
              <a:rPr lang="en-US" altLang="zh-TW" sz="3600" dirty="0">
                <a:ea typeface="華康正顏楷體W7" panose="03000709000000000000" pitchFamily="65" charset="-120"/>
              </a:rPr>
              <a:t>                  </a:t>
            </a:r>
            <a:r>
              <a:rPr lang="zh-TW" altLang="zh-HK" sz="3600" dirty="0">
                <a:ea typeface="華康正顏楷體W7" panose="03000709000000000000" pitchFamily="65" charset="-120"/>
              </a:rPr>
              <a:t>梵二《天國頌》</a:t>
            </a:r>
            <a:endParaRPr lang="en-US" altLang="zh-TW" sz="3600" dirty="0">
              <a:ea typeface="華康正顏楷體W7" panose="03000709000000000000" pitchFamily="65" charset="-120"/>
            </a:endParaRPr>
          </a:p>
          <a:p>
            <a:pPr marL="0" indent="0">
              <a:buNone/>
            </a:pPr>
            <a:r>
              <a:rPr lang="en-US" altLang="zh-HK" sz="3600" dirty="0">
                <a:ea typeface="華康正顏楷體W7" panose="03000709000000000000" pitchFamily="65" charset="-120"/>
              </a:rPr>
              <a:t>      1.</a:t>
            </a:r>
            <a:r>
              <a:rPr lang="zh-TW" altLang="zh-HK" sz="3600" dirty="0">
                <a:ea typeface="華康正顏楷體W7" panose="03000709000000000000" pitchFamily="65" charset="-120"/>
              </a:rPr>
              <a:t>天人</a:t>
            </a:r>
            <a:r>
              <a:rPr lang="zh-TW" altLang="zh-HK" sz="3600" dirty="0">
                <a:solidFill>
                  <a:srgbClr val="FF0000"/>
                </a:solidFill>
                <a:ea typeface="華康正顏楷體W7" panose="03000709000000000000" pitchFamily="65" charset="-120"/>
              </a:rPr>
              <a:t>合一</a:t>
            </a:r>
            <a:r>
              <a:rPr lang="zh-TW" altLang="zh-HK" sz="3600" dirty="0">
                <a:ea typeface="華康正顏楷體W7" panose="03000709000000000000" pitchFamily="65" charset="-120"/>
              </a:rPr>
              <a:t>和人類</a:t>
            </a:r>
            <a:r>
              <a:rPr lang="zh-TW" altLang="zh-HK" sz="3600" dirty="0">
                <a:solidFill>
                  <a:srgbClr val="FF0000"/>
                </a:solidFill>
                <a:ea typeface="華康正顏楷體W7" panose="03000709000000000000" pitchFamily="65" charset="-120"/>
              </a:rPr>
              <a:t>合一</a:t>
            </a:r>
            <a:r>
              <a:rPr lang="zh-TW" altLang="zh-HK" sz="3600" dirty="0">
                <a:ea typeface="華康正顏楷體W7" panose="03000709000000000000" pitchFamily="65" charset="-120"/>
              </a:rPr>
              <a:t>的標記和工具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HK" sz="3600" dirty="0">
                <a:ea typeface="華康正顏楷體W7" panose="03000709000000000000" pitchFamily="65" charset="-120"/>
              </a:rPr>
              <a:t>      2.</a:t>
            </a:r>
            <a:r>
              <a:rPr lang="zh-TW" altLang="zh-HK" sz="3600" dirty="0">
                <a:ea typeface="華康正顏楷體W7" panose="03000709000000000000" pitchFamily="65" charset="-120"/>
              </a:rPr>
              <a:t>對</a:t>
            </a:r>
            <a:r>
              <a:rPr lang="zh-TW" altLang="zh-HK" sz="3600" dirty="0">
                <a:solidFill>
                  <a:srgbClr val="FF0000"/>
                </a:solidFill>
                <a:ea typeface="華康正顏楷體W7" panose="03000709000000000000" pitchFamily="65" charset="-120"/>
              </a:rPr>
              <a:t>窮苦人</a:t>
            </a:r>
            <a:r>
              <a:rPr lang="en-US" altLang="zh-HK" sz="3600" dirty="0">
                <a:ea typeface="華康正顏楷體W7" panose="03000709000000000000" pitchFamily="65" charset="-120"/>
              </a:rPr>
              <a:t>(</a:t>
            </a:r>
            <a:r>
              <a:rPr lang="zh-TW" altLang="zh-HK" sz="3600" dirty="0">
                <a:ea typeface="華康正顏楷體W7" panose="03000709000000000000" pitchFamily="65" charset="-120"/>
              </a:rPr>
              <a:t>及</a:t>
            </a:r>
            <a:r>
              <a:rPr lang="zh-TW" altLang="zh-HK" sz="3600" dirty="0">
                <a:solidFill>
                  <a:srgbClr val="FF0000"/>
                </a:solidFill>
                <a:ea typeface="華康正顏楷體W7" panose="03000709000000000000" pitchFamily="65" charset="-120"/>
              </a:rPr>
              <a:t>弱國</a:t>
            </a:r>
            <a:r>
              <a:rPr lang="en-US" altLang="zh-HK" sz="3600" dirty="0">
                <a:ea typeface="華康正顏楷體W7" panose="03000709000000000000" pitchFamily="65" charset="-120"/>
              </a:rPr>
              <a:t>)</a:t>
            </a:r>
            <a:r>
              <a:rPr lang="zh-TW" altLang="zh-HK" sz="3600" dirty="0">
                <a:ea typeface="華康正顏楷體W7" panose="03000709000000000000" pitchFamily="65" charset="-120"/>
              </a:rPr>
              <a:t>遭遇</a:t>
            </a:r>
            <a:r>
              <a:rPr lang="en-US" altLang="zh-HK" sz="3600" dirty="0">
                <a:ea typeface="華康正顏楷體W7" panose="03000709000000000000" pitchFamily="65" charset="-120"/>
              </a:rPr>
              <a:t>,</a:t>
            </a:r>
            <a:r>
              <a:rPr lang="zh-TW" altLang="zh-HK" sz="3600" dirty="0">
                <a:ea typeface="華康正顏楷體W7" panose="03000709000000000000" pitchFamily="65" charset="-120"/>
              </a:rPr>
              <a:t>感同身受</a:t>
            </a:r>
            <a:endParaRPr lang="en-US" altLang="zh-TW" dirty="0"/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0000"/>
                </a:solidFill>
                <a:ea typeface="華康正顏楷體W7" panose="03000709000000000000" pitchFamily="65" charset="-120"/>
              </a:rPr>
              <a:t>                                                        </a:t>
            </a:r>
            <a:endParaRPr lang="zh-TW" altLang="zh-HK" sz="4400" dirty="0">
              <a:solidFill>
                <a:srgbClr val="FF0000"/>
              </a:solidFill>
              <a:ea typeface="華康正顏楷體W7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79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好 天 主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spc="20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</a:t>
            </a:r>
            <a:endParaRPr lang="en-US" altLang="zh-TW" sz="5400" spc="20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621574"/>
          </a:xfrm>
        </p:spPr>
        <p:txBody>
          <a:bodyPr/>
          <a:lstStyle/>
          <a:p>
            <a:pPr marL="0" indent="0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恭讀聖保祿宗徒致弟茂德前書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2:1-8</a:t>
            </a:r>
          </a:p>
          <a:p>
            <a:pPr marL="0" indent="0" eaLnBrk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親愛的：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首先我勸導眾人，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要為一切人，並為眾君王，及一切有權位的人，懇求、祈禱、轉求和謝恩，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為叫我們能安心，度虔敬、端莊、寧靜和平安的生活。這原是美好的，並在我們的救主天主面前，是蒙受悅納的。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因為他願意所有人得救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，並充分認識真理。因為天主只有一個，在天主與人之間的中保，也只有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028384" y="6266148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1/2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89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1802"/>
            <a:ext cx="9144000" cy="6621574"/>
          </a:xfrm>
        </p:spPr>
        <p:txBody>
          <a:bodyPr/>
          <a:lstStyle/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一位，就是降生成人的基督耶穌。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基督奉獻了自己，為眾人作贖價；這事在所規定的時期，已被證實了，而我也就是為了這事，被立為宣道者和宗徒，在信仰和真理上，做了外邦人的教師。我說的是真話，並無虛言。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我願意男人，在各地，舉起聖潔的手祈禱，不應發怒和爭吵。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zh-TW" altLang="en-US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884318" y="6026570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2/2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75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2" y="191802"/>
            <a:ext cx="9107488" cy="6549566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恭讀聖路加福音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16:10-13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耶穌對門徒說：「在小事上忠信的，在大事上也忠信；在小事上不義的，在大事上也不義。那麼，如果你們在不義的錢財上，不忠信，誰還會把真實的錢財，委託給你們呢？如果你們在別人的財物上，不忠信，誰還會把屬於你們的，交給你們呢？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「沒有一個家僕，能事奉兩個主人。他或是要恨這一個，而愛那一個，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028384" y="6266148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 charset="-120"/>
                <a:cs typeface="+mn-cs"/>
              </a:rPr>
              <a:t>1/2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2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1802"/>
            <a:ext cx="9144000" cy="6621574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或是要依附這一個，而輕忽那一個。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你們不能事奉天主，而又事奉錢財。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HK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HK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</a:t>
            </a:r>
            <a:endParaRPr lang="en-US" altLang="zh-HK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884318" y="6026570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2/2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499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687"/>
            <a:ext cx="9144000" cy="66913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常年期第二十五主日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ea typeface="華康儷中黑" pitchFamily="49" charset="-120"/>
              </a:rPr>
              <a:t>2022</a:t>
            </a:r>
            <a:r>
              <a:rPr lang="zh-TW" altLang="en-US" sz="3600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sz="3600" dirty="0">
                <a:solidFill>
                  <a:schemeClr val="bg1"/>
                </a:solidFill>
                <a:ea typeface="華康儷中黑" pitchFamily="49" charset="-120"/>
              </a:rPr>
              <a:t>9</a:t>
            </a:r>
            <a:r>
              <a:rPr lang="zh-TW" altLang="en-US" sz="3600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sz="3600" dirty="0">
                <a:solidFill>
                  <a:schemeClr val="bg1"/>
                </a:solidFill>
                <a:ea typeface="華康儷中黑" pitchFamily="49" charset="-120"/>
              </a:rPr>
              <a:t>18</a:t>
            </a:r>
            <a:r>
              <a:rPr lang="zh-TW" altLang="en-US" sz="3600" dirty="0">
                <a:solidFill>
                  <a:schemeClr val="bg1"/>
                </a:solidFill>
                <a:ea typeface="華康儷中黑" pitchFamily="49" charset="-120"/>
              </a:rPr>
              <a:t>日 </a:t>
            </a:r>
            <a:endParaRPr lang="en-US" altLang="zh-TW" sz="36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FFFF00"/>
                </a:solidFill>
                <a:ea typeface="華康儷中黑" pitchFamily="49" charset="-120"/>
              </a:rPr>
              <a:t>公教教研中心有限公司 第三十五屆周年大會</a:t>
            </a:r>
            <a:endParaRPr lang="zh-TW" altLang="en-US" sz="28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60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r>
              <a:rPr lang="zh-TW" altLang="en-US" sz="6000" dirty="0">
                <a:solidFill>
                  <a:srgbClr val="FFFF00"/>
                </a:solidFill>
                <a:ea typeface="華康儷中黑" panose="020B0509000000000000" pitchFamily="49" charset="-120"/>
              </a:rPr>
              <a:t>天主願意所有人得救</a:t>
            </a:r>
            <a:endParaRPr lang="en-US" altLang="zh-TW" sz="60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kumimoji="1" lang="en-US" altLang="zh-TW" sz="28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HK" altLang="en-US" sz="2800" dirty="0">
                <a:solidFill>
                  <a:srgbClr val="FFFFFF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亞</a:t>
            </a:r>
            <a:r>
              <a:rPr lang="en-US" altLang="zh-TW" sz="2800" dirty="0">
                <a:solidFill>
                  <a:srgbClr val="FFFFFF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8:4-7</a:t>
            </a:r>
            <a:r>
              <a:rPr kumimoji="1" lang="en-US" altLang="zh-TW" sz="28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HK" altLang="en-US" sz="2800" dirty="0">
                <a:solidFill>
                  <a:srgbClr val="FFFFFF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弟前</a:t>
            </a:r>
            <a:r>
              <a:rPr lang="en-US" altLang="zh-HK" sz="2800" dirty="0">
                <a:solidFill>
                  <a:srgbClr val="FFFFFF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2:1-8, 8-12; </a:t>
            </a:r>
            <a:r>
              <a:rPr kumimoji="1" lang="zh-TW" altLang="en-US" sz="28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路</a:t>
            </a:r>
            <a:r>
              <a:rPr lang="en-US" altLang="zh-HK" sz="2800" dirty="0">
                <a:solidFill>
                  <a:srgbClr val="FFFFFF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12:35-40)</a:t>
            </a:r>
            <a:endParaRPr kumimoji="1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en-US" altLang="zh-TW" dirty="0">
                <a:solidFill>
                  <a:srgbClr val="00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2000" dirty="0">
                <a:solidFill>
                  <a:srgbClr val="00FF00"/>
                </a:solidFill>
                <a:ea typeface="華康粗黑體" panose="020B0709000000000000" pitchFamily="49" charset="-120"/>
              </a:rPr>
              <a:t>基督徒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</a:rPr>
              <a:t>基本心態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祭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崇拜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宴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共融</a:t>
            </a:r>
          </a:p>
        </p:txBody>
      </p:sp>
    </p:spTree>
    <p:extLst>
      <p:ext uri="{BB962C8B-B14F-4D97-AF65-F5344CB8AC3E}">
        <p14:creationId xmlns:p14="http://schemas.microsoft.com/office/powerpoint/2010/main" val="41507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D76D1A4-C95F-46CA-9BEB-DD24D5EB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 marL="360000" indent="-457200" algn="l">
              <a:spcAft>
                <a:spcPts val="1200"/>
              </a:spcAft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壓榨窮人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使世上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弱小者無法生存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的人哪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</a:t>
            </a:r>
            <a:r>
              <a:rPr lang="zh-TW" altLang="en-US" sz="44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永遠不會忘記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你們的所作所為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1200"/>
              </a:spcAft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要為一切人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並為眾君王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及一切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有權位的人祈禱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為叫我們能度虔敬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寧靜和平安的生活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 </a:t>
            </a:r>
            <a:b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zh-TW" altLang="en-US" sz="4400" dirty="0">
                <a:solidFill>
                  <a:srgbClr val="FFFF00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因為天主願意所有人得救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1200"/>
              </a:spcAft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你們不能事奉天主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而又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事奉錢財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endParaRPr lang="zh-TW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1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D76D1A4-C95F-46CA-9BEB-DD24D5EB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 marL="360000" indent="-457200" algn="l">
              <a:spcAft>
                <a:spcPts val="3000"/>
              </a:spcAft>
            </a:pPr>
            <a:r>
              <a:rPr lang="zh-TW" altLang="en-US" sz="4000" spc="2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壓榨窮人</a:t>
            </a:r>
            <a:r>
              <a:rPr lang="en-US" altLang="zh-TW" sz="4000" spc="2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2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使世上</a:t>
            </a:r>
            <a:r>
              <a:rPr lang="zh-TW" altLang="en-US" sz="4000" spc="2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弱小者無法生存</a:t>
            </a:r>
            <a:r>
              <a:rPr lang="zh-TW" altLang="en-US" sz="4000" spc="2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的人哪</a:t>
            </a:r>
            <a:r>
              <a:rPr lang="en-US" altLang="zh-TW" sz="4000" spc="2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4000" spc="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我永遠不會忘記</a:t>
            </a:r>
            <a:r>
              <a:rPr lang="zh-TW" altLang="en-US" sz="4000" spc="2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你們的所作所為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/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/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/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全中國都有以上的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戒石銘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誰有權而不貪？</a:t>
            </a:r>
            <a:endParaRPr lang="en-US" altLang="zh-TW" sz="36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0"/>
              </a:spcBef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你對我最小兄弟做的就是對我做的</a:t>
            </a:r>
            <a:r>
              <a:rPr lang="en-US" altLang="zh-TW" sz="36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 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誰信？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拉匝祿和富人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 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一上天堂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一下地獄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 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誰怕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</a:p>
          <a:p>
            <a:pPr marL="360000" indent="-457200" algn="l">
              <a:spcBef>
                <a:spcPts val="0"/>
              </a:spcBef>
            </a:pPr>
            <a:r>
              <a:rPr lang="zh-TW" altLang="en-US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信神不信神</a:t>
            </a:r>
            <a:r>
              <a:rPr lang="en-US" altLang="zh-TW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信什麼神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敵得過</a:t>
            </a:r>
            <a:r>
              <a:rPr lang="zh-TW" altLang="en-US" sz="3600" dirty="0">
                <a:solidFill>
                  <a:srgbClr val="FFFF00"/>
                </a:solidFill>
                <a:highlight>
                  <a:srgbClr val="0000FF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權</a:t>
            </a:r>
            <a:r>
              <a:rPr lang="en-US" altLang="zh-TW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highlight>
                  <a:srgbClr val="0000FF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錢</a:t>
            </a:r>
            <a:r>
              <a:rPr lang="en-US" altLang="zh-TW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highlight>
                  <a:srgbClr val="0000FF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慾</a:t>
            </a:r>
            <a:r>
              <a:rPr lang="zh-TW" altLang="en-US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嗎？</a:t>
            </a:r>
            <a:endParaRPr lang="en-US" altLang="zh-TW" sz="3600" dirty="0">
              <a:solidFill>
                <a:srgbClr val="FFFF00"/>
              </a:solidFill>
              <a:highlight>
                <a:srgbClr val="FF0000"/>
              </a:highlight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95BBD2-99F5-4AF9-BD3C-84FBFD82D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672233"/>
            <a:ext cx="3286899" cy="216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BAD70C5-3996-4A35-8641-D12A1C277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33012" r="5616" b="28454"/>
          <a:stretch/>
        </p:blipFill>
        <p:spPr bwMode="auto">
          <a:xfrm>
            <a:off x="5385397" y="1672233"/>
            <a:ext cx="3579091" cy="2169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80DD769-9FC2-4A09-8AD6-63B5D606DF52}"/>
              </a:ext>
            </a:extLst>
          </p:cNvPr>
          <p:cNvSpPr txBox="1"/>
          <p:nvPr/>
        </p:nvSpPr>
        <p:spPr>
          <a:xfrm>
            <a:off x="3466409" y="1982450"/>
            <a:ext cx="19189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dirty="0">
                <a:solidFill>
                  <a:schemeClr val="bg1"/>
                </a:solidFill>
                <a:highlight>
                  <a:srgbClr val="FF0000"/>
                </a:highlight>
                <a:latin typeface="華康隸書體W7(P)" panose="03000700000000000000" pitchFamily="66" charset="-120"/>
                <a:ea typeface="華康隸書體W7(P)" panose="03000700000000000000" pitchFamily="66" charset="-120"/>
              </a:rPr>
              <a:t>人在做天在看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68B826E-451D-491E-BF3E-4079B2761F3D}"/>
              </a:ext>
            </a:extLst>
          </p:cNvPr>
          <p:cNvSpPr txBox="1"/>
          <p:nvPr/>
        </p:nvSpPr>
        <p:spPr>
          <a:xfrm>
            <a:off x="179510" y="3473574"/>
            <a:ext cx="328689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下民易虐 上天難欺</a:t>
            </a:r>
          </a:p>
        </p:txBody>
      </p:sp>
    </p:spTree>
    <p:extLst>
      <p:ext uri="{BB962C8B-B14F-4D97-AF65-F5344CB8AC3E}">
        <p14:creationId xmlns:p14="http://schemas.microsoft.com/office/powerpoint/2010/main" val="17881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18290</TotalTime>
  <Words>1876</Words>
  <Application>Microsoft Office PowerPoint</Application>
  <PresentationFormat>如螢幕大小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23</vt:i4>
      </vt:variant>
    </vt:vector>
  </HeadingPairs>
  <TitlesOfParts>
    <vt:vector size="39" baseType="lpstr">
      <vt:lpstr>金梅毛張楷</vt:lpstr>
      <vt:lpstr>華康中黑體</vt:lpstr>
      <vt:lpstr>華康中黑體(P)</vt:lpstr>
      <vt:lpstr>華康正顏楷體W7</vt:lpstr>
      <vt:lpstr>華康粗黑體</vt:lpstr>
      <vt:lpstr>華康黑體W7(P)-GB5</vt:lpstr>
      <vt:lpstr>華康黑體W9(P)-GB5</vt:lpstr>
      <vt:lpstr>華康龍門石碑(P)</vt:lpstr>
      <vt:lpstr>華康隸書體W7(P)</vt:lpstr>
      <vt:lpstr>華康儷中黑</vt:lpstr>
      <vt:lpstr>新細明體</vt:lpstr>
      <vt:lpstr>Arial</vt:lpstr>
      <vt:lpstr>Wingdings</vt:lpstr>
      <vt:lpstr>預設簡報設計</vt:lpstr>
      <vt:lpstr>3_預設簡報設計</vt:lpstr>
      <vt:lpstr>15_預設簡報設計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1021</cp:revision>
  <dcterms:created xsi:type="dcterms:W3CDTF">2006-09-26T01:05:23Z</dcterms:created>
  <dcterms:modified xsi:type="dcterms:W3CDTF">2022-09-20T01:06:47Z</dcterms:modified>
</cp:coreProperties>
</file>