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11" r:id="rId2"/>
  </p:sldMasterIdLst>
  <p:notesMasterIdLst>
    <p:notesMasterId r:id="rId25"/>
  </p:notesMasterIdLst>
  <p:handoutMasterIdLst>
    <p:handoutMasterId r:id="rId26"/>
  </p:handoutMasterIdLst>
  <p:sldIdLst>
    <p:sldId id="914" r:id="rId3"/>
    <p:sldId id="1051" r:id="rId4"/>
    <p:sldId id="1178" r:id="rId5"/>
    <p:sldId id="1053" r:id="rId6"/>
    <p:sldId id="1179" r:id="rId7"/>
    <p:sldId id="1054" r:id="rId8"/>
    <p:sldId id="1180" r:id="rId9"/>
    <p:sldId id="930" r:id="rId10"/>
    <p:sldId id="1241" r:id="rId11"/>
    <p:sldId id="1248" r:id="rId12"/>
    <p:sldId id="1249" r:id="rId13"/>
    <p:sldId id="1250" r:id="rId14"/>
    <p:sldId id="1254" r:id="rId15"/>
    <p:sldId id="1255" r:id="rId16"/>
    <p:sldId id="1256" r:id="rId17"/>
    <p:sldId id="1257" r:id="rId18"/>
    <p:sldId id="1258" r:id="rId19"/>
    <p:sldId id="1259" r:id="rId20"/>
    <p:sldId id="1260" r:id="rId21"/>
    <p:sldId id="1261" r:id="rId22"/>
    <p:sldId id="1262" r:id="rId23"/>
    <p:sldId id="1045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5A2781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 autoAdjust="0"/>
    <p:restoredTop sz="94660"/>
  </p:normalViewPr>
  <p:slideViewPr>
    <p:cSldViewPr>
      <p:cViewPr varScale="1">
        <p:scale>
          <a:sx n="61" d="100"/>
          <a:sy n="61" d="100"/>
        </p:scale>
        <p:origin x="-14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12" r:id="rId1"/>
    <p:sldLayoutId id="2147488813" r:id="rId2"/>
    <p:sldLayoutId id="2147488814" r:id="rId3"/>
    <p:sldLayoutId id="2147488815" r:id="rId4"/>
    <p:sldLayoutId id="2147488816" r:id="rId5"/>
    <p:sldLayoutId id="2147488817" r:id="rId6"/>
    <p:sldLayoutId id="2147488818" r:id="rId7"/>
    <p:sldLayoutId id="2147488819" r:id="rId8"/>
    <p:sldLayoutId id="2147488820" r:id="rId9"/>
    <p:sldLayoutId id="2147488821" r:id="rId10"/>
    <p:sldLayoutId id="2147488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常年期第二十五主日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為什麼求而不得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itchFamily="49" charset="-120"/>
              </a:rPr>
              <a:t>（因為</a:t>
            </a:r>
            <a:r>
              <a:rPr lang="zh-TW" altLang="en-US" sz="4000" dirty="0" smtClean="0">
                <a:solidFill>
                  <a:srgbClr val="FFFF00"/>
                </a:solidFill>
                <a:ea typeface="華康儷中黑" pitchFamily="49" charset="-120"/>
              </a:rPr>
              <a:t>求得不當</a:t>
            </a:r>
            <a:r>
              <a:rPr lang="en-US" altLang="zh-TW" sz="4000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要陷害義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他太令我們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討厭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反對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我們的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作為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控訴</a:t>
            </a:r>
            <a:r>
              <a:rPr lang="zh-TW" altLang="en-US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我們行為不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檢</a:t>
            </a:r>
            <a:r>
              <a:rPr lang="en-US" altLang="zh-TW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pc="1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讓我們</a:t>
            </a:r>
            <a:r>
              <a:rPr lang="zh-TW" altLang="en-US" spc="1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判他受可恥的</a:t>
            </a:r>
            <a:r>
              <a:rPr lang="zh-TW" altLang="en-US" spc="1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死刑</a:t>
            </a:r>
            <a:r>
              <a:rPr lang="en-US" altLang="zh-TW" spc="1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他是否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蒙受</a:t>
            </a:r>
            <a:r>
              <a:rPr lang="en-US" altLang="zh-TW" sz="24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主</a:t>
            </a:r>
            <a:r>
              <a:rPr lang="en-US" altLang="zh-TW" sz="24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眷顧</a:t>
            </a:r>
            <a:r>
              <a:rPr lang="en-US" altLang="zh-TW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如同</a:t>
            </a: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他所說的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一樣</a:t>
            </a:r>
            <a:r>
              <a:rPr lang="en-US" altLang="zh-TW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任何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中流砥柱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都會受到無情的衝擊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!(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這是定義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!)</a:t>
            </a:r>
          </a:p>
          <a:p>
            <a:pPr marL="360000" indent="-457200" algn="l"/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你能忍受多久？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一時或一生？</a:t>
            </a:r>
            <a:endParaRPr lang="en-US" altLang="zh-TW" dirty="0" smtClean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力量何來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？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「好天收埋落雨柴」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行前定不困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完整的梵二信仰</a:t>
            </a:r>
            <a:r>
              <a:rPr lang="en-US" altLang="zh-TW" sz="24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en-US" altLang="zh-TW" sz="2400" b="1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28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聖經</a:t>
            </a:r>
            <a:r>
              <a:rPr lang="en-US" altLang="zh-TW" sz="24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帶來大力量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看全我的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/>
            </a:r>
            <a:b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三年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主日講道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(=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用梵二角度看聖經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   2.《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正視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》</a:t>
            </a:r>
            <a:b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3.《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家民信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》. 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有空不斷重溫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團聚會資料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訓練班用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學校教學用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製成「索引」</a:t>
            </a:r>
            <a:r>
              <a:rPr lang="en-US" altLang="zh-TW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培訓字典</a:t>
            </a:r>
            <a:r>
              <a:rPr lang="en-US" altLang="zh-TW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965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Aft>
                <a:spcPts val="1200"/>
              </a:spcAft>
            </a:pP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那裡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有嫉妒和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紛爭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那裡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就有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擾亂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及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種種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惡行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得</a:t>
            </a:r>
            <a:r>
              <a:rPr lang="zh-TW" altLang="en-US" sz="4000" spc="3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不到</a:t>
            </a:r>
            <a:r>
              <a:rPr lang="en-US" altLang="zh-TW" sz="4000" spc="3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因為你們不</a:t>
            </a:r>
            <a:r>
              <a:rPr lang="zh-TW" altLang="en-US" sz="4000" spc="3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</a:t>
            </a:r>
            <a:r>
              <a:rPr lang="en-US" altLang="zh-TW" sz="4000" spc="3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spc="3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6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6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求而</a:t>
            </a:r>
            <a:r>
              <a:rPr lang="zh-TW" altLang="en-US" sz="6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不得</a:t>
            </a:r>
            <a:r>
              <a:rPr lang="en-US" altLang="zh-TW" sz="6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6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6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sz="6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因為你們求的</a:t>
            </a:r>
            <a:r>
              <a:rPr lang="zh-TW" altLang="en-US" sz="6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不當</a:t>
            </a:r>
            <a:r>
              <a:rPr lang="en-US" altLang="zh-TW" sz="6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400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求恩祈禱</a:t>
            </a:r>
            <a:r>
              <a:rPr lang="en-US" altLang="zh-TW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永遠要加上一句：</a:t>
            </a:r>
            <a:r>
              <a:rPr lang="en-US" altLang="zh-TW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/>
            </a:r>
            <a:br>
              <a:rPr lang="en-US" altLang="zh-TW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「照祢的話」</a:t>
            </a:r>
            <a:r>
              <a:rPr lang="en-US" altLang="zh-TW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爾旨承行</a:t>
            </a:r>
            <a:r>
              <a:rPr lang="en-US" altLang="zh-TW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Fiat </a:t>
            </a:r>
            <a:r>
              <a:rPr lang="en-US" altLang="zh-TW" sz="440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/>
            </a:r>
            <a:br>
              <a:rPr lang="en-US" altLang="zh-TW" sz="440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40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(</a:t>
            </a:r>
            <a:r>
              <a:rPr lang="zh-TW" altLang="en-US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聖母</a:t>
            </a:r>
            <a:r>
              <a:rPr lang="zh-TW" altLang="en-US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r>
              <a:rPr lang="en-US" altLang="zh-TW" sz="44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fiat  </a:t>
            </a:r>
            <a:r>
              <a:rPr lang="en-US" altLang="zh-TW" sz="4400" dirty="0" err="1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voluntas</a:t>
            </a:r>
            <a:r>
              <a:rPr lang="en-US" altLang="zh-TW" sz="44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400" dirty="0" err="1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Tua</a:t>
            </a:r>
            <a:r>
              <a:rPr lang="en-US" altLang="zh-TW" sz="44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HK" sz="44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5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sz="20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zh-TW" altLang="en-US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來到葛法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翁</a:t>
            </a:r>
            <a:r>
              <a:rPr lang="en-US" altLang="zh-TW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進入</a:t>
            </a:r>
            <a:r>
              <a:rPr lang="zh-TW" altLang="en-US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屋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裡</a:t>
            </a:r>
            <a:r>
              <a:rPr lang="en-US" altLang="zh-TW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zh-TW" altLang="en-US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問他的門徒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pc="1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你們在路上爭論些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什麼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他們都默不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出聲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他們在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路上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彼此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爭論誰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最大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耶穌給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誰如果想做最大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得做眾人中最小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做眾人的</a:t>
            </a:r>
            <a:r>
              <a:rPr lang="zh-TW" altLang="en-US" dirty="0" smtClean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僕役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誰不爭論「誰最大？」 請深刻思考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省察：</a:t>
            </a:r>
            <a:endParaRPr lang="en-US" altLang="zh-TW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en-US" altLang="zh-HK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你不會和你最遠的人爭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你不會和徐神父爭誰講道的口才更好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不會和聖德蘭爭誰的聖德更高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en-US" altLang="zh-HK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你會和你最近的人爭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行長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班長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同類型的神父和神父爭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明星間爭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粉絲團間也爭</a:t>
            </a:r>
            <a:r>
              <a:rPr lang="en-US" altLang="zh-TW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en-US" altLang="zh-HK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4000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肖不爭春</a:t>
            </a:r>
            <a:r>
              <a:rPr lang="zh-TW" altLang="en-US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！</a:t>
            </a:r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51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有</a:t>
            </a:r>
            <a:r>
              <a:rPr lang="zh-TW" altLang="zh-HK" sz="4000" dirty="0">
                <a:ea typeface="華康儷中黑" panose="020B0509000000000000" pitchFamily="49" charset="-120"/>
              </a:rPr>
              <a:t>一個人無意中找到一個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蝴蝶蛹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幾</a:t>
            </a:r>
            <a:r>
              <a:rPr lang="zh-TW" altLang="zh-HK" sz="4000" dirty="0">
                <a:ea typeface="華康儷中黑" panose="020B0509000000000000" pitchFamily="49" charset="-120"/>
              </a:rPr>
              <a:t>天後,他留意到蛹頭出現了一個小孔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他</a:t>
            </a:r>
            <a:r>
              <a:rPr lang="zh-TW" altLang="zh-HK" sz="4000" dirty="0">
                <a:ea typeface="華康儷中黑" panose="020B0509000000000000" pitchFamily="49" charset="-120"/>
              </a:rPr>
              <a:t>就停下來觀察它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A man happened to find a </a:t>
            </a:r>
            <a:r>
              <a:rPr lang="zh-TW" altLang="zh-HK" sz="4000" dirty="0">
                <a:solidFill>
                  <a:srgbClr val="C00000"/>
                </a:solidFill>
                <a:ea typeface="華康儷中黑" panose="020B0509000000000000" pitchFamily="49" charset="-120"/>
              </a:rPr>
              <a:t>cocoon</a:t>
            </a:r>
            <a:r>
              <a:rPr lang="zh-TW" altLang="zh-HK" sz="4000" dirty="0">
                <a:ea typeface="華康儷中黑" panose="020B0509000000000000" pitchFamily="49" charset="-120"/>
              </a:rPr>
              <a:t>.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He </a:t>
            </a:r>
            <a:r>
              <a:rPr lang="zh-TW" altLang="zh-HK" sz="4000" dirty="0">
                <a:ea typeface="華康儷中黑" panose="020B0509000000000000" pitchFamily="49" charset="-120"/>
              </a:rPr>
              <a:t>observed it over the next few days and noticed a small hole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developing </a:t>
            </a:r>
            <a:r>
              <a:rPr lang="zh-TW" altLang="zh-HK" sz="4000" dirty="0">
                <a:ea typeface="華康儷中黑" panose="020B0509000000000000" pitchFamily="49" charset="-120"/>
              </a:rPr>
              <a:t>around the </a:t>
            </a:r>
            <a:r>
              <a:rPr lang="zh-TW" altLang="zh-HK" sz="4000" dirty="0" smtClean="0">
                <a:solidFill>
                  <a:srgbClr val="C00000"/>
                </a:solidFill>
                <a:ea typeface="華康儷中黑" panose="020B0509000000000000" pitchFamily="49" charset="-120"/>
              </a:rPr>
              <a:t>pupa</a:t>
            </a:r>
            <a:r>
              <a:rPr lang="en-US" altLang="zh-TW" sz="4000" dirty="0" smtClean="0">
                <a:solidFill>
                  <a:srgbClr val="C00000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solidFill>
                  <a:srgbClr val="C00000"/>
                </a:solidFill>
                <a:ea typeface="華康儷中黑" panose="020B0509000000000000" pitchFamily="49" charset="-120"/>
              </a:rPr>
              <a:t>s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dirty="0">
                <a:ea typeface="華康儷中黑" panose="020B0509000000000000" pitchFamily="49" charset="-120"/>
              </a:rPr>
              <a:t>head.  </a:t>
            </a:r>
          </a:p>
        </p:txBody>
      </p:sp>
    </p:spTree>
    <p:extLst>
      <p:ext uri="{BB962C8B-B14F-4D97-AF65-F5344CB8AC3E}">
        <p14:creationId xmlns:p14="http://schemas.microsoft.com/office/powerpoint/2010/main" xmlns="" val="33319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2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過</a:t>
            </a:r>
            <a:r>
              <a:rPr lang="zh-TW" altLang="zh-HK" sz="4000" dirty="0">
                <a:ea typeface="華康儷中黑" panose="020B0509000000000000" pitchFamily="49" charset="-120"/>
              </a:rPr>
              <a:t>了幾個小時,他見到裡面的小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蝴蝶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用</a:t>
            </a:r>
            <a:r>
              <a:rPr lang="zh-TW" altLang="zh-HK" sz="4000" dirty="0">
                <a:ea typeface="華康儷中黑" panose="020B0509000000000000" pitchFamily="49" charset="-120"/>
              </a:rPr>
              <a:t>它細小的身體掙扎從小孔出來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但</a:t>
            </a:r>
            <a:r>
              <a:rPr lang="zh-TW" altLang="zh-HK" sz="4000" dirty="0">
                <a:ea typeface="華康儷中黑" panose="020B0509000000000000" pitchFamily="49" charset="-120"/>
              </a:rPr>
              <a:t>看了很久也沒有一些進展. 小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蝴蝶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好像</a:t>
            </a:r>
            <a:r>
              <a:rPr lang="zh-TW" altLang="zh-HK" sz="4000" dirty="0">
                <a:ea typeface="華康儷中黑" panose="020B0509000000000000" pitchFamily="49" charset="-120"/>
              </a:rPr>
              <a:t>盡了最大努力,也沒有辦法出來.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He continued to observe.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After </a:t>
            </a:r>
            <a:r>
              <a:rPr lang="zh-TW" altLang="zh-HK" sz="4000" dirty="0">
                <a:ea typeface="華康儷中黑" panose="020B0509000000000000" pitchFamily="49" charset="-120"/>
              </a:rPr>
              <a:t>a few hours, he saw a tiny butterfly struggling to squeeze out through the hole. Despite making much effort it did not make any progress. 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The tiny butterfly just 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couldn</a:t>
            </a:r>
            <a:r>
              <a:rPr lang="en-US" altLang="zh-TW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t 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come out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140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3800" dirty="0">
                <a:ea typeface="華康儷中黑" panose="020B0509000000000000" pitchFamily="49" charset="-120"/>
              </a:rPr>
              <a:t>個人於是決定幫牠一把,找來一把剪刀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,</a:t>
            </a:r>
            <a:endParaRPr lang="en-US" altLang="zh-TW" sz="3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將</a:t>
            </a:r>
            <a:r>
              <a:rPr lang="zh-TW" altLang="zh-HK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蛹的頭部剪開</a:t>
            </a:r>
            <a:r>
              <a:rPr lang="zh-TW" altLang="zh-HK" sz="3800" dirty="0">
                <a:ea typeface="華康儷中黑" panose="020B0509000000000000" pitchFamily="49" charset="-120"/>
              </a:rPr>
              <a:t>,蝴蝶這樣就很容易出來了.</a:t>
            </a:r>
          </a:p>
          <a:p>
            <a:pPr>
              <a:lnSpc>
                <a:spcPts val="4000"/>
              </a:lnSpc>
              <a:spcBef>
                <a:spcPts val="600"/>
              </a:spcBef>
              <a:spcAft>
                <a:spcPts val="1800"/>
              </a:spcAft>
            </a:pPr>
            <a:r>
              <a:rPr lang="zh-TW" altLang="zh-HK" sz="3800" spc="-100" dirty="0">
                <a:ea typeface="華康儷中黑" panose="020B0509000000000000" pitchFamily="49" charset="-120"/>
              </a:rPr>
              <a:t>The man then decided to give it a hand. He took a pair of </a:t>
            </a:r>
            <a:r>
              <a:rPr lang="zh-TW" altLang="zh-HK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scissors and cut </a:t>
            </a:r>
            <a:r>
              <a:rPr lang="zh-TW" altLang="zh-HK" sz="3800" spc="-100" dirty="0">
                <a:ea typeface="華康儷中黑" panose="020B0509000000000000" pitchFamily="49" charset="-120"/>
              </a:rPr>
              <a:t>open the section of the cocoon near the </a:t>
            </a:r>
            <a:r>
              <a:rPr lang="zh-TW" altLang="zh-HK" sz="3800" spc="-100" dirty="0" smtClean="0">
                <a:ea typeface="華康儷中黑" panose="020B0509000000000000" pitchFamily="49" charset="-120"/>
              </a:rPr>
              <a:t>pupa</a:t>
            </a:r>
            <a:r>
              <a:rPr lang="en-US" altLang="zh-TW" sz="3800" spc="-1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3800" spc="-1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3800" spc="-100" dirty="0">
                <a:ea typeface="華康儷中黑" panose="020B0509000000000000" pitchFamily="49" charset="-120"/>
              </a:rPr>
              <a:t>head. After that the butterfly got out easily.</a:t>
            </a:r>
          </a:p>
          <a:p>
            <a:pPr>
              <a:spcBef>
                <a:spcPts val="0"/>
              </a:spcBef>
            </a:pPr>
            <a:r>
              <a:rPr lang="zh-TW" altLang="zh-HK" sz="3800" dirty="0" smtClean="0">
                <a:ea typeface="華康儷中黑" panose="020B0509000000000000" pitchFamily="49" charset="-120"/>
              </a:rPr>
              <a:t>但是</a:t>
            </a:r>
            <a:r>
              <a:rPr lang="zh-TW" altLang="zh-HK" sz="3800" dirty="0">
                <a:ea typeface="華康儷中黑" panose="020B0509000000000000" pitchFamily="49" charset="-120"/>
              </a:rPr>
              <a:t>這蝴蝶的形態有一點特別,它的</a:t>
            </a:r>
            <a:r>
              <a:rPr lang="zh-TW" altLang="zh-HK" sz="3800" dirty="0" smtClean="0">
                <a:ea typeface="華康儷中黑" panose="020B0509000000000000" pitchFamily="49" charset="-120"/>
              </a:rPr>
              <a:t>身體</a:t>
            </a:r>
            <a:r>
              <a:rPr lang="en-US" altLang="zh-TW" sz="3800" dirty="0" smtClean="0">
                <a:ea typeface="華康儷中黑" panose="020B0509000000000000" pitchFamily="49" charset="-120"/>
              </a:rPr>
              <a:t/>
            </a:r>
            <a:br>
              <a:rPr lang="en-US" altLang="zh-TW" sz="3800" dirty="0" smtClean="0">
                <a:ea typeface="華康儷中黑" panose="020B0509000000000000" pitchFamily="49" charset="-120"/>
              </a:rPr>
            </a:br>
            <a:r>
              <a:rPr lang="zh-TW" altLang="zh-HK" sz="3800" dirty="0" smtClean="0">
                <a:ea typeface="華康儷中黑" panose="020B0509000000000000" pitchFamily="49" charset="-120"/>
              </a:rPr>
              <a:t>肥</a:t>
            </a:r>
            <a:r>
              <a:rPr lang="zh-TW" altLang="zh-HK" sz="3800" dirty="0">
                <a:ea typeface="華康儷中黑" panose="020B0509000000000000" pitchFamily="49" charset="-120"/>
              </a:rPr>
              <a:t>腫,翅膀又細又弱.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zh-TW" altLang="zh-HK" sz="3800" spc="-100" dirty="0">
                <a:ea typeface="華康儷中黑" panose="020B0509000000000000" pitchFamily="49" charset="-120"/>
              </a:rPr>
              <a:t>But the butterfly had an </a:t>
            </a:r>
            <a:r>
              <a:rPr lang="zh-TW" altLang="zh-HK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unusual shape</a:t>
            </a:r>
            <a:r>
              <a:rPr lang="zh-TW" altLang="zh-HK" sz="3800" spc="-100" dirty="0">
                <a:ea typeface="華康儷中黑" panose="020B0509000000000000" pitchFamily="49" charset="-120"/>
              </a:rPr>
              <a:t>. Its body was puffy, and its wings were </a:t>
            </a:r>
            <a:r>
              <a:rPr lang="en-US" altLang="zh-TW" sz="3800" spc="-100" dirty="0" smtClean="0">
                <a:ea typeface="華康儷中黑" panose="020B0509000000000000" pitchFamily="49" charset="-120"/>
              </a:rPr>
              <a:t/>
            </a:r>
            <a:br>
              <a:rPr lang="en-US" altLang="zh-TW" sz="3800" spc="-100" dirty="0" smtClean="0">
                <a:ea typeface="華康儷中黑" panose="020B0509000000000000" pitchFamily="49" charset="-120"/>
              </a:rPr>
            </a:br>
            <a:r>
              <a:rPr lang="zh-TW" altLang="zh-HK" sz="3800" spc="-100" dirty="0" smtClean="0">
                <a:ea typeface="華康儷中黑" panose="020B0509000000000000" pitchFamily="49" charset="-120"/>
              </a:rPr>
              <a:t>small </a:t>
            </a:r>
            <a:r>
              <a:rPr lang="zh-TW" altLang="zh-HK" sz="3800" spc="-100" dirty="0">
                <a:ea typeface="華康儷中黑" panose="020B0509000000000000" pitchFamily="49" charset="-120"/>
              </a:rPr>
              <a:t>and weak</a:t>
            </a:r>
            <a:r>
              <a:rPr lang="zh-TW" altLang="zh-HK" sz="3800" spc="-100" dirty="0" smtClean="0">
                <a:ea typeface="華康儷中黑" panose="020B0509000000000000" pitchFamily="49" charset="-120"/>
              </a:rPr>
              <a:t>.</a:t>
            </a:r>
            <a:endParaRPr lang="zh-TW" altLang="zh-HK" sz="3800" spc="-1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12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這</a:t>
            </a:r>
            <a:r>
              <a:rPr lang="zh-TW" altLang="zh-HK" sz="3600" dirty="0">
                <a:ea typeface="華康儷中黑" panose="020B0509000000000000" pitchFamily="49" charset="-120"/>
              </a:rPr>
              <a:t>人繼續觀察小蝴蝶,因為他相信蝴蝶的翅膀會漸漸變大,而它的身體會越來越小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.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最後</a:t>
            </a:r>
            <a:r>
              <a:rPr lang="zh-TW" altLang="zh-HK" sz="3600" dirty="0">
                <a:ea typeface="華康儷中黑" panose="020B0509000000000000" pitchFamily="49" charset="-120"/>
              </a:rPr>
              <a:t>會一飛沖天.</a:t>
            </a: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600" spc="-100" dirty="0">
                <a:ea typeface="華康儷中黑" panose="020B0509000000000000" pitchFamily="49" charset="-120"/>
              </a:rPr>
              <a:t>The man continued to observe the tiny butterfly. He believed its wings would gradually grow big and its body shrunk so that it could </a:t>
            </a:r>
            <a:endParaRPr lang="en-US" altLang="zh-TW" sz="3600" spc="-100" dirty="0" smtClean="0">
              <a:ea typeface="華康儷中黑" panose="020B0509000000000000" pitchFamily="49" charset="-120"/>
            </a:endParaRP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600" spc="-100" dirty="0" smtClean="0">
                <a:ea typeface="華康儷中黑" panose="020B0509000000000000" pitchFamily="49" charset="-120"/>
              </a:rPr>
              <a:t>fly </a:t>
            </a:r>
            <a:r>
              <a:rPr lang="zh-TW" altLang="zh-HK" sz="3600" spc="-100" dirty="0">
                <a:ea typeface="華康儷中黑" panose="020B0509000000000000" pitchFamily="49" charset="-120"/>
              </a:rPr>
              <a:t>out as it broke through the cocoon</a:t>
            </a:r>
            <a:r>
              <a:rPr lang="zh-TW" altLang="zh-HK" sz="3600" spc="-100" dirty="0" smtClean="0">
                <a:ea typeface="華康儷中黑" panose="020B0509000000000000" pitchFamily="49" charset="-120"/>
              </a:rPr>
              <a:t>.</a:t>
            </a:r>
            <a:r>
              <a:rPr lang="zh-TW" altLang="zh-HK" sz="3600" dirty="0">
                <a:ea typeface="華康儷中黑" panose="020B0509000000000000" pitchFamily="49" charset="-12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600" dirty="0">
                <a:ea typeface="華康儷中黑" panose="020B0509000000000000" pitchFamily="49" charset="-120"/>
              </a:rPr>
              <a:t>這沒有發生,小蝴蝶餘生只是帶著肥腫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的身體</a:t>
            </a:r>
            <a:r>
              <a:rPr lang="zh-TW" altLang="zh-HK" sz="3600" dirty="0">
                <a:ea typeface="華康儷中黑" panose="020B0509000000000000" pitchFamily="49" charset="-120"/>
              </a:rPr>
              <a:t>,和細弱的翅膀,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在地上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爬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. </a:t>
            </a:r>
            <a:r>
              <a:rPr lang="zh-TW" altLang="zh-HK" sz="3600" dirty="0">
                <a:ea typeface="華康儷中黑" panose="020B0509000000000000" pitchFamily="49" charset="-120"/>
              </a:rPr>
              <a:t>牠永遠也不會飛.</a:t>
            </a:r>
          </a:p>
          <a:p>
            <a:pPr>
              <a:lnSpc>
                <a:spcPts val="34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zh-HK" sz="3600" spc="-100" dirty="0">
                <a:ea typeface="華康儷中黑" panose="020B0509000000000000" pitchFamily="49" charset="-120"/>
              </a:rPr>
              <a:t>But nothing of the sort happened. The tiny butterfly spent all its life in its </a:t>
            </a:r>
            <a:r>
              <a:rPr lang="zh-TW" altLang="zh-HK" sz="3600" spc="-100" dirty="0" smtClean="0">
                <a:ea typeface="華康儷中黑" panose="020B0509000000000000" pitchFamily="49" charset="-120"/>
              </a:rPr>
              <a:t>puffy </a:t>
            </a:r>
            <a:r>
              <a:rPr lang="zh-TW" altLang="zh-HK" sz="3600" spc="-100" dirty="0">
                <a:ea typeface="華康儷中黑" panose="020B0509000000000000" pitchFamily="49" charset="-120"/>
              </a:rPr>
              <a:t>body with its tiny and weak wings. </a:t>
            </a:r>
            <a:r>
              <a:rPr lang="zh-TW" altLang="zh-HK" sz="3600" spc="-100" dirty="0" smtClean="0">
                <a:ea typeface="華康儷中黑" panose="020B0509000000000000" pitchFamily="49" charset="-120"/>
              </a:rPr>
              <a:t>In fact, </a:t>
            </a:r>
            <a:r>
              <a:rPr lang="zh-TW" altLang="zh-HK" sz="3600" spc="-1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it had to crawl.</a:t>
            </a:r>
            <a:r>
              <a:rPr lang="zh-TW" altLang="zh-HK" sz="3600" spc="-100" dirty="0" smtClean="0">
                <a:ea typeface="華康儷中黑" panose="020B0509000000000000" pitchFamily="49" charset="-120"/>
              </a:rPr>
              <a:t> </a:t>
            </a:r>
            <a:endParaRPr lang="en-US" altLang="zh-TW" sz="3600" spc="-100" dirty="0" smtClean="0">
              <a:ea typeface="華康儷中黑" panose="020B0509000000000000" pitchFamily="49" charset="-120"/>
            </a:endParaRPr>
          </a:p>
          <a:p>
            <a:pPr>
              <a:lnSpc>
                <a:spcPts val="34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zh-HK" sz="3600" spc="-100" dirty="0" smtClean="0">
                <a:ea typeface="華康儷中黑" panose="020B0509000000000000" pitchFamily="49" charset="-120"/>
              </a:rPr>
              <a:t>It </a:t>
            </a:r>
            <a:r>
              <a:rPr lang="zh-TW" altLang="zh-HK" sz="3600" spc="-100" dirty="0">
                <a:ea typeface="華康儷中黑" panose="020B0509000000000000" pitchFamily="49" charset="-120"/>
              </a:rPr>
              <a:t>was never able to fly</a:t>
            </a:r>
            <a:r>
              <a:rPr lang="zh-TW" altLang="zh-HK" sz="3600" spc="-100" dirty="0" smtClean="0">
                <a:ea typeface="華康儷中黑" panose="020B0509000000000000" pitchFamily="49" charset="-120"/>
              </a:rPr>
              <a:t>.</a:t>
            </a:r>
            <a:endParaRPr lang="en-US" altLang="zh-TW" sz="3600" spc="-100" dirty="0" smtClean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7140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這個</a:t>
            </a:r>
            <a:r>
              <a:rPr lang="zh-TW" altLang="zh-HK" sz="4000" dirty="0">
                <a:ea typeface="華康儷中黑" panose="020B0509000000000000" pitchFamily="49" charset="-120"/>
              </a:rPr>
              <a:t>善良的人不了解,蝴蝶必需用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它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細小</a:t>
            </a:r>
            <a:r>
              <a:rPr lang="zh-TW" altLang="zh-HK" sz="4000" dirty="0">
                <a:ea typeface="華康儷中黑" panose="020B0509000000000000" pitchFamily="49" charset="-120"/>
              </a:rPr>
              <a:t>的身體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掙扎</a:t>
            </a:r>
            <a:r>
              <a:rPr lang="zh-TW" altLang="zh-HK" sz="4000" dirty="0">
                <a:ea typeface="華康儷中黑" panose="020B0509000000000000" pitchFamily="49" charset="-120"/>
              </a:rPr>
              <a:t>從小孔出來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.它必需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經過</a:t>
            </a:r>
            <a:r>
              <a:rPr lang="zh-TW" altLang="zh-HK" sz="4000" dirty="0">
                <a:ea typeface="華康儷中黑" panose="020B0509000000000000" pitchFamily="49" charset="-120"/>
              </a:rPr>
              <a:t>這個過程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,才可以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將</a:t>
            </a:r>
            <a:r>
              <a:rPr lang="zh-TW" altLang="zh-HK" sz="4000" dirty="0">
                <a:ea typeface="華康儷中黑" panose="020B0509000000000000" pitchFamily="49" charset="-120"/>
              </a:rPr>
              <a:t>身體裡的體液,壓進牠的翅膀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裡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zh-HK" sz="4000" spc="-100" dirty="0">
                <a:ea typeface="華康儷中黑" panose="020B0509000000000000" pitchFamily="49" charset="-120"/>
              </a:rPr>
              <a:t>Despite his kindness, the man had failed to understand that by </a:t>
            </a:r>
            <a:r>
              <a:rPr lang="zh-TW" altLang="zh-HK" sz="4000" spc="-1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nature</a:t>
            </a:r>
            <a:r>
              <a:rPr lang="en-US" altLang="zh-TW" sz="4000" spc="-1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’</a:t>
            </a:r>
            <a:r>
              <a:rPr lang="zh-TW" altLang="zh-HK" sz="4000" spc="-1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s </a:t>
            </a:r>
            <a:r>
              <a:rPr lang="zh-TW" altLang="zh-HK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design, 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it was a necessary process that butterflies undergo the hardship of </a:t>
            </a:r>
            <a:r>
              <a:rPr lang="zh-TW" altLang="zh-HK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struggling</a:t>
            </a:r>
            <a:r>
              <a:rPr lang="zh-TW" altLang="zh-HK" sz="4000" spc="-100" dirty="0">
                <a:ea typeface="華康儷中黑" panose="020B0509000000000000" pitchFamily="49" charset="-120"/>
              </a:rPr>
              <a:t> through that little opening so that the body could pump enough fluid into the wings, thus gaining the strength to fly</a:t>
            </a:r>
            <a:r>
              <a:rPr lang="zh-TW" altLang="zh-HK" sz="4000" spc="-100" dirty="0" smtClean="0">
                <a:ea typeface="華康儷中黑" panose="020B0509000000000000" pitchFamily="49" charset="-120"/>
              </a:rPr>
              <a:t>.</a:t>
            </a:r>
            <a:endParaRPr lang="zh-TW" altLang="zh-HK" sz="4000" spc="-1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43408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>
                <a:ea typeface="華康儷中黑" panose="020B0509000000000000" pitchFamily="49" charset="-120"/>
              </a:rPr>
              <a:t>天主為一切生物都有一個很奇妙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的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和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獨一無二的設計</a:t>
            </a:r>
            <a:r>
              <a:rPr lang="zh-TW" altLang="zh-HK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zh-HK" sz="4000" dirty="0">
                <a:ea typeface="華康儷中黑" panose="020B0509000000000000" pitchFamily="49" charset="-120"/>
              </a:rPr>
              <a:t>Likewise, every living creature is fashioned by the Creator with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38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an </a:t>
            </a:r>
            <a:r>
              <a:rPr lang="zh-TW" altLang="zh-HK" sz="4000" dirty="0">
                <a:ea typeface="華康儷中黑" panose="020B0509000000000000" pitchFamily="49" charset="-120"/>
              </a:rPr>
              <a:t>amazing and </a:t>
            </a:r>
            <a:r>
              <a:rPr lang="zh-TW" altLang="zh-HK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unique </a:t>
            </a:r>
            <a:r>
              <a:rPr lang="zh-TW" altLang="zh-HK" sz="40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design</a:t>
            </a:r>
            <a:endParaRPr lang="zh-TW" altLang="zh-HK" sz="40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zh-TW" altLang="zh-HK" sz="4000" dirty="0">
                <a:ea typeface="華康儷中黑" panose="020B0509000000000000" pitchFamily="49" charset="-120"/>
              </a:rPr>
              <a:t>對蝴蝶來說,就是牠要從蛹中掙扎出來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,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就是</a:t>
            </a:r>
            <a:r>
              <a:rPr lang="zh-TW" altLang="zh-HK" sz="4000" dirty="0">
                <a:ea typeface="華康儷中黑" panose="020B0509000000000000" pitchFamily="49" charset="-120"/>
              </a:rPr>
              <a:t>為著預備牠將來能夠飛行.</a:t>
            </a:r>
          </a:p>
          <a:p>
            <a:pPr>
              <a:lnSpc>
                <a:spcPts val="3800"/>
              </a:lnSpc>
              <a:spcBef>
                <a:spcPts val="1200"/>
              </a:spcBef>
              <a:spcAft>
                <a:spcPts val="0"/>
              </a:spcAft>
            </a:pPr>
            <a:r>
              <a:rPr lang="zh-TW" altLang="zh-HK" sz="4000" dirty="0">
                <a:ea typeface="華康儷中黑" panose="020B0509000000000000" pitchFamily="49" charset="-120"/>
              </a:rPr>
              <a:t>For butterflies, striving and breaking through their cocoon is necessary 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lnSpc>
                <a:spcPts val="38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to </a:t>
            </a:r>
            <a:r>
              <a:rPr lang="zh-TW" altLang="zh-HK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prepare for their flight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  <a:endParaRPr lang="zh-TW" altLang="zh-HK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2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生命</a:t>
            </a:r>
            <a:r>
              <a:rPr lang="zh-TW" altLang="zh-HK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裡面的掙扎,是我們必需有的</a:t>
            </a:r>
            <a:r>
              <a:rPr lang="zh-TW" altLang="zh-HK" sz="44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如果</a:t>
            </a:r>
            <a:r>
              <a:rPr lang="zh-TW" altLang="zh-HK" sz="4400" dirty="0">
                <a:ea typeface="華康儷中黑" panose="020B0509000000000000" pitchFamily="49" charset="-120"/>
              </a:rPr>
              <a:t>天主允許我們順利地過一生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4400" dirty="0">
                <a:ea typeface="華康儷中黑" panose="020B0509000000000000" pitchFamily="49" charset="-120"/>
              </a:rPr>
              <a:t>也許從此不會變得堅強</a:t>
            </a:r>
            <a:r>
              <a:rPr lang="zh-TW" altLang="zh-HK" sz="4400" dirty="0" smtClean="0">
                <a:ea typeface="華康儷中黑" panose="020B0509000000000000" pitchFamily="49" charset="-120"/>
              </a:rPr>
              <a:t>,</a:t>
            </a:r>
            <a:endParaRPr lang="en-US" altLang="zh-TW" sz="44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4400" dirty="0" smtClean="0">
                <a:ea typeface="華康儷中黑" panose="020B0509000000000000" pitchFamily="49" charset="-120"/>
              </a:rPr>
              <a:t>也</a:t>
            </a:r>
            <a:r>
              <a:rPr lang="zh-TW" altLang="zh-HK" sz="4400" dirty="0">
                <a:ea typeface="華康儷中黑" panose="020B0509000000000000" pitchFamily="49" charset="-120"/>
              </a:rPr>
              <a:t>不會成長.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400" spc="-80" dirty="0">
                <a:ea typeface="華康儷中黑" panose="020B0509000000000000" pitchFamily="49" charset="-120"/>
              </a:rPr>
              <a:t>We too need to </a:t>
            </a:r>
            <a:r>
              <a:rPr lang="zh-TW" altLang="zh-HK" sz="4400" spc="-80" dirty="0">
                <a:solidFill>
                  <a:srgbClr val="FF0000"/>
                </a:solidFill>
                <a:ea typeface="華康儷中黑" panose="020B0509000000000000" pitchFamily="49" charset="-120"/>
              </a:rPr>
              <a:t>strive with great effort </a:t>
            </a:r>
            <a:r>
              <a:rPr lang="zh-TW" altLang="zh-HK" sz="4400" spc="-80" dirty="0">
                <a:ea typeface="華康儷中黑" panose="020B0509000000000000" pitchFamily="49" charset="-120"/>
              </a:rPr>
              <a:t>in life. If God allows us to easily </a:t>
            </a:r>
            <a:endParaRPr lang="en-US" altLang="zh-TW" sz="4400" spc="-80" dirty="0" smtClean="0">
              <a:ea typeface="華康儷中黑" panose="020B0509000000000000" pitchFamily="49" charset="-12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400" spc="-80" dirty="0" smtClean="0">
                <a:ea typeface="華康儷中黑" panose="020B0509000000000000" pitchFamily="49" charset="-120"/>
              </a:rPr>
              <a:t>sail </a:t>
            </a:r>
            <a:r>
              <a:rPr lang="zh-TW" altLang="zh-HK" sz="4400" spc="-80" dirty="0">
                <a:ea typeface="華康儷中黑" panose="020B0509000000000000" pitchFamily="49" charset="-120"/>
              </a:rPr>
              <a:t>through our </a:t>
            </a:r>
            <a:r>
              <a:rPr lang="zh-TW" altLang="zh-HK" sz="4400" spc="-80" dirty="0" smtClean="0">
                <a:ea typeface="華康儷中黑" panose="020B0509000000000000" pitchFamily="49" charset="-120"/>
              </a:rPr>
              <a:t>li</a:t>
            </a:r>
            <a:r>
              <a:rPr lang="en-US" altLang="zh-TW" sz="4400" spc="-80" dirty="0" err="1" smtClean="0">
                <a:ea typeface="華康儷中黑" panose="020B0509000000000000" pitchFamily="49" charset="-120"/>
              </a:rPr>
              <a:t>ves</a:t>
            </a:r>
            <a:r>
              <a:rPr lang="zh-TW" altLang="zh-HK" sz="4400" spc="-80" dirty="0" smtClean="0">
                <a:ea typeface="華康儷中黑" panose="020B0509000000000000" pitchFamily="49" charset="-120"/>
              </a:rPr>
              <a:t>, </a:t>
            </a:r>
            <a:r>
              <a:rPr lang="zh-TW" altLang="zh-HK" sz="4400" spc="-80" dirty="0">
                <a:ea typeface="華康儷中黑" panose="020B0509000000000000" pitchFamily="49" charset="-120"/>
              </a:rPr>
              <a:t>we will never become strong and will </a:t>
            </a:r>
            <a:r>
              <a:rPr lang="zh-TW" altLang="zh-HK" sz="4400" spc="-80" dirty="0">
                <a:solidFill>
                  <a:srgbClr val="FF0000"/>
                </a:solidFill>
                <a:ea typeface="華康儷中黑" panose="020B0509000000000000" pitchFamily="49" charset="-120"/>
              </a:rPr>
              <a:t>never grow</a:t>
            </a:r>
            <a:r>
              <a:rPr lang="zh-TW" altLang="zh-HK" sz="4400" spc="-80" dirty="0" smtClean="0">
                <a:ea typeface="華康儷中黑" panose="020B0509000000000000" pitchFamily="49" charset="-120"/>
              </a:rPr>
              <a:t>.</a:t>
            </a:r>
            <a:endParaRPr lang="zh-TW" altLang="zh-HK" sz="4400" spc="-8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14008"/>
          </a:xfrm>
        </p:spPr>
        <p:txBody>
          <a:bodyPr/>
          <a:lstStyle/>
          <a:p>
            <a:pPr marL="0" indent="0" algn="just" eaLnBrk="1">
              <a:lnSpc>
                <a:spcPts val="15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2:12, 17-21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惡人胡思亂想，說：「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我們要陷害義人，因為他太令我們討厭，反對我們的作為，指責我們違犯法律，控訴我們行為不檢。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我們要看看他的話，是否屬實，看他究竟有什麼結局。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「因為，如果義人是天主的兒子，天主一定會幫助他，拯救他脫離敵人的手。來吧！我們用恥辱和酷刑試驗他，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92F5492E-CE85-4FD2-9023-AA7822410237}"/>
              </a:ext>
            </a:extLst>
          </p:cNvPr>
          <p:cNvSpPr txBox="1"/>
          <p:nvPr/>
        </p:nvSpPr>
        <p:spPr>
          <a:xfrm>
            <a:off x="7308725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8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600" dirty="0" smtClean="0">
                <a:ea typeface="華康儷中黑" panose="020B0509000000000000" pitchFamily="49" charset="-120"/>
              </a:rPr>
              <a:t>在</a:t>
            </a:r>
            <a:r>
              <a:rPr lang="zh-TW" altLang="zh-HK" sz="3600" dirty="0">
                <a:ea typeface="華康儷中黑" panose="020B0509000000000000" pitchFamily="49" charset="-120"/>
              </a:rPr>
              <a:t>教養孩子時,我們很容易成為那「剪蛹」的人, 每當孩子遇到困難,雙親甚至連同祖父母和外祖父母,合共六人,都會飛撲過去</a:t>
            </a:r>
            <a:r>
              <a:rPr lang="zh-TW" altLang="zh-HK" sz="3600" dirty="0" smtClean="0">
                <a:ea typeface="華康儷中黑" panose="020B0509000000000000" pitchFamily="49" charset="-120"/>
              </a:rPr>
              <a:t>,</a:t>
            </a:r>
            <a:endParaRPr lang="en-US" altLang="zh-TW" sz="3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替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孩子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解</a:t>
            </a:r>
            <a:r>
              <a:rPr lang="zh-TW" altLang="en-US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決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問題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即是</a:t>
            </a:r>
            <a:r>
              <a:rPr lang="en-US" altLang="zh-TW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:</a:t>
            </a:r>
            <a:r>
              <a:rPr lang="zh-TW" altLang="zh-HK" sz="3600" dirty="0" smtClean="0">
                <a:solidFill>
                  <a:srgbClr val="FF0000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zh-HK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剪蛹」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zh-TW" altLang="zh-HK" sz="3600" spc="-100" dirty="0">
                <a:ea typeface="華康儷中黑" panose="020B0509000000000000" pitchFamily="49" charset="-120"/>
              </a:rPr>
              <a:t>In parenting, it is easy for parents to become cocoon cutters. Oftentimes, parents and grandparents, and there are six of them, would come to the </a:t>
            </a:r>
            <a:r>
              <a:rPr lang="zh-TW" altLang="zh-HK" sz="3600" spc="-100" dirty="0" smtClean="0">
                <a:ea typeface="華康儷中黑" panose="020B0509000000000000" pitchFamily="49" charset="-120"/>
              </a:rPr>
              <a:t>child</a:t>
            </a:r>
            <a:r>
              <a:rPr lang="en-US" altLang="zh-TW" sz="3600" spc="-100" dirty="0" smtClean="0">
                <a:ea typeface="華康儷中黑" panose="020B0509000000000000" pitchFamily="49" charset="-120"/>
              </a:rPr>
              <a:t>’</a:t>
            </a:r>
            <a:r>
              <a:rPr lang="zh-TW" altLang="zh-HK" sz="3600" spc="-100" dirty="0" smtClean="0">
                <a:ea typeface="華康儷中黑" panose="020B0509000000000000" pitchFamily="49" charset="-120"/>
              </a:rPr>
              <a:t>s </a:t>
            </a:r>
            <a:r>
              <a:rPr lang="zh-TW" altLang="zh-HK" sz="3600" spc="-100" dirty="0">
                <a:ea typeface="華康儷中黑" panose="020B0509000000000000" pitchFamily="49" charset="-120"/>
              </a:rPr>
              <a:t>aid as soon as the child runs into difficulty. They try to help the child solve his problems </a:t>
            </a:r>
            <a:r>
              <a:rPr lang="zh-TW" altLang="zh-HK" sz="3600" b="1" spc="-100" dirty="0">
                <a:solidFill>
                  <a:srgbClr val="0000FF"/>
                </a:solidFill>
                <a:ea typeface="華康儷中黑" panose="020B0509000000000000" pitchFamily="49" charset="-120"/>
              </a:rPr>
              <a:t>without realizing they are turning themselves into cocoon cutters</a:t>
            </a:r>
            <a:r>
              <a:rPr lang="zh-TW" altLang="zh-HK" sz="3600" b="1" spc="-100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.</a:t>
            </a:r>
            <a:endParaRPr lang="zh-TW" altLang="zh-HK" sz="3600" b="1" spc="-100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16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4000" dirty="0">
                <a:ea typeface="華康儷中黑" panose="020B0509000000000000" pitchFamily="49" charset="-120"/>
              </a:rPr>
              <a:t>也常會祈求天主替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我們</a:t>
            </a:r>
            <a:endParaRPr lang="en-US" altLang="zh-TW" sz="4000" dirty="0" smtClean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ea typeface="華康儷中黑" panose="020B0509000000000000" pitchFamily="49" charset="-120"/>
              </a:rPr>
              <a:t>「</a:t>
            </a:r>
            <a:r>
              <a:rPr lang="zh-TW" altLang="zh-HK" sz="4000" dirty="0">
                <a:ea typeface="華康儷中黑" panose="020B0509000000000000" pitchFamily="49" charset="-120"/>
              </a:rPr>
              <a:t>剪蛹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」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;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 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 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你</a:t>
            </a:r>
            <a:r>
              <a:rPr lang="zh-TW" altLang="zh-HK" sz="4000" dirty="0">
                <a:ea typeface="華康儷中黑" panose="020B0509000000000000" pitchFamily="49" charset="-120"/>
              </a:rPr>
              <a:t>以為天主會答應嗎？</a:t>
            </a:r>
          </a:p>
          <a:p>
            <a:pPr>
              <a:lnSpc>
                <a:spcPts val="4200"/>
              </a:lnSpc>
              <a:spcBef>
                <a:spcPts val="600"/>
              </a:spcBef>
              <a:spcAft>
                <a:spcPts val="1800"/>
              </a:spcAft>
            </a:pPr>
            <a:r>
              <a:rPr lang="zh-TW" altLang="zh-HK" sz="4000" dirty="0">
                <a:ea typeface="華康儷中黑" panose="020B0509000000000000" pitchFamily="49" charset="-120"/>
              </a:rPr>
              <a:t>Often, we too pray that the Lord be our cocoon cutter.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Do you think </a:t>
            </a:r>
            <a:r>
              <a:rPr lang="en-US" altLang="zh-TW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our</a:t>
            </a:r>
            <a:r>
              <a:rPr lang="zh-TW" altLang="zh-HK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Lord will answer such a prayer?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 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我們</a:t>
            </a:r>
            <a:r>
              <a:rPr lang="zh-TW" altLang="zh-HK" sz="4000" dirty="0">
                <a:ea typeface="華康儷中黑" panose="020B0509000000000000" pitchFamily="49" charset="-120"/>
              </a:rPr>
              <a:t>求而不得,只是因為我們求得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不當</a:t>
            </a:r>
            <a:r>
              <a:rPr lang="en-US" altLang="zh-TW" sz="4000" dirty="0" smtClean="0">
                <a:ea typeface="華康儷中黑" panose="020B0509000000000000" pitchFamily="49" charset="-120"/>
              </a:rPr>
              <a:t>!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所</a:t>
            </a:r>
            <a:r>
              <a:rPr lang="zh-TW" altLang="zh-HK" sz="4000" dirty="0">
                <a:ea typeface="華康儷中黑" panose="020B0509000000000000" pitchFamily="49" charset="-120"/>
              </a:rPr>
              <a:t>求的也未必為我們是最好的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zh-TW" altLang="zh-HK" sz="4000" dirty="0">
                <a:ea typeface="華康儷中黑" panose="020B0509000000000000" pitchFamily="49" charset="-120"/>
              </a:rPr>
              <a:t>We seek but not find, all because we seek something that is </a:t>
            </a:r>
            <a:r>
              <a:rPr lang="zh-TW" altLang="zh-HK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inappropriate</a:t>
            </a:r>
            <a:r>
              <a:rPr lang="zh-TW" altLang="zh-HK" sz="4000" dirty="0">
                <a:ea typeface="華康儷中黑" panose="020B0509000000000000" pitchFamily="49" charset="-120"/>
              </a:rPr>
              <a:t> and </a:t>
            </a:r>
            <a:r>
              <a:rPr lang="zh-TW" altLang="zh-HK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not the best for </a:t>
            </a:r>
            <a:r>
              <a:rPr lang="zh-TW" altLang="zh-HK" sz="4000" b="1" dirty="0" smtClean="0">
                <a:solidFill>
                  <a:srgbClr val="0000FF"/>
                </a:solidFill>
                <a:ea typeface="華康儷中黑" panose="020B0509000000000000" pitchFamily="49" charset="-120"/>
              </a:rPr>
              <a:t>us</a:t>
            </a:r>
            <a:r>
              <a:rPr lang="zh-TW" altLang="zh-HK" sz="4000" dirty="0" smtClean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40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186636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查看他是否溫良，考驗他是否忍耐。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我們判他受可恥的死刑，看他是否蒙受眷顧，如同他所說的一樣。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惡人這樣思想，真是荒謬，因為邪惡使他們喪失了理智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xmlns="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92F5492E-CE85-4FD2-9023-AA7822410237}"/>
              </a:ext>
            </a:extLst>
          </p:cNvPr>
          <p:cNvSpPr txBox="1"/>
          <p:nvPr/>
        </p:nvSpPr>
        <p:spPr>
          <a:xfrm>
            <a:off x="7308304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3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恭讀聖雅各伯書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3:16-4:3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那裡有嫉妒和紛爭，那裡就有擾亂，及種種惡行。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至於從上而來的智慧，它首先是純潔的，其次是和平的、寬仁的、柔順的、充滿仁慈，及善果豐碩的、不偏不倚的、沒有偽善的。為締造和平的人，正義的果實，是在和平中種植的。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你們中間的戰爭，是從那裡來的？爭端是從那裡來的？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2635152-5A84-43A7-B1BB-99E184F9A2D0}"/>
              </a:ext>
            </a:extLst>
          </p:cNvPr>
          <p:cNvSpPr txBox="1"/>
          <p:nvPr/>
        </p:nvSpPr>
        <p:spPr>
          <a:xfrm>
            <a:off x="7019925" y="616530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xmlns="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218"/>
            <a:ext cx="9144000" cy="6121102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豈不是從你們的肢體，因私慾的爭鬥而來的嗎？你們貪戀，如果得不到，於是，便要兇殺；你們嫉妒，如果不能獲得，於是，就要爭鬥，起來交戰。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你們得不到，是因為你們不求；你們求而不得，是因為你們求的不當，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只想滿足自己的淫樂。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xmlns="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52635152-5A84-43A7-B1BB-99E184F9A2D0}"/>
              </a:ext>
            </a:extLst>
          </p:cNvPr>
          <p:cNvSpPr txBox="1"/>
          <p:nvPr/>
        </p:nvSpPr>
        <p:spPr>
          <a:xfrm>
            <a:off x="7236296" y="59263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9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9:30-37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那時候，耶穌和門徒經過加里肋亞。耶穌不願叫人知道，因為他那時正教訓他的門徒。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耶穌給他的門徒說：「人子將要被交在人手中，為人所殺；被殺以後，過了三天，他必要復活。」門徒卻不明白這番話，又害怕詢問他。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他們來到葛法翁，進入屋裡，耶穌問他的門徒說：「你們在路上爭論些什麼？」他們都默不出聲，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3095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因為他們在路上，彼此爭論誰最大。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耶穌坐下，叫那十二人過來，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給他們說：「誰如果想做最大的，就得做眾人中最小的，並要做眾人的僕役。」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耶穌於是拉一個小孩子過來，放在門徒中間，又抱起他來，給門徒說：「誰因我的名字，收留一個這樣的小孩子，就是收留我；誰收留我，並不是收留我，而是收留那派遣我來的。」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xmlns="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xmlns="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6091237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1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常年期第二十五主日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9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19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為什麼求而不得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（因為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求得不當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智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2:12,17-21-7;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雅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3:16-4:3;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9:30-37)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要陷害義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他太令我們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討厭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反對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我們的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作為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控訴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我們行為不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檢</a:t>
            </a:r>
            <a:r>
              <a:rPr lang="en-US" altLang="zh-TW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判他受可恥的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死刑</a:t>
            </a:r>
            <a:r>
              <a:rPr lang="en-US" altLang="zh-TW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他是否蒙受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眷顧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他所說的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一樣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那裡有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嫉妒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紛爭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那裡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就有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擾亂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種種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惡行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不到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因為你們不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求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求而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不得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因為你們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求的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不當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HK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他們來到葛法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翁</a:t>
            </a:r>
            <a:r>
              <a:rPr lang="en-US" altLang="zh-TW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進入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屋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裡</a:t>
            </a:r>
            <a:r>
              <a:rPr lang="en-US" altLang="zh-TW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問他的門徒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pc="1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你們在路上爭論些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他們都默不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出聲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他們在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路上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彼此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爭論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最大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耶穌給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誰如果想做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最大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得做眾人中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最小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要做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眾人的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僕役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zh-HK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9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8720</TotalTime>
  <Words>1628</Words>
  <Application>Microsoft Office PowerPoint</Application>
  <PresentationFormat>如螢幕大小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24" baseType="lpstr">
      <vt:lpstr>預設簡報設計</vt:lpstr>
      <vt:lpstr>13_預設簡報設計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673</cp:revision>
  <dcterms:created xsi:type="dcterms:W3CDTF">2006-09-26T01:05:23Z</dcterms:created>
  <dcterms:modified xsi:type="dcterms:W3CDTF">2021-09-14T01:56:19Z</dcterms:modified>
</cp:coreProperties>
</file>