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9719" r:id="rId2"/>
    <p:sldMasterId id="2147489960" r:id="rId3"/>
  </p:sldMasterIdLst>
  <p:notesMasterIdLst>
    <p:notesMasterId r:id="rId26"/>
  </p:notesMasterIdLst>
  <p:handoutMasterIdLst>
    <p:handoutMasterId r:id="rId27"/>
  </p:handoutMasterIdLst>
  <p:sldIdLst>
    <p:sldId id="2152" r:id="rId4"/>
    <p:sldId id="2119" r:id="rId5"/>
    <p:sldId id="2137" r:id="rId6"/>
    <p:sldId id="2122" r:id="rId7"/>
    <p:sldId id="2135" r:id="rId8"/>
    <p:sldId id="2130" r:id="rId9"/>
    <p:sldId id="2131" r:id="rId10"/>
    <p:sldId id="2134" r:id="rId11"/>
    <p:sldId id="2136" r:id="rId12"/>
    <p:sldId id="2153" r:id="rId13"/>
    <p:sldId id="2096" r:id="rId14"/>
    <p:sldId id="2138" r:id="rId15"/>
    <p:sldId id="2139" r:id="rId16"/>
    <p:sldId id="2140" r:id="rId17"/>
    <p:sldId id="2141" r:id="rId18"/>
    <p:sldId id="2143" r:id="rId19"/>
    <p:sldId id="2144" r:id="rId20"/>
    <p:sldId id="2145" r:id="rId21"/>
    <p:sldId id="2146" r:id="rId22"/>
    <p:sldId id="2147" r:id="rId23"/>
    <p:sldId id="2442" r:id="rId24"/>
    <p:sldId id="1892" r:id="rId25"/>
  </p:sldIdLst>
  <p:sldSz cx="9144000" cy="6858000" type="screen4x3"/>
  <p:notesSz cx="9926638" cy="6797675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3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xujy2@gmail.com" initials="f" lastIdx="2" clrIdx="0">
    <p:extLst>
      <p:ext uri="{19B8F6BF-5375-455C-9EA6-DF929625EA0E}">
        <p15:presenceInfo xmlns:p15="http://schemas.microsoft.com/office/powerpoint/2012/main" userId="6e7ea2678dc1467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FF"/>
    <a:srgbClr val="9900CC"/>
    <a:srgbClr val="00FF00"/>
    <a:srgbClr val="FF99FF"/>
    <a:srgbClr val="660066"/>
    <a:srgbClr val="00CC00"/>
    <a:srgbClr val="FFFFFF"/>
    <a:srgbClr val="99FF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691" autoAdjust="0"/>
    <p:restoredTop sz="93315" autoAdjust="0"/>
  </p:normalViewPr>
  <p:slideViewPr>
    <p:cSldViewPr>
      <p:cViewPr varScale="1">
        <p:scale>
          <a:sx n="59" d="100"/>
          <a:sy n="59" d="100"/>
        </p:scale>
        <p:origin x="968" y="52"/>
      </p:cViewPr>
      <p:guideLst>
        <p:guide orient="horz" pos="2160"/>
        <p:guide pos="28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>
            <a:extLst>
              <a:ext uri="{FF2B5EF4-FFF2-40B4-BE49-F238E27FC236}">
                <a16:creationId xmlns:a16="http://schemas.microsoft.com/office/drawing/2014/main" id="{3FFC0476-8166-439A-8EF9-D64A12A374B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07555" name="Rectangle 3">
            <a:extLst>
              <a:ext uri="{FF2B5EF4-FFF2-40B4-BE49-F238E27FC236}">
                <a16:creationId xmlns:a16="http://schemas.microsoft.com/office/drawing/2014/main" id="{76F4FBBB-5A4B-48FE-A3BB-ADDECD35A27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3372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07556" name="Rectangle 4">
            <a:extLst>
              <a:ext uri="{FF2B5EF4-FFF2-40B4-BE49-F238E27FC236}">
                <a16:creationId xmlns:a16="http://schemas.microsoft.com/office/drawing/2014/main" id="{207F6BB9-765B-49E5-9CC8-53ADF49392A0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6218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07557" name="Rectangle 5">
            <a:extLst>
              <a:ext uri="{FF2B5EF4-FFF2-40B4-BE49-F238E27FC236}">
                <a16:creationId xmlns:a16="http://schemas.microsoft.com/office/drawing/2014/main" id="{F0E672FE-A1AF-4D9F-BB46-E1FC2414C8E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3372" y="6456218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085D1A6-9C3F-452C-9D0F-C9E74897528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0" name="Rectangle 2">
            <a:extLst>
              <a:ext uri="{FF2B5EF4-FFF2-40B4-BE49-F238E27FC236}">
                <a16:creationId xmlns:a16="http://schemas.microsoft.com/office/drawing/2014/main" id="{C5918788-DB56-4D35-9655-2F39F2A5CEF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4051" name="Rectangle 3">
            <a:extLst>
              <a:ext uri="{FF2B5EF4-FFF2-40B4-BE49-F238E27FC236}">
                <a16:creationId xmlns:a16="http://schemas.microsoft.com/office/drawing/2014/main" id="{B66602A1-486D-466C-9B6C-6B32F2BCAB6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623372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7524" name="Rectangle 4">
            <a:extLst>
              <a:ext uri="{FF2B5EF4-FFF2-40B4-BE49-F238E27FC236}">
                <a16:creationId xmlns:a16="http://schemas.microsoft.com/office/drawing/2014/main" id="{390F7CF1-E4D4-49ED-8108-AC876600419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09588"/>
            <a:ext cx="3398838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4053" name="Rectangle 5">
            <a:extLst>
              <a:ext uri="{FF2B5EF4-FFF2-40B4-BE49-F238E27FC236}">
                <a16:creationId xmlns:a16="http://schemas.microsoft.com/office/drawing/2014/main" id="{2A0DFE17-75EB-4C1C-874D-97744AE3FFE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664" y="3228896"/>
            <a:ext cx="7941310" cy="3058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514054" name="Rectangle 6">
            <a:extLst>
              <a:ext uri="{FF2B5EF4-FFF2-40B4-BE49-F238E27FC236}">
                <a16:creationId xmlns:a16="http://schemas.microsoft.com/office/drawing/2014/main" id="{579692E3-514D-41AD-9EA6-A1FBBF73CFF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218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4055" name="Rectangle 7">
            <a:extLst>
              <a:ext uri="{FF2B5EF4-FFF2-40B4-BE49-F238E27FC236}">
                <a16:creationId xmlns:a16="http://schemas.microsoft.com/office/drawing/2014/main" id="{9156C933-88AA-4872-BB0F-1730B21C9F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3372" y="6456218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6FBD419D-64CE-4550-BAA2-0242050FC719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833881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0CB4F53-88CB-4C33-AB79-DD0F3B09A9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E448C0C-11EC-4F14-87EE-6E1BFC0905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5212E5-D105-40CA-98B0-0FE6ED1254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AB1DE2-F14C-4215-862D-7892FFAF1AA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01272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BE7A2BA-EB09-413F-8D13-A2CABB0848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C1E3401-E0DA-4C7C-A41A-CEAB4B05DC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E8BF680-25AB-43B7-A87A-AAF2426CEA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909520-5D08-4EEA-B917-6A59948C37B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19469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6409627-6BD5-4314-9E1E-D18584C2BA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BD1EF38-E3B7-46A4-B80C-2F1222D14F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99F67AB-5564-442C-A050-1915E1C721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73C09F-C630-4253-95B7-64CE41D1C28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57284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543C6E-646C-4A56-A568-DCEF1898FF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097579-A445-404A-9C2E-D3F5667ADF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7836CB-2679-4F3B-A10E-B0A7D34EE6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0D97C0-9900-4766-844D-99AF0F7A598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1289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3DEFBF4-078F-4966-BE1D-265E1F15DB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014BE9B-110F-4633-935E-56B8EC345B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8020874-BFA7-4F79-9EEA-71D17C1427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DF69A0-4600-4BEB-83B2-301BEF62461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01077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D9B7BFF-007E-484A-BBCA-CF9102304E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CF2C31F-F6D7-452E-AF76-6441258C45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A9315B6-8018-4AC2-9084-FEAB60990D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260FEF-D8F4-425E-809D-72E9AD6BBDF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982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D4EAB4A-C4DB-45B9-A12C-4E783868C6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17D0FD3-4A4E-40DE-BADF-521FE3767B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2C76135-7344-43D1-A5F5-349344A703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D1E05D-CA04-496B-A340-054554C63C5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13688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1EDF9E-D669-4425-ADD5-6E3BD3A638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6950CD-26F8-41D5-A899-E222F7A6EA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77EA79-5160-426B-8863-A1B97CF632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7E31DD-301C-4C39-B2D6-AF24263E474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60182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1485E0-93B6-49F3-A808-098C7D4D57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A962A8-7460-4961-8096-D5E371A7F6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9021C9-4693-4AE8-8C57-CDC7040405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BA19C-AFAE-4D59-8A63-A0B75D14633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8126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940FA1-01BC-48A7-B4B5-CB6D00B8F9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BC251F2-60E3-4296-BFCE-EB8C0E3FF1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BFBC5B-5423-4FD1-BCE6-8FC7BF67AE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14375D-8CD9-46AF-8C41-09E335183E6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61064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662272B-A9A6-478C-B476-EF425841A8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55A9ED6-29CA-4D33-9F13-90A2E5A123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5AAE814-BD3E-41DF-B881-23B6928BED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A957E7-43B0-4056-AFF1-BC1FCBEFCE1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65269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BD0CB7-2083-43C6-A1FE-F6AFE1FBBA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21FA05-F693-4AEA-99C4-CB234BDDE5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90880E-4D09-411D-A86E-FF877E9723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3EAD3B-D202-412A-96D1-6259709983B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958394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B1BA1B9-80A5-47BB-AE94-5886B4D1DD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DDDDF2D-A4D0-4E59-A260-C7CC2C4F63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0C56D1E-4A62-4589-AE93-3790E80644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C7E1B0-9EC0-4677-833D-06C393E8CBD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431377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29D06C7-3459-43EE-BDBF-4A89924E2D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6BF6B9E-0B4B-45FB-A864-4197464B7F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BE811F5-4019-4B4D-B706-8E4410C0B1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CB0E81-DFB2-4306-AE9C-4AA3B3243FE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733904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E9177A2-C34A-44E1-8648-881D74EB1A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DFB4D50-31FE-48AC-B9FD-C991E35CF8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66A76EF-E0B2-452E-8251-600643A077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41D597-6984-4660-AF26-EA33E11F22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17045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49B45A-79A7-423D-BABD-E54649D3D9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2119C8-36DF-42FA-B727-5DF24DC698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0C2522-B0B4-4E4B-B3AF-A0D1C692CE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A1AEA-4D6F-4016-9F83-E47284FC26B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978523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B6C2190-B7D8-47A4-AA3C-03D15275F7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8175838-B24A-4816-A95E-A1DF8C40B7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5F39CCB-44A5-42AA-8734-702871C4AC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9834D-F101-4939-A509-4E033B6A97B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945185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E97AAC2-84E6-484B-BBC1-87E1162493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23DA3B7-334A-4D43-9C72-595E810187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0D54346-06DF-423C-ADAA-2612E32C8B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1CC6C-A0CA-4027-990A-46672CBEF58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456308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C324BE-76BA-486B-980E-81AB4E36E4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89123F3-9D6B-4447-9C28-A0AAE956E2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ACFF776-9683-47EB-966F-B3733C8681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159C79-ACD3-4E88-9933-C98A0DFFF5F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11887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0E53CD-C280-4967-84A6-B110BEE9EC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4CDF21-E72A-45C2-A164-7EAFCF8513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316F7A-3189-4CE2-8E7B-C35F4AA91C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FD4B45-79D1-4A7D-BDB6-BF1062B4DA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553460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3388CA-0573-45D1-A517-B20DFCB2B7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69F143-C875-4288-988B-542E284531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C82513-1482-442C-BBD3-5B0B7D8176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7947DF-BC88-40C0-9353-24BDAEA45DE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67045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DD8ACC6-807A-49E8-9ECF-13CBA1ACB6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1BBF968-5610-4FA2-B40B-EB7AB4ECFC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7973E8-C92D-48E3-821D-4C92728F0D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0875DF-0258-4B1E-AE58-D16AB59FAA1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802469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B7CE2C-C4D3-4296-86BD-3CEC538103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92A1A18-24EE-4687-84FE-BE52AC3A4A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21EB7C7-8865-4B33-B590-1AD14BA0FD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C70BC3-87AB-427B-8EB5-B328C341088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457241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21496E-CFB8-41B2-99FF-209219A0CF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AF5126-36A8-4015-8F44-4312344D54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636E4B-755D-4F63-AACA-D6D303B1EF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776579-D0D8-41F4-9A27-2FEDCB48679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496637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FAC3-E849-4CF9-A42A-E098B4C536A8}" type="datetimeFigureOut">
              <a:rPr lang="zh-HK" altLang="en-US" smtClean="0"/>
              <a:t>10/8/2026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0F907-F184-44C1-8B1B-BFA7952C1A6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2140579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FAC3-E849-4CF9-A42A-E098B4C536A8}" type="datetimeFigureOut">
              <a:rPr lang="zh-HK" altLang="en-US" smtClean="0"/>
              <a:t>10/8/2026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0F907-F184-44C1-8B1B-BFA7952C1A6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707307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FAC3-E849-4CF9-A42A-E098B4C536A8}" type="datetimeFigureOut">
              <a:rPr lang="zh-HK" altLang="en-US" smtClean="0"/>
              <a:t>10/8/2026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0F907-F184-44C1-8B1B-BFA7952C1A6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205192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FAC3-E849-4CF9-A42A-E098B4C536A8}" type="datetimeFigureOut">
              <a:rPr lang="zh-HK" altLang="en-US" smtClean="0"/>
              <a:t>10/8/2026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0F907-F184-44C1-8B1B-BFA7952C1A6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162783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FAC3-E849-4CF9-A42A-E098B4C536A8}" type="datetimeFigureOut">
              <a:rPr lang="zh-HK" altLang="en-US" smtClean="0"/>
              <a:t>10/8/2026</a:t>
            </a:fld>
            <a:endParaRPr lang="zh-HK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0F907-F184-44C1-8B1B-BFA7952C1A6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1656638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FAC3-E849-4CF9-A42A-E098B4C536A8}" type="datetimeFigureOut">
              <a:rPr lang="zh-HK" altLang="en-US" smtClean="0"/>
              <a:t>10/8/2026</a:t>
            </a:fld>
            <a:endParaRPr lang="zh-HK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0F907-F184-44C1-8B1B-BFA7952C1A6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424517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FAC3-E849-4CF9-A42A-E098B4C536A8}" type="datetimeFigureOut">
              <a:rPr lang="zh-HK" altLang="en-US" smtClean="0"/>
              <a:t>10/8/2026</a:t>
            </a:fld>
            <a:endParaRPr lang="zh-HK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0F907-F184-44C1-8B1B-BFA7952C1A6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062110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FAC3-E849-4CF9-A42A-E098B4C536A8}" type="datetimeFigureOut">
              <a:rPr lang="zh-HK" altLang="en-US" smtClean="0"/>
              <a:t>10/8/2026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0F907-F184-44C1-8B1B-BFA7952C1A6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4176438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FAC3-E849-4CF9-A42A-E098B4C536A8}" type="datetimeFigureOut">
              <a:rPr lang="zh-HK" altLang="en-US" smtClean="0"/>
              <a:t>10/8/2026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0F907-F184-44C1-8B1B-BFA7952C1A6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728417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FAC3-E849-4CF9-A42A-E098B4C536A8}" type="datetimeFigureOut">
              <a:rPr lang="zh-HK" altLang="en-US" smtClean="0"/>
              <a:t>10/8/2026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0F907-F184-44C1-8B1B-BFA7952C1A6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6967221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FAC3-E849-4CF9-A42A-E098B4C536A8}" type="datetimeFigureOut">
              <a:rPr lang="zh-HK" altLang="en-US" smtClean="0"/>
              <a:t>10/8/2026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0F907-F184-44C1-8B1B-BFA7952C1A6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751577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937D063-4201-4DDD-8C98-721122B13A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BAA56B9-EA47-4D66-A68C-8FD5ED558B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FCB0533-E29F-4BFF-B4A9-638CB21BEBF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4BBB641-C9C2-44E6-943C-13EBBEF637E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74B1C0B-7A95-411D-B128-E9F2DC7CC51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210F248A-87A1-427F-B78A-0DC1C167CFC7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610" r:id="rId1"/>
    <p:sldLayoutId id="2147489611" r:id="rId2"/>
    <p:sldLayoutId id="2147489612" r:id="rId3"/>
    <p:sldLayoutId id="2147489613" r:id="rId4"/>
    <p:sldLayoutId id="2147489614" r:id="rId5"/>
    <p:sldLayoutId id="2147489615" r:id="rId6"/>
    <p:sldLayoutId id="2147489616" r:id="rId7"/>
    <p:sldLayoutId id="2147489617" r:id="rId8"/>
    <p:sldLayoutId id="2147489618" r:id="rId9"/>
    <p:sldLayoutId id="2147489619" r:id="rId10"/>
    <p:sldLayoutId id="2147489620" r:id="rId11"/>
    <p:sldLayoutId id="214748962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0BB812B-2E24-41A0-9A27-78890B390E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9C79FC5-EE04-4592-BB61-B22F27696F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07F321D-9606-4D70-9405-0033F23F511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46A29E0-4F27-4F67-9CB5-8C3ED457E03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548FAB4-BBDB-45FC-B3DF-03850022C3F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DFF2185A-AFE7-44E6-A3AC-0E118F024AF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68286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720" r:id="rId1"/>
    <p:sldLayoutId id="2147489721" r:id="rId2"/>
    <p:sldLayoutId id="2147489722" r:id="rId3"/>
    <p:sldLayoutId id="2147489723" r:id="rId4"/>
    <p:sldLayoutId id="2147489724" r:id="rId5"/>
    <p:sldLayoutId id="2147489725" r:id="rId6"/>
    <p:sldLayoutId id="2147489726" r:id="rId7"/>
    <p:sldLayoutId id="2147489727" r:id="rId8"/>
    <p:sldLayoutId id="2147489728" r:id="rId9"/>
    <p:sldLayoutId id="2147489729" r:id="rId10"/>
    <p:sldLayoutId id="2147489730" r:id="rId11"/>
    <p:sldLayoutId id="214748973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6FAC3-E849-4CF9-A42A-E098B4C536A8}" type="datetimeFigureOut">
              <a:rPr lang="zh-HK" altLang="en-US" smtClean="0"/>
              <a:t>10/8/2026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0F907-F184-44C1-8B1B-BFA7952C1A6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60432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961" r:id="rId1"/>
    <p:sldLayoutId id="2147489962" r:id="rId2"/>
    <p:sldLayoutId id="2147489963" r:id="rId3"/>
    <p:sldLayoutId id="2147489964" r:id="rId4"/>
    <p:sldLayoutId id="2147489965" r:id="rId5"/>
    <p:sldLayoutId id="2147489966" r:id="rId6"/>
    <p:sldLayoutId id="2147489967" r:id="rId7"/>
    <p:sldLayoutId id="2147489968" r:id="rId8"/>
    <p:sldLayoutId id="2147489969" r:id="rId9"/>
    <p:sldLayoutId id="2147489970" r:id="rId10"/>
    <p:sldLayoutId id="21474899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486A049-F482-4C82-A6EA-C4B1E1A45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096" y="166687"/>
            <a:ext cx="9107488" cy="6358657"/>
          </a:xfrm>
        </p:spPr>
        <p:txBody>
          <a:bodyPr/>
          <a:lstStyle/>
          <a:p>
            <a:pPr lvl="0" algn="ctr" eaLnBrk="1" hangingPunct="1">
              <a:spcBef>
                <a:spcPct val="0"/>
              </a:spcBef>
              <a:buNone/>
            </a:pPr>
            <a:r>
              <a:rPr lang="zh-TW" altLang="en-US" sz="3600" dirty="0">
                <a:solidFill>
                  <a:srgbClr val="FFFF00"/>
                </a:solidFill>
                <a:ea typeface="華康儷中黑" panose="020B0509000000000000" pitchFamily="49" charset="-120"/>
              </a:rPr>
              <a:t>常年期第廿五主日</a:t>
            </a:r>
            <a:endParaRPr lang="en-US" altLang="zh-TW" sz="3600" dirty="0">
              <a:solidFill>
                <a:srgbClr val="FFFF00"/>
              </a:solidFill>
              <a:ea typeface="華康儷中黑" panose="020B0509000000000000" pitchFamily="49" charset="-120"/>
            </a:endParaRPr>
          </a:p>
          <a:p>
            <a:pPr lvl="0" algn="ctr" eaLnBrk="1" hangingPunct="1">
              <a:spcBef>
                <a:spcPct val="0"/>
              </a:spcBef>
              <a:buNone/>
            </a:pP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2026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年</a:t>
            </a: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9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月</a:t>
            </a: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20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日</a:t>
            </a:r>
            <a:endParaRPr lang="zh-TW" altLang="en-US" sz="1000" dirty="0">
              <a:solidFill>
                <a:schemeClr val="bg1"/>
              </a:solidFill>
              <a:ea typeface="華康儷中黑" panose="020B0509000000000000" pitchFamily="49" charset="-120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r>
              <a:rPr lang="zh-TW" altLang="en-US" sz="5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感</a:t>
            </a:r>
            <a:r>
              <a:rPr lang="zh-TW" altLang="en-US" sz="1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 </a:t>
            </a:r>
            <a:r>
              <a:rPr lang="zh-TW" altLang="en-US" sz="5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恩</a:t>
            </a:r>
            <a:r>
              <a:rPr lang="zh-TW" altLang="en-US" sz="1200" dirty="0">
                <a:solidFill>
                  <a:srgbClr val="FFFF00"/>
                </a:solidFill>
                <a:ea typeface="華康正顏楷體W7" panose="03000709000000000000" pitchFamily="65" charset="-120"/>
              </a:rPr>
              <a:t> </a:t>
            </a:r>
            <a:r>
              <a:rPr lang="zh-TW" altLang="en-US" sz="4800" dirty="0">
                <a:solidFill>
                  <a:srgbClr val="FF0000"/>
                </a:solidFill>
                <a:highlight>
                  <a:srgbClr val="FFFF00"/>
                </a:highlight>
                <a:ea typeface="華康正顏楷體W7" panose="03000709000000000000" pitchFamily="65" charset="-120"/>
              </a:rPr>
              <a:t>祭</a:t>
            </a:r>
            <a:r>
              <a:rPr lang="zh-TW" altLang="en-US" sz="1200" dirty="0">
                <a:solidFill>
                  <a:srgbClr val="FFFF00"/>
                </a:solidFill>
                <a:ea typeface="華康正顏楷體W7" panose="03000709000000000000" pitchFamily="65" charset="-120"/>
              </a:rPr>
              <a:t> </a:t>
            </a:r>
            <a:r>
              <a:rPr lang="zh-TW" altLang="en-US" sz="4800" dirty="0">
                <a:solidFill>
                  <a:srgbClr val="FFFF00"/>
                </a:solidFill>
                <a:highlight>
                  <a:srgbClr val="FF0000"/>
                </a:highlight>
                <a:ea typeface="華康正顏楷體W7" panose="03000709000000000000" pitchFamily="65" charset="-120"/>
              </a:rPr>
              <a:t>宴</a:t>
            </a:r>
          </a:p>
          <a:p>
            <a:pPr algn="ctr" eaLnBrk="1" hangingPunct="1">
              <a:buFontTx/>
              <a:buNone/>
            </a:pPr>
            <a:endParaRPr lang="zh-TW" altLang="en-US" sz="1800" dirty="0">
              <a:solidFill>
                <a:schemeClr val="bg1"/>
              </a:solidFill>
              <a:ea typeface="華康儷中黑" panose="020B0509000000000000" pitchFamily="49" charset="-120"/>
            </a:endParaRPr>
          </a:p>
          <a:p>
            <a:pPr algn="ctr" eaLnBrk="1" hangingPunct="1">
              <a:lnSpc>
                <a:spcPts val="2500"/>
              </a:lnSpc>
              <a:spcBef>
                <a:spcPts val="1200"/>
              </a:spcBef>
              <a:buFontTx/>
              <a:buNone/>
            </a:pPr>
            <a:r>
              <a:rPr lang="zh-TW" altLang="en-US" sz="3600" dirty="0">
                <a:solidFill>
                  <a:schemeClr val="bg1"/>
                </a:solidFill>
                <a:ea typeface="華康儷中黑" panose="020B0509000000000000" pitchFamily="49" charset="-120"/>
              </a:rPr>
              <a:t>主 題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4000" dirty="0">
              <a:solidFill>
                <a:srgbClr val="00FF00"/>
              </a:solidFill>
              <a:ea typeface="華康粗黑體" panose="020B0709000000000000" pitchFamily="49" charset="-120"/>
            </a:endParaRPr>
          </a:p>
          <a:p>
            <a:pPr algn="ctr" eaLnBrk="1" hangingPunct="1">
              <a:spcBef>
                <a:spcPct val="0"/>
              </a:spcBef>
              <a:spcAft>
                <a:spcPts val="1800"/>
              </a:spcAft>
              <a:buFontTx/>
              <a:buNone/>
            </a:pPr>
            <a:r>
              <a:rPr lang="zh-TW" altLang="en-US" sz="6600" dirty="0">
                <a:solidFill>
                  <a:srgbClr val="FFFF00"/>
                </a:solidFill>
                <a:ea typeface="華康粗黑體" panose="020B0709000000000000" pitchFamily="49" charset="-120"/>
              </a:rPr>
              <a:t>各盡所能</a:t>
            </a:r>
            <a:r>
              <a:rPr lang="en-US" altLang="zh-TW" sz="6600" dirty="0">
                <a:solidFill>
                  <a:srgbClr val="FFFF00"/>
                </a:solidFill>
                <a:ea typeface="華康粗黑體" panose="020B0709000000000000" pitchFamily="49" charset="-120"/>
              </a:rPr>
              <a:t>,</a:t>
            </a:r>
            <a:r>
              <a:rPr lang="zh-TW" altLang="en-US" sz="6600" dirty="0">
                <a:solidFill>
                  <a:srgbClr val="FFFF00"/>
                </a:solidFill>
                <a:ea typeface="華康粗黑體" panose="020B0709000000000000" pitchFamily="49" charset="-120"/>
              </a:rPr>
              <a:t>各取所</a:t>
            </a:r>
            <a:r>
              <a:rPr lang="zh-TW" altLang="en-US" sz="6600" dirty="0">
                <a:solidFill>
                  <a:srgbClr val="00FF00"/>
                </a:solidFill>
                <a:ea typeface="華康粗黑體" panose="020B0709000000000000" pitchFamily="49" charset="-120"/>
              </a:rPr>
              <a:t>值</a:t>
            </a:r>
            <a:r>
              <a:rPr lang="en-US" altLang="zh-TW" sz="6600" dirty="0">
                <a:solidFill>
                  <a:srgbClr val="FFFF00"/>
                </a:solidFill>
                <a:ea typeface="華康粗黑體" panose="020B0709000000000000" pitchFamily="49" charset="-120"/>
              </a:rPr>
              <a:t>/</a:t>
            </a:r>
            <a:r>
              <a:rPr lang="zh-TW" altLang="en-US" sz="6600" dirty="0">
                <a:solidFill>
                  <a:schemeClr val="bg1"/>
                </a:solidFill>
                <a:ea typeface="華康粗黑體" panose="020B0709000000000000" pitchFamily="49" charset="-120"/>
              </a:rPr>
              <a:t>需</a:t>
            </a:r>
            <a:r>
              <a:rPr lang="en-US" altLang="zh-TW" sz="6600" dirty="0">
                <a:solidFill>
                  <a:srgbClr val="FFFF00"/>
                </a:solidFill>
                <a:ea typeface="華康粗黑體" panose="020B0709000000000000" pitchFamily="49" charset="-120"/>
              </a:rPr>
              <a:t>?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4400" dirty="0">
                <a:solidFill>
                  <a:schemeClr val="bg1"/>
                </a:solidFill>
                <a:ea typeface="華康粗黑體" panose="020B0709000000000000" pitchFamily="49" charset="-120"/>
              </a:rPr>
              <a:t>——</a:t>
            </a:r>
            <a:r>
              <a:rPr lang="en-US" altLang="zh-TW" sz="2800" dirty="0">
                <a:solidFill>
                  <a:schemeClr val="bg1"/>
                </a:solidFill>
                <a:ea typeface="華康粗黑體" panose="020B0709000000000000" pitchFamily="49" charset="-120"/>
              </a:rPr>
              <a:t> </a:t>
            </a:r>
            <a:r>
              <a:rPr lang="zh-TW" altLang="en-US" sz="6600" dirty="0">
                <a:solidFill>
                  <a:schemeClr val="bg1"/>
                </a:solidFill>
                <a:ea typeface="華康粗黑體" panose="020B0709000000000000" pitchFamily="49" charset="-120"/>
              </a:rPr>
              <a:t>天國的公平</a:t>
            </a:r>
            <a:r>
              <a:rPr lang="zh-TW" altLang="en-US" sz="4000" dirty="0">
                <a:solidFill>
                  <a:schemeClr val="bg1"/>
                </a:solidFill>
                <a:ea typeface="華康粗黑體" panose="020B0709000000000000" pitchFamily="49" charset="-120"/>
              </a:rPr>
              <a:t> </a:t>
            </a:r>
            <a:r>
              <a:rPr lang="en-US" altLang="zh-TW" sz="4400" dirty="0">
                <a:solidFill>
                  <a:schemeClr val="bg1"/>
                </a:solidFill>
                <a:ea typeface="華康粗黑體" panose="020B0709000000000000" pitchFamily="49" charset="-120"/>
              </a:rPr>
              <a:t>——</a:t>
            </a:r>
            <a:endParaRPr lang="en-US" altLang="zh-TW" sz="4400" dirty="0">
              <a:solidFill>
                <a:srgbClr val="FFFF00"/>
              </a:solidFill>
              <a:ea typeface="華康粗黑體" panose="020B0709000000000000" pitchFamily="49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4000" dirty="0">
              <a:solidFill>
                <a:srgbClr val="00FF00"/>
              </a:solidFill>
              <a:ea typeface="華康粗黑體" panose="020B07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02605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89384"/>
            <a:ext cx="9144000" cy="6330652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rgbClr val="FFFFFF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恭讀依撒意亞先知書 </a:t>
            </a:r>
            <a:r>
              <a:rPr lang="en-US" altLang="zh-TW" sz="3600" dirty="0">
                <a:solidFill>
                  <a:srgbClr val="FFFFFF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55:6-9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趁可找到上主的時候，你們應尋找他；趁上主還在近處的時候，你們應呼求他。罪人應離開自己的行徑，惡人該拋棄自己的思念，來歸附上主，好讓上主憐憫他。請來歸附我們的天主吧！因為他是富於仁慈的。</a:t>
            </a:r>
            <a:endParaRPr lang="en-US" altLang="zh-TW" sz="4000" dirty="0">
              <a:solidFill>
                <a:srgbClr val="FFFFFF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因為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我的思念，不是你們的思念，你們的行徑，也不是我的行徑：</a:t>
            </a:r>
            <a:endParaRPr lang="en-US" altLang="zh-TW" sz="3600" dirty="0">
              <a:solidFill>
                <a:srgbClr val="FFFF00"/>
              </a:solidFill>
              <a:latin typeface="華康中黑體" panose="020B0509000000000000" pitchFamily="49" charset="-120"/>
              <a:ea typeface="華康中黑體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zh-TW" sz="1800" b="1">
              <a:solidFill>
                <a:srgbClr val="FFFFFF"/>
              </a:solidFill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300078CF-FBD4-498B-A840-1196D459D06D}"/>
              </a:ext>
            </a:extLst>
          </p:cNvPr>
          <p:cNvSpPr txBox="1"/>
          <p:nvPr/>
        </p:nvSpPr>
        <p:spPr>
          <a:xfrm>
            <a:off x="7560072" y="6048662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1/2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293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832" y="188640"/>
            <a:ext cx="9144000" cy="6330652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上主的斷語。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就如天離地有多高，我的行徑離你們的行徑，我的思念離你們的思念，也有多高。</a:t>
            </a:r>
            <a:r>
              <a:rPr lang="en-US" altLang="zh-TW" sz="36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——</a:t>
            </a:r>
            <a:r>
              <a:rPr lang="zh-TW" altLang="en-US" sz="36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上主的話。</a:t>
            </a:r>
            <a:endParaRPr lang="en-US" altLang="zh-TW" sz="3600" dirty="0">
              <a:solidFill>
                <a:srgbClr val="FFFFFF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眾</a:t>
            </a:r>
            <a:r>
              <a:rPr lang="en-US" altLang="zh-TW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:</a:t>
            </a:r>
            <a:r>
              <a:rPr lang="zh-TW" altLang="en-US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感謝天主。</a:t>
            </a:r>
            <a:endParaRPr lang="zh-TW" altLang="en-US" sz="3600" dirty="0">
              <a:solidFill>
                <a:srgbClr val="FFFFFF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3600" dirty="0">
              <a:solidFill>
                <a:srgbClr val="FFFFFF"/>
              </a:solidFill>
              <a:latin typeface="華康中黑體" panose="020B0509000000000000" pitchFamily="49" charset="-120"/>
              <a:ea typeface="華康中黑體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zh-TW" sz="1800" b="1">
              <a:solidFill>
                <a:srgbClr val="FFFFFF"/>
              </a:solidFill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59C05310-74DF-484C-8ECC-D0F10B204913}"/>
              </a:ext>
            </a:extLst>
          </p:cNvPr>
          <p:cNvSpPr txBox="1"/>
          <p:nvPr/>
        </p:nvSpPr>
        <p:spPr>
          <a:xfrm>
            <a:off x="7560072" y="6119182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2/2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C4C63F9A-D01A-48CF-8E2B-6CF11AE022E6}"/>
              </a:ext>
            </a:extLst>
          </p:cNvPr>
          <p:cNvSpPr txBox="1"/>
          <p:nvPr/>
        </p:nvSpPr>
        <p:spPr>
          <a:xfrm>
            <a:off x="1403648" y="4221088"/>
            <a:ext cx="6336704" cy="707886"/>
          </a:xfrm>
          <a:prstGeom prst="rect">
            <a:avLst/>
          </a:prstGeom>
          <a:noFill/>
          <a:ln>
            <a:solidFill>
              <a:srgbClr val="FF99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>
                <a:solidFill>
                  <a:schemeClr val="bg1"/>
                </a:solidFill>
                <a:latin typeface="華康儷粗宋(P)" panose="02020700000000000000" pitchFamily="18" charset="-120"/>
                <a:ea typeface="華康儷粗宋(P)" panose="02020700000000000000" pitchFamily="18" charset="-120"/>
              </a:rPr>
              <a:t>請靜默片刻 默想上主啟示的真</a:t>
            </a:r>
            <a:r>
              <a:rPr lang="zh-TW" altLang="en-US" sz="4000" dirty="0">
                <a:solidFill>
                  <a:srgbClr val="FFFF00"/>
                </a:solidFill>
                <a:latin typeface="華康儷粗宋(P)" panose="02020700000000000000" pitchFamily="18" charset="-120"/>
                <a:ea typeface="華康儷粗宋(P)" panose="02020700000000000000" pitchFamily="18" charset="-120"/>
              </a:rPr>
              <a:t>道</a:t>
            </a:r>
          </a:p>
        </p:txBody>
      </p:sp>
    </p:spTree>
    <p:extLst>
      <p:ext uri="{BB962C8B-B14F-4D97-AF65-F5344CB8AC3E}">
        <p14:creationId xmlns:p14="http://schemas.microsoft.com/office/powerpoint/2010/main" val="49101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5496" y="188640"/>
            <a:ext cx="9108504" cy="6525344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恭讀聖保祿宗徒致斐理伯人書 </a:t>
            </a:r>
            <a:r>
              <a:rPr lang="en-US" altLang="zh-TW" dirty="0">
                <a:solidFill>
                  <a:srgbClr val="FFFFFF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1:20-24,27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弟兄姊妹們：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我或生或死，總要叫基督，在我身上受頌揚。因為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在我看來，生活原是基督，死亡乃是利益。</a:t>
            </a: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但如果我生活在肉身內，還能獲得工作的效果，那麼，我自己也不知道，要選擇那一樣了。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我正夾在兩者之間。我渴望解脫，為與基督在一起；這實在是再好沒有了。</a:t>
            </a:r>
            <a:endParaRPr lang="en-US" altLang="zh-TW" sz="4000" dirty="0">
              <a:solidFill>
                <a:srgbClr val="FFFFFF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rgbClr val="FFFFFF"/>
              </a:solidFill>
              <a:latin typeface="華康中黑體" panose="020B0509000000000000" pitchFamily="49" charset="-120"/>
              <a:ea typeface="華康中黑體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zh-TW" sz="1800" b="1">
              <a:solidFill>
                <a:srgbClr val="FFFFFF"/>
              </a:solidFill>
            </a:endParaRPr>
          </a:p>
        </p:txBody>
      </p:sp>
      <p:sp>
        <p:nvSpPr>
          <p:cNvPr id="3" name="文字方塊 4">
            <a:extLst>
              <a:ext uri="{FF2B5EF4-FFF2-40B4-BE49-F238E27FC236}">
                <a16:creationId xmlns:a16="http://schemas.microsoft.com/office/drawing/2014/main" id="{61340372-B4FE-EE10-773C-8DB7D512C0A5}"/>
              </a:ext>
            </a:extLst>
          </p:cNvPr>
          <p:cNvSpPr txBox="1"/>
          <p:nvPr/>
        </p:nvSpPr>
        <p:spPr>
          <a:xfrm>
            <a:off x="7668344" y="6269250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1/2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661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05296"/>
            <a:ext cx="9108504" cy="6669360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但是，我存留在肉身內，卻對你們十分重要。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你們生活度日，應合乎基督的福音。</a:t>
            </a:r>
            <a:endParaRPr lang="en-US" altLang="zh-TW" sz="4000" dirty="0">
              <a:solidFill>
                <a:srgbClr val="FFFF00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zh-TW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——</a:t>
            </a: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上主的話。</a:t>
            </a:r>
            <a:endParaRPr lang="en-US" altLang="zh-TW" sz="4000" dirty="0">
              <a:solidFill>
                <a:srgbClr val="FFFFFF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120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眾</a:t>
            </a:r>
            <a:r>
              <a:rPr lang="en-US" altLang="zh-TW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:</a:t>
            </a:r>
            <a:r>
              <a:rPr lang="zh-TW" altLang="en-US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感謝天主</a:t>
            </a: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zh-TW" sz="1800" b="1">
              <a:solidFill>
                <a:srgbClr val="FFFFFF"/>
              </a:solidFill>
            </a:endParaRPr>
          </a:p>
        </p:txBody>
      </p:sp>
      <p:sp>
        <p:nvSpPr>
          <p:cNvPr id="8" name="文字方塊 4">
            <a:extLst>
              <a:ext uri="{FF2B5EF4-FFF2-40B4-BE49-F238E27FC236}">
                <a16:creationId xmlns:a16="http://schemas.microsoft.com/office/drawing/2014/main" id="{0217EDA0-F7B9-BF7B-4056-F45F073F4EF6}"/>
              </a:ext>
            </a:extLst>
          </p:cNvPr>
          <p:cNvSpPr txBox="1"/>
          <p:nvPr/>
        </p:nvSpPr>
        <p:spPr>
          <a:xfrm>
            <a:off x="7668344" y="6269250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2/2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AF39DD1C-6BD5-4C6B-9996-F319EF00E219}"/>
              </a:ext>
            </a:extLst>
          </p:cNvPr>
          <p:cNvSpPr txBox="1"/>
          <p:nvPr/>
        </p:nvSpPr>
        <p:spPr>
          <a:xfrm>
            <a:off x="1403648" y="4221088"/>
            <a:ext cx="6336704" cy="707886"/>
          </a:xfrm>
          <a:prstGeom prst="rect">
            <a:avLst/>
          </a:prstGeom>
          <a:noFill/>
          <a:ln>
            <a:solidFill>
              <a:srgbClr val="FF99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>
                <a:solidFill>
                  <a:schemeClr val="bg1"/>
                </a:solidFill>
                <a:latin typeface="華康儷粗宋(P)" panose="02020700000000000000" pitchFamily="18" charset="-120"/>
                <a:ea typeface="華康儷粗宋(P)" panose="02020700000000000000" pitchFamily="18" charset="-120"/>
              </a:rPr>
              <a:t>請靜默片刻 默想上主啟示的真</a:t>
            </a:r>
            <a:r>
              <a:rPr lang="zh-TW" altLang="en-US" sz="4000" dirty="0">
                <a:solidFill>
                  <a:srgbClr val="FFFF00"/>
                </a:solidFill>
                <a:latin typeface="華康儷粗宋(P)" panose="02020700000000000000" pitchFamily="18" charset="-120"/>
                <a:ea typeface="華康儷粗宋(P)" panose="02020700000000000000" pitchFamily="18" charset="-120"/>
              </a:rPr>
              <a:t>道</a:t>
            </a:r>
          </a:p>
        </p:txBody>
      </p:sp>
    </p:spTree>
    <p:extLst>
      <p:ext uri="{BB962C8B-B14F-4D97-AF65-F5344CB8AC3E}">
        <p14:creationId xmlns:p14="http://schemas.microsoft.com/office/powerpoint/2010/main" val="4012702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5496" y="116632"/>
            <a:ext cx="9107488" cy="6597352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chemeClr val="bg1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恭讀聖瑪竇福音　</a:t>
            </a:r>
            <a:r>
              <a:rPr lang="en-US" altLang="zh-TW" sz="3600" dirty="0">
                <a:solidFill>
                  <a:schemeClr val="bg1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20:1-16</a:t>
            </a: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那時候，耶穌給門徒講了這個比喻，說：「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天國好像一個家主，清晨出去，為自己的葡萄園僱用工人。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他與工人議定：一天一個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『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德納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』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，就派他們到葡萄園去。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「約在第三時辰，家主又出去，看見還有些人在街市閒立著，就對他們說：你們也到我的葡萄園去吧！凡照公義，該給的，我必給你們。他們就去了。</a:t>
            </a: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zh-TW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8B5FAF6-F73B-4168-8793-533569BE801F}"/>
              </a:ext>
            </a:extLst>
          </p:cNvPr>
          <p:cNvSpPr txBox="1"/>
          <p:nvPr/>
        </p:nvSpPr>
        <p:spPr>
          <a:xfrm>
            <a:off x="7668344" y="6269250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1/4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062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-25168" y="116632"/>
            <a:ext cx="9169167" cy="6741368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「約在第六和第九時辰，家主又出去，也照樣做了。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「約在第十一時辰，家主又出去，看見還有些人站在那裡，就對他們說：為什麼你們站在這裡，整天無所事事？他們對家主說：因為沒有人僱用我們。家主對他們說：你們也到我的葡萄園去吧！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「到了晚上，葡萄園的主人，對他的管工說：你叫工人來，發給他們工資，由最後的開始，直到最先的。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zh-TW" altLang="en-US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lnSpc>
                <a:spcPts val="48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en-US" altLang="zh-TW" sz="4000" dirty="0">
              <a:solidFill>
                <a:srgbClr val="FFFF00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zh-TW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96E2B7DB-36B5-416F-ACE3-4B640B36DCA2}"/>
              </a:ext>
            </a:extLst>
          </p:cNvPr>
          <p:cNvSpPr txBox="1"/>
          <p:nvPr/>
        </p:nvSpPr>
        <p:spPr>
          <a:xfrm>
            <a:off x="7668344" y="6158964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2/4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868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266700"/>
            <a:ext cx="9142984" cy="6402660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「那些約在第十一時辰來的人，每人領了一個</a:t>
            </a:r>
            <a:r>
              <a:rPr lang="en-US" altLang="zh-TW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『</a:t>
            </a: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德納</a:t>
            </a:r>
            <a:r>
              <a:rPr lang="en-US" altLang="zh-TW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』</a:t>
            </a: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。那些最先僱用的，心想自己必會多得，但是，他們也只領得一個</a:t>
            </a:r>
            <a:r>
              <a:rPr lang="en-US" altLang="zh-TW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『</a:t>
            </a: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德納</a:t>
            </a:r>
            <a:r>
              <a:rPr lang="en-US" altLang="zh-TW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』</a:t>
            </a: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。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「他們一領了，就抱怨家主，說：這些最後僱用的人，不過工作了一個時辰，而你竟然把他們，與我們整天受苦受熱的，同等看待。家主答覆其中一個說：朋友！</a:t>
            </a:r>
            <a:endParaRPr lang="en-US" altLang="zh-TW" sz="4000" dirty="0">
              <a:solidFill>
                <a:srgbClr val="FFFF00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zh-TW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96E2B7DB-36B5-416F-ACE3-4B640B36DCA2}"/>
              </a:ext>
            </a:extLst>
          </p:cNvPr>
          <p:cNvSpPr txBox="1"/>
          <p:nvPr/>
        </p:nvSpPr>
        <p:spPr>
          <a:xfrm>
            <a:off x="7668344" y="6158964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3/4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29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-25167" y="44624"/>
            <a:ext cx="9107488" cy="6402660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我並沒有虧待你，你不是和我議定了一個</a:t>
            </a:r>
            <a:r>
              <a:rPr lang="en-US" altLang="zh-TW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『</a:t>
            </a: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德納</a:t>
            </a:r>
            <a:r>
              <a:rPr lang="en-US" altLang="zh-TW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』</a:t>
            </a: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嗎？拿你的，走吧！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我願意給最後來的，和給你的一樣。難道不許我，拿我的財物，做我所願意的事嗎？或是因為我好，你就眼紅嗎？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「這樣，最後的，將成為最先的；最先的，將會成為最後的。」</a:t>
            </a:r>
            <a:endParaRPr lang="en-US" altLang="zh-TW" sz="4000" dirty="0">
              <a:solidFill>
                <a:srgbClr val="FFFFFF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zh-HK" sz="36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——</a:t>
            </a:r>
            <a:r>
              <a:rPr lang="zh-HK" altLang="en-US" sz="36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基督的福音。 </a:t>
            </a:r>
            <a:endParaRPr lang="en-US" altLang="zh-HK" sz="3600" dirty="0">
              <a:solidFill>
                <a:srgbClr val="FFFFFF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眾：基督，我們讚美你！</a:t>
            </a:r>
          </a:p>
          <a:p>
            <a:pPr marL="0" indent="0" algn="just" eaLnBrk="1">
              <a:lnSpc>
                <a:spcPts val="48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en-US" altLang="zh-TW" sz="4000" dirty="0">
              <a:solidFill>
                <a:srgbClr val="FFFF00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zh-TW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96E2B7DB-36B5-416F-ACE3-4B640B36DCA2}"/>
              </a:ext>
            </a:extLst>
          </p:cNvPr>
          <p:cNvSpPr txBox="1"/>
          <p:nvPr/>
        </p:nvSpPr>
        <p:spPr>
          <a:xfrm>
            <a:off x="8388424" y="6158964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4/4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CB06E025-CC94-4362-AE5F-12131CC03EA5}"/>
              </a:ext>
            </a:extLst>
          </p:cNvPr>
          <p:cNvSpPr txBox="1"/>
          <p:nvPr/>
        </p:nvSpPr>
        <p:spPr>
          <a:xfrm>
            <a:off x="5868144" y="4221088"/>
            <a:ext cx="2160240" cy="2185214"/>
          </a:xfrm>
          <a:prstGeom prst="rect">
            <a:avLst/>
          </a:prstGeom>
          <a:noFill/>
          <a:ln>
            <a:solidFill>
              <a:srgbClr val="FF99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>
                <a:solidFill>
                  <a:schemeClr val="bg1"/>
                </a:solidFill>
                <a:latin typeface="華康儷粗宋(P)" panose="02020700000000000000" pitchFamily="18" charset="-120"/>
                <a:ea typeface="華康儷粗宋(P)" panose="02020700000000000000" pitchFamily="18" charset="-120"/>
              </a:rPr>
              <a:t>請靜默片刻 默想上主啟示的</a:t>
            </a:r>
            <a:r>
              <a:rPr lang="zh-TW" altLang="en-US" sz="4000" dirty="0">
                <a:solidFill>
                  <a:srgbClr val="FFFF00"/>
                </a:solidFill>
                <a:latin typeface="華康儷粗宋(P)" panose="02020700000000000000" pitchFamily="18" charset="-120"/>
                <a:ea typeface="華康儷粗宋(P)" panose="02020700000000000000" pitchFamily="18" charset="-120"/>
              </a:rPr>
              <a:t>真道</a:t>
            </a:r>
          </a:p>
        </p:txBody>
      </p:sp>
    </p:spTree>
    <p:extLst>
      <p:ext uri="{BB962C8B-B14F-4D97-AF65-F5344CB8AC3E}">
        <p14:creationId xmlns:p14="http://schemas.microsoft.com/office/powerpoint/2010/main" val="17667052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486A049-F482-4C82-A6EA-C4B1E1A45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096" y="166687"/>
            <a:ext cx="9107488" cy="6358657"/>
          </a:xfrm>
        </p:spPr>
        <p:txBody>
          <a:bodyPr/>
          <a:lstStyle/>
          <a:p>
            <a:pPr lvl="0" algn="ctr" eaLnBrk="1" hangingPunct="1">
              <a:spcBef>
                <a:spcPct val="0"/>
              </a:spcBef>
              <a:buNone/>
            </a:pPr>
            <a:r>
              <a:rPr lang="zh-TW" altLang="en-US" sz="3600" dirty="0">
                <a:solidFill>
                  <a:srgbClr val="FFFF00"/>
                </a:solidFill>
                <a:ea typeface="華康儷中黑" panose="020B0509000000000000" pitchFamily="49" charset="-120"/>
              </a:rPr>
              <a:t>常年期第廿五主日</a:t>
            </a:r>
            <a:endParaRPr lang="en-US" altLang="zh-TW" sz="3600" dirty="0">
              <a:solidFill>
                <a:srgbClr val="FFFF00"/>
              </a:solidFill>
              <a:ea typeface="華康儷中黑" panose="020B0509000000000000" pitchFamily="49" charset="-120"/>
            </a:endParaRPr>
          </a:p>
          <a:p>
            <a:pPr lvl="0" algn="ctr" eaLnBrk="1" hangingPunct="1">
              <a:spcBef>
                <a:spcPct val="0"/>
              </a:spcBef>
              <a:buNone/>
            </a:pP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2026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年</a:t>
            </a: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9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月</a:t>
            </a: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20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日</a:t>
            </a:r>
            <a:endParaRPr lang="zh-TW" altLang="en-US" sz="1000" dirty="0">
              <a:solidFill>
                <a:schemeClr val="bg1"/>
              </a:solidFill>
              <a:ea typeface="華康儷中黑" panose="020B0509000000000000" pitchFamily="49" charset="-120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r>
              <a:rPr lang="zh-TW" altLang="en-US" sz="5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感</a:t>
            </a:r>
            <a:r>
              <a:rPr lang="zh-TW" altLang="en-US" sz="1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 </a:t>
            </a:r>
            <a:r>
              <a:rPr lang="zh-TW" altLang="en-US" sz="5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恩</a:t>
            </a:r>
            <a:r>
              <a:rPr lang="zh-TW" altLang="en-US" sz="1200" dirty="0">
                <a:solidFill>
                  <a:srgbClr val="FFFF00"/>
                </a:solidFill>
                <a:ea typeface="華康正顏楷體W7" panose="03000709000000000000" pitchFamily="65" charset="-120"/>
              </a:rPr>
              <a:t> </a:t>
            </a:r>
            <a:r>
              <a:rPr lang="zh-TW" altLang="en-US" sz="4800" dirty="0">
                <a:solidFill>
                  <a:srgbClr val="FF0000"/>
                </a:solidFill>
                <a:highlight>
                  <a:srgbClr val="FFFF00"/>
                </a:highlight>
                <a:ea typeface="華康正顏楷體W7" panose="03000709000000000000" pitchFamily="65" charset="-120"/>
              </a:rPr>
              <a:t>祭</a:t>
            </a:r>
            <a:r>
              <a:rPr lang="zh-TW" altLang="en-US" sz="1200" dirty="0">
                <a:solidFill>
                  <a:srgbClr val="FFFF00"/>
                </a:solidFill>
                <a:ea typeface="華康正顏楷體W7" panose="03000709000000000000" pitchFamily="65" charset="-120"/>
              </a:rPr>
              <a:t> </a:t>
            </a:r>
            <a:r>
              <a:rPr lang="zh-TW" altLang="en-US" sz="4800" dirty="0">
                <a:solidFill>
                  <a:srgbClr val="FFFF00"/>
                </a:solidFill>
                <a:highlight>
                  <a:srgbClr val="FF0000"/>
                </a:highlight>
                <a:ea typeface="華康正顏楷體W7" panose="03000709000000000000" pitchFamily="65" charset="-120"/>
              </a:rPr>
              <a:t>宴</a:t>
            </a:r>
          </a:p>
          <a:p>
            <a:pPr algn="ctr" eaLnBrk="1" hangingPunct="1">
              <a:buFontTx/>
              <a:buNone/>
            </a:pPr>
            <a:endParaRPr lang="zh-TW" altLang="en-US" sz="1800" dirty="0">
              <a:solidFill>
                <a:schemeClr val="bg1"/>
              </a:solidFill>
              <a:ea typeface="華康儷中黑" panose="020B0509000000000000" pitchFamily="49" charset="-120"/>
            </a:endParaRPr>
          </a:p>
          <a:p>
            <a:pPr algn="ctr" eaLnBrk="1" hangingPunct="1">
              <a:lnSpc>
                <a:spcPts val="2500"/>
              </a:lnSpc>
              <a:spcBef>
                <a:spcPts val="1200"/>
              </a:spcBef>
              <a:buFontTx/>
              <a:buNone/>
            </a:pPr>
            <a:r>
              <a:rPr lang="zh-TW" altLang="en-US" sz="3600" dirty="0">
                <a:solidFill>
                  <a:schemeClr val="bg1"/>
                </a:solidFill>
                <a:ea typeface="華康儷中黑" panose="020B0509000000000000" pitchFamily="49" charset="-120"/>
              </a:rPr>
              <a:t>主 題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4000" dirty="0">
              <a:solidFill>
                <a:srgbClr val="00FF00"/>
              </a:solidFill>
              <a:ea typeface="華康粗黑體" panose="020B0709000000000000" pitchFamily="49" charset="-120"/>
            </a:endParaRPr>
          </a:p>
          <a:p>
            <a:pPr algn="ctr" eaLnBrk="1" hangingPunct="1">
              <a:spcBef>
                <a:spcPct val="0"/>
              </a:spcBef>
              <a:spcAft>
                <a:spcPts val="1800"/>
              </a:spcAft>
              <a:buFontTx/>
              <a:buNone/>
            </a:pPr>
            <a:r>
              <a:rPr lang="zh-TW" altLang="en-US" sz="6600" dirty="0">
                <a:solidFill>
                  <a:srgbClr val="FFFF00"/>
                </a:solidFill>
                <a:ea typeface="華康粗黑體" panose="020B0709000000000000" pitchFamily="49" charset="-120"/>
              </a:rPr>
              <a:t>各盡所能</a:t>
            </a:r>
            <a:r>
              <a:rPr lang="en-US" altLang="zh-TW" sz="6600" dirty="0">
                <a:solidFill>
                  <a:srgbClr val="FFFF00"/>
                </a:solidFill>
                <a:ea typeface="華康粗黑體" panose="020B0709000000000000" pitchFamily="49" charset="-120"/>
              </a:rPr>
              <a:t>,</a:t>
            </a:r>
            <a:r>
              <a:rPr lang="zh-TW" altLang="en-US" sz="6600" dirty="0">
                <a:solidFill>
                  <a:srgbClr val="FFFF00"/>
                </a:solidFill>
                <a:ea typeface="華康粗黑體" panose="020B0709000000000000" pitchFamily="49" charset="-120"/>
              </a:rPr>
              <a:t>各取所</a:t>
            </a:r>
            <a:r>
              <a:rPr lang="zh-TW" altLang="en-US" sz="6600" dirty="0">
                <a:solidFill>
                  <a:srgbClr val="00FF00"/>
                </a:solidFill>
                <a:ea typeface="華康粗黑體" panose="020B0709000000000000" pitchFamily="49" charset="-120"/>
              </a:rPr>
              <a:t>值</a:t>
            </a:r>
            <a:r>
              <a:rPr lang="en-US" altLang="zh-TW" sz="6600" dirty="0">
                <a:solidFill>
                  <a:srgbClr val="FFFF00"/>
                </a:solidFill>
                <a:ea typeface="華康粗黑體" panose="020B0709000000000000" pitchFamily="49" charset="-120"/>
              </a:rPr>
              <a:t>/</a:t>
            </a:r>
            <a:r>
              <a:rPr lang="zh-TW" altLang="en-US" sz="6600" dirty="0">
                <a:solidFill>
                  <a:schemeClr val="bg1"/>
                </a:solidFill>
                <a:ea typeface="華康粗黑體" panose="020B0709000000000000" pitchFamily="49" charset="-120"/>
              </a:rPr>
              <a:t>需</a:t>
            </a:r>
            <a:r>
              <a:rPr lang="en-US" altLang="zh-TW" sz="6600" dirty="0">
                <a:solidFill>
                  <a:srgbClr val="FFFF00"/>
                </a:solidFill>
                <a:ea typeface="華康粗黑體" panose="020B0709000000000000" pitchFamily="49" charset="-120"/>
              </a:rPr>
              <a:t>?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4400" dirty="0">
                <a:solidFill>
                  <a:schemeClr val="bg1"/>
                </a:solidFill>
                <a:ea typeface="華康粗黑體" panose="020B0709000000000000" pitchFamily="49" charset="-120"/>
              </a:rPr>
              <a:t>——</a:t>
            </a:r>
            <a:r>
              <a:rPr lang="en-US" altLang="zh-TW" sz="2800" dirty="0">
                <a:solidFill>
                  <a:schemeClr val="bg1"/>
                </a:solidFill>
                <a:ea typeface="華康粗黑體" panose="020B0709000000000000" pitchFamily="49" charset="-120"/>
              </a:rPr>
              <a:t> </a:t>
            </a:r>
            <a:r>
              <a:rPr lang="zh-TW" altLang="en-US" sz="6600" dirty="0">
                <a:solidFill>
                  <a:schemeClr val="bg1"/>
                </a:solidFill>
                <a:ea typeface="華康粗黑體" panose="020B0709000000000000" pitchFamily="49" charset="-120"/>
              </a:rPr>
              <a:t>天國的公平</a:t>
            </a:r>
            <a:r>
              <a:rPr lang="zh-TW" altLang="en-US" sz="4000" dirty="0">
                <a:solidFill>
                  <a:schemeClr val="bg1"/>
                </a:solidFill>
                <a:ea typeface="華康粗黑體" panose="020B0709000000000000" pitchFamily="49" charset="-120"/>
              </a:rPr>
              <a:t> </a:t>
            </a:r>
            <a:r>
              <a:rPr lang="en-US" altLang="zh-TW" sz="4400" dirty="0">
                <a:solidFill>
                  <a:schemeClr val="bg1"/>
                </a:solidFill>
                <a:ea typeface="華康粗黑體" panose="020B0709000000000000" pitchFamily="49" charset="-120"/>
              </a:rPr>
              <a:t>——</a:t>
            </a:r>
            <a:endParaRPr lang="en-US" altLang="zh-TW" sz="4400" dirty="0">
              <a:solidFill>
                <a:srgbClr val="FFFF00"/>
              </a:solidFill>
              <a:ea typeface="華康粗黑體" panose="020B0709000000000000" pitchFamily="49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4000" dirty="0">
              <a:solidFill>
                <a:srgbClr val="00FF00"/>
              </a:solidFill>
              <a:ea typeface="華康粗黑體" panose="020B07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74762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486A049-F482-4C82-A6EA-C4B1E1A45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2063"/>
            <a:ext cx="9144000" cy="6691313"/>
          </a:xfrm>
        </p:spPr>
        <p:txBody>
          <a:bodyPr/>
          <a:lstStyle/>
          <a:p>
            <a:pPr lvl="0" eaLnBrk="1" hangingPunct="1">
              <a:spcBef>
                <a:spcPct val="0"/>
              </a:spcBef>
              <a:spcAft>
                <a:spcPts val="18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我的思念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不是你們的思念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你們的行徑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也不是我的行徑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;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就如天離地有多高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我的行徑離你們的行徑</a:t>
            </a:r>
            <a:r>
              <a:rPr lang="en-US" altLang="zh-TW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也有多高</a:t>
            </a:r>
            <a:r>
              <a:rPr lang="en-US" altLang="zh-TW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.</a:t>
            </a:r>
          </a:p>
          <a:p>
            <a:pPr eaLnBrk="1" hangingPunct="1">
              <a:spcBef>
                <a:spcPct val="0"/>
              </a:spcBef>
              <a:spcAft>
                <a:spcPts val="18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在我看來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生活原是基督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死亡乃是利益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.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你們生活度日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應合乎基督的福音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.</a:t>
            </a:r>
          </a:p>
          <a:p>
            <a:pPr lvl="0" eaLnBrk="1" hangingPunct="1">
              <a:spcBef>
                <a:spcPct val="0"/>
              </a:spcBef>
              <a:spcAft>
                <a:spcPts val="18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天國好像一個家主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為自己的葡萄園僱用工人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.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我願意給最後來的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和給你的一樣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.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難道不許我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.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拿我的財物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.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做我所願意的事嗎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?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或是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因為我好</a:t>
            </a:r>
            <a:r>
              <a:rPr lang="en-US" altLang="zh-TW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你就眼紅嗎</a:t>
            </a:r>
            <a:r>
              <a:rPr lang="en-US" altLang="zh-TW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?</a:t>
            </a:r>
            <a:endParaRPr lang="en-US" altLang="zh-TW" sz="4000" dirty="0">
              <a:solidFill>
                <a:srgbClr val="FFFF00"/>
              </a:solidFill>
              <a:ea typeface="華康儷中黑" panose="020B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96287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486A049-F482-4C82-A6EA-C4B1E1A45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2063"/>
            <a:ext cx="9144000" cy="6691313"/>
          </a:xfrm>
        </p:spPr>
        <p:txBody>
          <a:bodyPr/>
          <a:lstStyle/>
          <a:p>
            <a:pPr lvl="0" eaLnBrk="1" hangingPunct="1">
              <a:spcBef>
                <a:spcPct val="0"/>
              </a:spcBef>
              <a:spcAft>
                <a:spcPts val="18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我的思念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不是你們的思念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你們的行徑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也不是我的行徑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;</a:t>
            </a:r>
            <a:r>
              <a:rPr lang="zh-TW" altLang="en-US" sz="4000" dirty="0">
                <a:solidFill>
                  <a:srgbClr val="FFFF00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就如天離地有多高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b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</a:br>
            <a:r>
              <a:rPr lang="zh-TW" altLang="en-US" sz="4000" dirty="0">
                <a:solidFill>
                  <a:srgbClr val="00FF00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我的行徑離你們的行徑</a:t>
            </a:r>
            <a:r>
              <a:rPr lang="en-US" altLang="zh-TW" sz="4000" dirty="0">
                <a:solidFill>
                  <a:srgbClr val="00FF00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00FF00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也有多高</a:t>
            </a:r>
            <a:r>
              <a:rPr lang="en-US" altLang="zh-TW" sz="4000" dirty="0">
                <a:solidFill>
                  <a:srgbClr val="00FF00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.</a:t>
            </a:r>
          </a:p>
          <a:p>
            <a:pPr lvl="0" eaLnBrk="1" hangingPunct="1">
              <a:spcBef>
                <a:spcPct val="0"/>
              </a:spcBef>
              <a:spcAft>
                <a:spcPts val="18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我們信徒的思想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雖名為信徒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卻和全人類</a:t>
            </a:r>
            <a:r>
              <a:rPr lang="en-US" altLang="zh-TW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(</a:t>
            </a:r>
            <a:r>
              <a:rPr lang="zh-TW" altLang="en-US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包括無神者</a:t>
            </a:r>
            <a:r>
              <a:rPr lang="en-US" altLang="zh-TW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)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一樣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也離天主很遠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很遠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很遠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很遠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很</a:t>
            </a:r>
            <a:r>
              <a:rPr lang="zh-TW" altLang="en-US" sz="34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遠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很</a:t>
            </a:r>
            <a:r>
              <a:rPr lang="zh-TW" altLang="en-US" sz="3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遠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2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很遠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24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很遠</a:t>
            </a:r>
            <a:r>
              <a:rPr lang="en-US" altLang="zh-TW" sz="24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.</a:t>
            </a:r>
            <a:r>
              <a:rPr lang="zh-TW" altLang="en-US" sz="24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很遠</a:t>
            </a:r>
            <a:r>
              <a:rPr lang="en-US" altLang="zh-TW" sz="24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.</a:t>
            </a:r>
            <a:r>
              <a:rPr lang="zh-TW" altLang="en-US" sz="24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很遠</a:t>
            </a:r>
            <a:r>
              <a:rPr lang="en-US" altLang="zh-TW" sz="24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.</a:t>
            </a:r>
            <a:r>
              <a:rPr lang="zh-TW" altLang="en-US" sz="2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很遠</a:t>
            </a:r>
            <a:r>
              <a:rPr lang="en-US" altLang="zh-TW" sz="2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.</a:t>
            </a:r>
            <a:r>
              <a:rPr lang="zh-TW" altLang="en-US" sz="2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很遠</a:t>
            </a:r>
            <a:r>
              <a:rPr lang="en-US" altLang="zh-TW" sz="2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……!!</a:t>
            </a:r>
            <a:endParaRPr lang="en-US" altLang="zh-TW" sz="4000" dirty="0">
              <a:solidFill>
                <a:schemeClr val="bg1"/>
              </a:solidFill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lvl="0" eaLnBrk="1" hangingPunct="1">
              <a:spcBef>
                <a:spcPct val="0"/>
              </a:spcBef>
              <a:spcAft>
                <a:spcPts val="18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highlight>
                  <a:srgbClr val="FF0000"/>
                </a:highlight>
                <a:ea typeface="華康儷中黑" panose="020B0509000000000000" pitchFamily="49" charset="-120"/>
                <a:cs typeface="華康中黑體" panose="020B0509000000000000" pitchFamily="49" charset="-120"/>
              </a:rPr>
              <a:t>三條歪路</a:t>
            </a:r>
            <a:r>
              <a:rPr lang="en-US" altLang="zh-TW" sz="4000" dirty="0">
                <a:solidFill>
                  <a:schemeClr val="bg1"/>
                </a:solidFill>
                <a:highlight>
                  <a:srgbClr val="FF0000"/>
                </a:highlight>
                <a:ea typeface="華康儷中黑" panose="020B0509000000000000" pitchFamily="49" charset="-120"/>
                <a:cs typeface="華康中黑體" panose="020B0509000000000000" pitchFamily="49" charset="-120"/>
              </a:rPr>
              <a:t>: 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1.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等閒視之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當天主「</a:t>
            </a:r>
            <a:r>
              <a:rPr lang="zh-TW" altLang="en-US" sz="4000" dirty="0">
                <a:solidFill>
                  <a:srgbClr val="FFFF00"/>
                </a:solidFill>
                <a:highlight>
                  <a:srgbClr val="FF0000"/>
                </a:highlight>
                <a:ea typeface="華康儷中黑" panose="020B0509000000000000" pitchFamily="49" charset="-120"/>
                <a:cs typeface="華康中黑體" panose="020B0509000000000000" pitchFamily="49" charset="-120"/>
              </a:rPr>
              <a:t>冇到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」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; 2.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當作</a:t>
            </a:r>
            <a:r>
              <a:rPr lang="zh-TW" altLang="en-US" sz="4000" dirty="0">
                <a:solidFill>
                  <a:srgbClr val="FFFF00"/>
                </a:solidFill>
                <a:highlight>
                  <a:srgbClr val="FF0000"/>
                </a:highlight>
                <a:ea typeface="華康儷中黑" panose="020B0509000000000000" pitchFamily="49" charset="-120"/>
                <a:cs typeface="華康中黑體" panose="020B0509000000000000" pitchFamily="49" charset="-120"/>
              </a:rPr>
              <a:t>比喻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輕輕放過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「踏雪無痕」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化作輕煙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! 3.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聖德只給</a:t>
            </a:r>
            <a:r>
              <a:rPr lang="zh-TW" altLang="en-US" sz="4000" dirty="0">
                <a:solidFill>
                  <a:srgbClr val="FFFF00"/>
                </a:solidFill>
                <a:highlight>
                  <a:srgbClr val="FF0000"/>
                </a:highlight>
                <a:ea typeface="華康儷中黑" panose="020B0509000000000000" pitchFamily="49" charset="-120"/>
                <a:cs typeface="華康中黑體" panose="020B0509000000000000" pitchFamily="49" charset="-120"/>
              </a:rPr>
              <a:t>特選者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與我何干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?</a:t>
            </a:r>
          </a:p>
          <a:p>
            <a:pPr lvl="0" eaLnBrk="1" hangingPunct="1">
              <a:spcBef>
                <a:spcPct val="0"/>
              </a:spcBef>
              <a:spcAft>
                <a:spcPts val="1800"/>
              </a:spcAft>
              <a:buNone/>
            </a:pPr>
            <a:endParaRPr lang="en-US" altLang="zh-TW" sz="4000" dirty="0">
              <a:solidFill>
                <a:srgbClr val="00FF00"/>
              </a:solidFill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8316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486A049-F482-4C82-A6EA-C4B1E1A45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2063"/>
            <a:ext cx="9144000" cy="6691313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zh-TW" altLang="en-US" sz="43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在我看來</a:t>
            </a:r>
            <a:r>
              <a:rPr lang="en-US" altLang="zh-TW" sz="43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300" dirty="0">
                <a:solidFill>
                  <a:srgbClr val="00FF00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生活原是基督</a:t>
            </a:r>
            <a:r>
              <a:rPr lang="en-US" altLang="zh-TW" sz="43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3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死亡乃是利益</a:t>
            </a:r>
            <a:r>
              <a:rPr lang="en-US" altLang="zh-TW" sz="43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.</a:t>
            </a:r>
            <a:r>
              <a:rPr lang="zh-TW" altLang="en-US" sz="43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你們生活度日</a:t>
            </a:r>
            <a:r>
              <a:rPr lang="en-US" altLang="zh-TW" sz="43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300" dirty="0">
                <a:solidFill>
                  <a:srgbClr val="FFFF00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應合乎基督的福音</a:t>
            </a:r>
            <a:endParaRPr lang="en-US" altLang="zh-TW" sz="4300" dirty="0">
              <a:solidFill>
                <a:schemeClr val="bg1"/>
              </a:solidFill>
              <a:latin typeface="華康正顏楷體W7(P)" panose="03000700000000000000" pitchFamily="66" charset="-120"/>
              <a:ea typeface="華康正顏楷體W7(P)" panose="03000700000000000000" pitchFamily="66" charset="-120"/>
              <a:cs typeface="華康中黑體" panose="020B0509000000000000" pitchFamily="49" charset="-120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合乎基督的福音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?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幾時</a:t>
            </a:r>
            <a:r>
              <a:rPr lang="zh-TW" altLang="en-US" sz="4000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認真想過基督</a:t>
            </a:r>
            <a:r>
              <a:rPr lang="en-US" altLang="zh-TW" sz="4000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?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幾曾研究過基督的所思所想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?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或是 </a:t>
            </a:r>
            <a:r>
              <a:rPr lang="en-US" altLang="zh-TW" sz="4000" dirty="0">
                <a:solidFill>
                  <a:schemeClr val="bg1"/>
                </a:solidFill>
                <a:highlight>
                  <a:srgbClr val="FF0000"/>
                </a:highlight>
                <a:ea typeface="華康儷中黑" panose="020B0509000000000000" pitchFamily="49" charset="-120"/>
                <a:cs typeface="華康中黑體" panose="020B0509000000000000" pitchFamily="49" charset="-120"/>
              </a:rPr>
              <a:t>1.</a:t>
            </a:r>
            <a:r>
              <a:rPr lang="zh-TW" altLang="en-US" sz="40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不讀聖經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而無從得知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 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或是 </a:t>
            </a:r>
            <a:r>
              <a:rPr lang="en-US" altLang="zh-TW" sz="4000" dirty="0">
                <a:solidFill>
                  <a:schemeClr val="bg1"/>
                </a:solidFill>
                <a:highlight>
                  <a:srgbClr val="FF0000"/>
                </a:highlight>
                <a:ea typeface="華康儷中黑" panose="020B0509000000000000" pitchFamily="49" charset="-120"/>
                <a:cs typeface="華康中黑體" panose="020B0509000000000000" pitchFamily="49" charset="-120"/>
              </a:rPr>
              <a:t>2.</a:t>
            </a:r>
            <a:r>
              <a:rPr lang="zh-TW" altLang="en-US" sz="40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斷章取義而濫用</a:t>
            </a:r>
            <a:r>
              <a:rPr lang="en-US" altLang="zh-TW" sz="40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/</a:t>
            </a:r>
            <a:r>
              <a:rPr lang="zh-TW" altLang="en-US" sz="40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誤用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聖經去做基督不會做的事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!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許多人的福音是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: 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流行文化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享樂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無限制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的自由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不管別人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的自我中心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不顧別人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死活的</a:t>
            </a:r>
            <a:r>
              <a:rPr lang="zh-TW" altLang="en-US" sz="4000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獨樂樂</a:t>
            </a:r>
            <a:r>
              <a:rPr lang="en-US" altLang="zh-TW" sz="2400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(</a:t>
            </a:r>
            <a:r>
              <a:rPr lang="zh-TW" altLang="en-US" sz="2400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個人</a:t>
            </a:r>
            <a:r>
              <a:rPr lang="en-US" altLang="zh-TW" sz="2400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2400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家庭</a:t>
            </a:r>
            <a:r>
              <a:rPr lang="en-US" altLang="zh-TW" sz="2400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2400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國家</a:t>
            </a:r>
            <a:r>
              <a:rPr lang="en-US" altLang="zh-TW" sz="2400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2400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教會</a:t>
            </a:r>
            <a:r>
              <a:rPr lang="en-US" altLang="zh-TW" sz="2400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) </a:t>
            </a:r>
            <a:r>
              <a:rPr lang="zh-TW" altLang="en-US" sz="36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死都不願說</a:t>
            </a:r>
            <a:r>
              <a:rPr lang="en-US" altLang="zh-TW" sz="36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: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     </a:t>
            </a:r>
            <a:r>
              <a:rPr lang="zh-TW" altLang="en-US" sz="4000" dirty="0">
                <a:solidFill>
                  <a:srgbClr val="FFFF00"/>
                </a:solidFill>
                <a:highlight>
                  <a:srgbClr val="FF0000"/>
                </a:highlight>
                <a:ea typeface="華康儷中黑" panose="020B0509000000000000" pitchFamily="49" charset="-120"/>
                <a:cs typeface="華康中黑體" panose="020B0509000000000000" pitchFamily="49" charset="-120"/>
              </a:rPr>
              <a:t>地球是我家</a:t>
            </a:r>
            <a:r>
              <a:rPr lang="en-US" altLang="zh-TW" sz="3600" dirty="0">
                <a:solidFill>
                  <a:srgbClr val="FFFF00"/>
                </a:solidFill>
                <a:highlight>
                  <a:srgbClr val="FF0000"/>
                </a:highlight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3600" dirty="0">
                <a:solidFill>
                  <a:srgbClr val="00FF00"/>
                </a:solidFill>
                <a:highlight>
                  <a:srgbClr val="FF0000"/>
                </a:highlight>
                <a:ea typeface="華康儷中黑" panose="020B0509000000000000" pitchFamily="49" charset="-120"/>
                <a:cs typeface="華康中黑體" panose="020B0509000000000000" pitchFamily="49" charset="-120"/>
              </a:rPr>
              <a:t>我和</a:t>
            </a:r>
            <a:r>
              <a:rPr lang="zh-TW" altLang="en-US" sz="3600" dirty="0">
                <a:solidFill>
                  <a:schemeClr val="bg1"/>
                </a:solidFill>
                <a:highlight>
                  <a:srgbClr val="FF0000"/>
                </a:highlight>
                <a:ea typeface="華康儷中黑" panose="020B0509000000000000" pitchFamily="49" charset="-120"/>
                <a:cs typeface="華康中黑體" panose="020B0509000000000000" pitchFamily="49" charset="-120"/>
              </a:rPr>
              <a:t>我國</a:t>
            </a:r>
            <a:r>
              <a:rPr lang="en-US" altLang="zh-TW" sz="3600" dirty="0">
                <a:solidFill>
                  <a:schemeClr val="bg1"/>
                </a:solidFill>
                <a:highlight>
                  <a:srgbClr val="FF0000"/>
                </a:highlight>
                <a:ea typeface="華康儷中黑" panose="020B0509000000000000" pitchFamily="49" charset="-120"/>
                <a:cs typeface="華康中黑體" panose="020B0509000000000000" pitchFamily="49" charset="-120"/>
              </a:rPr>
              <a:t>/</a:t>
            </a:r>
            <a:r>
              <a:rPr lang="zh-TW" altLang="en-US" sz="3600" dirty="0">
                <a:solidFill>
                  <a:schemeClr val="bg1"/>
                </a:solidFill>
                <a:highlight>
                  <a:srgbClr val="FF0000"/>
                </a:highlight>
                <a:ea typeface="華康儷中黑" panose="020B0509000000000000" pitchFamily="49" charset="-120"/>
                <a:cs typeface="華康中黑體" panose="020B0509000000000000" pitchFamily="49" charset="-120"/>
              </a:rPr>
              <a:t>我教</a:t>
            </a:r>
            <a:r>
              <a:rPr lang="zh-TW" altLang="en-US" sz="3600" dirty="0">
                <a:solidFill>
                  <a:srgbClr val="00FF00"/>
                </a:solidFill>
                <a:highlight>
                  <a:srgbClr val="FF0000"/>
                </a:highlight>
                <a:ea typeface="華康儷中黑" panose="020B0509000000000000" pitchFamily="49" charset="-120"/>
                <a:cs typeface="華康中黑體" panose="020B0509000000000000" pitchFamily="49" charset="-120"/>
              </a:rPr>
              <a:t>建設它</a:t>
            </a:r>
            <a:endParaRPr lang="en-US" altLang="zh-TW" sz="3600" dirty="0">
              <a:solidFill>
                <a:srgbClr val="00FF00"/>
              </a:solidFill>
              <a:highlight>
                <a:srgbClr val="FF0000"/>
              </a:highlight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07376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486A049-F482-4C82-A6EA-C4B1E1A45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2063"/>
            <a:ext cx="9144000" cy="6691313"/>
          </a:xfrm>
        </p:spPr>
        <p:txBody>
          <a:bodyPr/>
          <a:lstStyle/>
          <a:p>
            <a:pPr lvl="0" eaLnBrk="1" hangingPunct="1">
              <a:spcBef>
                <a:spcPct val="0"/>
              </a:spcBef>
              <a:spcAft>
                <a:spcPts val="18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天國好像一個家主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為自己的葡萄園僱用工人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.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我願意給最後來的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和給你的一樣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.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難道不許我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.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拿我的財物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.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做我所願意的事嗎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?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或是</a:t>
            </a:r>
            <a:r>
              <a:rPr lang="zh-TW" altLang="en-US" sz="4000" dirty="0">
                <a:solidFill>
                  <a:srgbClr val="FFFF00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因為我好</a:t>
            </a:r>
            <a:r>
              <a:rPr lang="en-US" altLang="zh-TW" sz="4000" dirty="0">
                <a:solidFill>
                  <a:srgbClr val="FFFF00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FFFF00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你就眼紅嗎</a:t>
            </a:r>
            <a:r>
              <a:rPr lang="en-US" altLang="zh-TW" sz="4000" dirty="0">
                <a:solidFill>
                  <a:srgbClr val="FFFF00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?</a:t>
            </a:r>
          </a:p>
          <a:p>
            <a:pPr lvl="0" eaLnBrk="1" hangingPunct="1">
              <a:spcBef>
                <a:spcPct val="0"/>
              </a:spcBef>
              <a:spcAft>
                <a:spcPts val="1200"/>
              </a:spcAft>
              <a:buNone/>
            </a:pPr>
            <a:r>
              <a:rPr lang="zh-TW" altLang="en-US" sz="4000" dirty="0">
                <a:solidFill>
                  <a:srgbClr val="FF0000"/>
                </a:solidFill>
                <a:highlight>
                  <a:srgbClr val="FFFF00"/>
                </a:highlight>
                <a:ea typeface="華康儷中黑" panose="020B0509000000000000" pitchFamily="49" charset="-120"/>
                <a:cs typeface="華康中黑體" panose="020B0509000000000000" pitchFamily="49" charset="-120"/>
              </a:rPr>
              <a:t>為什麼不能各盡所能各取所</a:t>
            </a:r>
            <a:r>
              <a:rPr lang="zh-TW" altLang="en-US" sz="4000" dirty="0">
                <a:solidFill>
                  <a:srgbClr val="FFFF00"/>
                </a:solidFill>
                <a:highlight>
                  <a:srgbClr val="FF0000"/>
                </a:highlight>
                <a:ea typeface="華康儷中黑" panose="020B0509000000000000" pitchFamily="49" charset="-120"/>
                <a:cs typeface="華康中黑體" panose="020B0509000000000000" pitchFamily="49" charset="-120"/>
              </a:rPr>
              <a:t>需</a:t>
            </a:r>
            <a:r>
              <a:rPr lang="en-US" altLang="zh-TW" sz="4000" dirty="0">
                <a:solidFill>
                  <a:srgbClr val="FF0000"/>
                </a:solidFill>
                <a:highlight>
                  <a:srgbClr val="FFFF00"/>
                </a:highlight>
                <a:ea typeface="華康儷中黑" panose="020B0509000000000000" pitchFamily="49" charset="-120"/>
                <a:cs typeface="華康中黑體" panose="020B0509000000000000" pitchFamily="49" charset="-120"/>
              </a:rPr>
              <a:t>? 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為什麼</a:t>
            </a:r>
            <a:b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</a:br>
            <a:r>
              <a:rPr lang="zh-TW" altLang="en-US" spc="-150" dirty="0">
                <a:solidFill>
                  <a:schemeClr val="bg1"/>
                </a:solidFill>
                <a:ea typeface="華康魏碑體" panose="03000709000000000000" pitchFamily="65" charset="-120"/>
                <a:cs typeface="華康中黑體" panose="020B0509000000000000" pitchFamily="49" charset="-120"/>
              </a:rPr>
              <a:t>全球北方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朱門酒肉臭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pc="-150" dirty="0">
                <a:solidFill>
                  <a:schemeClr val="bg1"/>
                </a:solidFill>
                <a:ea typeface="華康魏碑體" panose="03000709000000000000" pitchFamily="65" charset="-120"/>
                <a:cs typeface="華康中黑體" panose="020B0509000000000000" pitchFamily="49" charset="-120"/>
              </a:rPr>
              <a:t>全球南方</a:t>
            </a:r>
            <a:r>
              <a:rPr lang="zh-TW" altLang="en-US" sz="4000" spc="-15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路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有凍死骨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?</a:t>
            </a:r>
          </a:p>
          <a:p>
            <a:pPr lvl="0" eaLnBrk="1" hangingPunct="1">
              <a:spcBef>
                <a:spcPct val="0"/>
              </a:spcBef>
              <a:spcAft>
                <a:spcPts val="18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為什麼有七個國家</a:t>
            </a:r>
            <a:r>
              <a:rPr lang="en-US" altLang="zh-TW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G7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人口只佔世界</a:t>
            </a:r>
            <a:r>
              <a:rPr lang="en-US" altLang="zh-TW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10</a:t>
            </a:r>
            <a:r>
              <a:rPr lang="en-US" altLang="zh-TW" sz="2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%, </a:t>
            </a:r>
            <a:r>
              <a:rPr lang="zh-TW" altLang="en-US" sz="36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竟</a:t>
            </a:r>
            <a:r>
              <a:rPr lang="zh-TW" altLang="en-US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能壟斷世界的話語權</a:t>
            </a:r>
            <a:r>
              <a:rPr lang="en-US" altLang="zh-TW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?</a:t>
            </a:r>
            <a:r>
              <a:rPr lang="zh-TW" altLang="en-US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揮霍權</a:t>
            </a:r>
            <a:r>
              <a:rPr lang="en-US" altLang="zh-TW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?</a:t>
            </a:r>
            <a:r>
              <a:rPr lang="zh-TW" altLang="en-US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永遠要做</a:t>
            </a:r>
            <a:r>
              <a:rPr lang="zh-TW" altLang="en-US" sz="4000" dirty="0">
                <a:solidFill>
                  <a:srgbClr val="FF0000"/>
                </a:solidFill>
                <a:highlight>
                  <a:srgbClr val="FFFF00"/>
                </a:highlight>
                <a:ea typeface="華康儷中黑" panose="020B0509000000000000" pitchFamily="49" charset="-120"/>
                <a:cs typeface="華康中黑體" panose="020B0509000000000000" pitchFamily="49" charset="-120"/>
              </a:rPr>
              <a:t>人上人</a:t>
            </a:r>
            <a:r>
              <a:rPr lang="en-US" altLang="zh-TW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?</a:t>
            </a:r>
            <a:r>
              <a:rPr lang="zh-TW" altLang="en-US" sz="2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 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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講人權的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G7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其中</a:t>
            </a:r>
            <a:r>
              <a:rPr lang="zh-TW" altLang="en-US" sz="4000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六國</a:t>
            </a:r>
            <a:r>
              <a:rPr lang="zh-TW" altLang="en-US" sz="4000" dirty="0">
                <a:solidFill>
                  <a:schemeClr val="bg1"/>
                </a:solidFill>
                <a:highlight>
                  <a:srgbClr val="FF0000"/>
                </a:highlight>
                <a:ea typeface="華康儷中黑" panose="020B0509000000000000" pitchFamily="49" charset="-120"/>
                <a:cs typeface="華康中黑體" panose="020B0509000000000000" pitchFamily="49" charset="-120"/>
              </a:rPr>
              <a:t>信基督！</a:t>
            </a:r>
            <a:endParaRPr lang="en-US" altLang="zh-TW" dirty="0">
              <a:solidFill>
                <a:schemeClr val="bg1"/>
              </a:solidFill>
              <a:ea typeface="華康儷中黑" panose="020B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83459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831CEEE5-EF7B-40B0-86A3-8FA8668CA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48072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zh-TW" altLang="en-US" sz="39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各盡所能</a:t>
            </a:r>
            <a:r>
              <a:rPr lang="en-US" altLang="zh-TW" sz="39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39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各取所值</a:t>
            </a:r>
            <a:r>
              <a:rPr lang="en-US" altLang="zh-TW" sz="3900" dirty="0">
                <a:solidFill>
                  <a:schemeClr val="tx1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3900" dirty="0">
                <a:solidFill>
                  <a:schemeClr val="tx1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是大多數人認同的主張</a:t>
            </a:r>
            <a:r>
              <a:rPr lang="en-US" altLang="zh-TW" sz="3900" dirty="0">
                <a:solidFill>
                  <a:schemeClr val="tx1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;</a:t>
            </a:r>
            <a:r>
              <a:rPr lang="zh-TW" altLang="en-US" sz="3900" dirty="0">
                <a:solidFill>
                  <a:schemeClr val="tx1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 各盡所能</a:t>
            </a:r>
            <a:r>
              <a:rPr lang="en-US" altLang="zh-TW" sz="3900" dirty="0">
                <a:solidFill>
                  <a:schemeClr val="tx1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39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各取所需</a:t>
            </a:r>
            <a:r>
              <a:rPr lang="en-US" altLang="zh-TW" sz="3900" dirty="0">
                <a:solidFill>
                  <a:schemeClr val="tx1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3900" dirty="0">
                <a:solidFill>
                  <a:schemeClr val="tx1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卻被認為是烏托邦</a:t>
            </a:r>
            <a:r>
              <a:rPr lang="en-US" altLang="zh-TW" sz="3900" dirty="0">
                <a:solidFill>
                  <a:schemeClr val="tx1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.</a:t>
            </a:r>
            <a:r>
              <a:rPr lang="zh-TW" altLang="en-US" sz="3900" i="1" dirty="0">
                <a:solidFill>
                  <a:schemeClr val="tx1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做又三十六</a:t>
            </a:r>
            <a:r>
              <a:rPr lang="en-US" altLang="zh-TW" sz="3900" i="1" dirty="0">
                <a:solidFill>
                  <a:schemeClr val="tx1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3900" i="1" dirty="0">
                <a:solidFill>
                  <a:schemeClr val="tx1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唔做又三十六</a:t>
            </a:r>
            <a:r>
              <a:rPr lang="en-US" altLang="zh-TW" sz="3900" dirty="0">
                <a:solidFill>
                  <a:schemeClr val="tx1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3900" dirty="0">
                <a:solidFill>
                  <a:schemeClr val="tx1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社會怎會進步</a:t>
            </a:r>
            <a:r>
              <a:rPr lang="en-US" altLang="zh-TW" sz="3900" dirty="0">
                <a:solidFill>
                  <a:schemeClr val="tx1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?</a:t>
            </a:r>
          </a:p>
          <a:p>
            <a:pPr>
              <a:lnSpc>
                <a:spcPts val="4000"/>
              </a:lnSpc>
              <a:spcBef>
                <a:spcPts val="0"/>
              </a:spcBef>
            </a:pPr>
            <a:r>
              <a:rPr lang="en-US" altLang="zh-TW" sz="4000" spc="-100" dirty="0">
                <a:solidFill>
                  <a:srgbClr val="0F1115"/>
                </a:solidFill>
                <a:effectLst/>
                <a:ea typeface="華康儷中黑(P)" panose="020B0500000000000000" pitchFamily="34" charset="-120"/>
                <a:cs typeface="新細明體" panose="02020500000000000000" pitchFamily="18" charset="-120"/>
              </a:rPr>
              <a:t>The principle of "</a:t>
            </a:r>
            <a:r>
              <a:rPr lang="en-US" altLang="zh-TW" sz="4000" spc="-100" dirty="0">
                <a:solidFill>
                  <a:srgbClr val="FF0000"/>
                </a:solidFill>
                <a:effectLst/>
                <a:ea typeface="華康儷中黑(P)" panose="020B0500000000000000" pitchFamily="34" charset="-120"/>
                <a:cs typeface="新細明體" panose="02020500000000000000" pitchFamily="18" charset="-120"/>
              </a:rPr>
              <a:t>from each according to his </a:t>
            </a:r>
            <a:r>
              <a:rPr lang="en-US" altLang="zh-TW" sz="4000" b="1" spc="-100" dirty="0">
                <a:solidFill>
                  <a:srgbClr val="FF0000"/>
                </a:solidFill>
                <a:effectLst/>
                <a:ea typeface="華康儷中黑(P)" panose="020B0500000000000000" pitchFamily="34" charset="-120"/>
                <a:cs typeface="新細明體" panose="02020500000000000000" pitchFamily="18" charset="-120"/>
              </a:rPr>
              <a:t>ability</a:t>
            </a:r>
            <a:r>
              <a:rPr lang="en-US" altLang="zh-TW" sz="4000" spc="-100" dirty="0">
                <a:solidFill>
                  <a:srgbClr val="FF0000"/>
                </a:solidFill>
                <a:effectLst/>
                <a:ea typeface="華康儷中黑(P)" panose="020B0500000000000000" pitchFamily="34" charset="-120"/>
                <a:cs typeface="新細明體" panose="02020500000000000000" pitchFamily="18" charset="-120"/>
              </a:rPr>
              <a:t>, </a:t>
            </a:r>
            <a:r>
              <a:rPr lang="en-US" altLang="zh-TW" sz="4000" spc="-150" dirty="0">
                <a:solidFill>
                  <a:srgbClr val="FF0000"/>
                </a:solidFill>
                <a:effectLst/>
                <a:ea typeface="華康儷中黑(P)" panose="020B0500000000000000" pitchFamily="34" charset="-120"/>
                <a:cs typeface="新細明體" panose="02020500000000000000" pitchFamily="18" charset="-120"/>
              </a:rPr>
              <a:t>to each according to his </a:t>
            </a:r>
            <a:r>
              <a:rPr lang="en-US" altLang="zh-TW" sz="4000" b="1" spc="-100" dirty="0">
                <a:solidFill>
                  <a:srgbClr val="FF0000"/>
                </a:solidFill>
                <a:effectLst/>
                <a:ea typeface="華康儷中黑(P)" panose="020B0500000000000000" pitchFamily="34" charset="-120"/>
                <a:cs typeface="新細明體" panose="02020500000000000000" pitchFamily="18" charset="-120"/>
              </a:rPr>
              <a:t>contributions</a:t>
            </a:r>
            <a:r>
              <a:rPr lang="en-US" altLang="zh-TW" sz="4000" spc="-100" dirty="0">
                <a:solidFill>
                  <a:srgbClr val="0F1115"/>
                </a:solidFill>
                <a:effectLst/>
                <a:ea typeface="華康儷中黑(P)" panose="020B0500000000000000" pitchFamily="34" charset="-120"/>
                <a:cs typeface="新細明體" panose="02020500000000000000" pitchFamily="18" charset="-120"/>
              </a:rPr>
              <a:t>" is widely accepted by most people. By contrast, "from each according to his ability, to each </a:t>
            </a:r>
            <a:r>
              <a:rPr lang="en-US" altLang="zh-TW" sz="4000" spc="-100" dirty="0">
                <a:solidFill>
                  <a:srgbClr val="FF0000"/>
                </a:solidFill>
                <a:effectLst/>
                <a:ea typeface="華康儷中黑(P)" panose="020B0500000000000000" pitchFamily="34" charset="-120"/>
                <a:cs typeface="新細明體" panose="02020500000000000000" pitchFamily="18" charset="-120"/>
              </a:rPr>
              <a:t>according to his needs</a:t>
            </a:r>
            <a:r>
              <a:rPr lang="en-US" altLang="zh-TW" sz="4000" spc="-100" dirty="0">
                <a:solidFill>
                  <a:srgbClr val="0F1115"/>
                </a:solidFill>
                <a:effectLst/>
                <a:ea typeface="華康儷中黑(P)" panose="020B0500000000000000" pitchFamily="34" charset="-120"/>
                <a:cs typeface="新細明體" panose="02020500000000000000" pitchFamily="18" charset="-120"/>
              </a:rPr>
              <a:t>" is often dismissed as a utopian fantasy. If working hard or slacking off earns the same pay, </a:t>
            </a:r>
            <a:br>
              <a:rPr lang="en-US" altLang="zh-TW" sz="4000" spc="-100" dirty="0">
                <a:solidFill>
                  <a:srgbClr val="0F1115"/>
                </a:solidFill>
                <a:effectLst/>
                <a:ea typeface="華康儷中黑(P)" panose="020B0500000000000000" pitchFamily="34" charset="-120"/>
                <a:cs typeface="新細明體" panose="02020500000000000000" pitchFamily="18" charset="-120"/>
              </a:rPr>
            </a:br>
            <a:r>
              <a:rPr lang="en-US" altLang="zh-TW" sz="4000" spc="-100" dirty="0">
                <a:solidFill>
                  <a:srgbClr val="0F1115"/>
                </a:solidFill>
                <a:effectLst/>
                <a:ea typeface="華康儷中黑(P)" panose="020B0500000000000000" pitchFamily="34" charset="-120"/>
                <a:cs typeface="新細明體" panose="02020500000000000000" pitchFamily="18" charset="-120"/>
              </a:rPr>
              <a:t>how can society ever move forward?</a:t>
            </a:r>
            <a:endParaRPr lang="zh-TW" altLang="zh-TW" sz="4000" spc="-100" dirty="0">
              <a:effectLst/>
              <a:ea typeface="華康儷中黑(P)" panose="020B0500000000000000" pitchFamily="34" charset="-120"/>
              <a:cs typeface="新細明體" panose="02020500000000000000" pitchFamily="18" charset="-120"/>
            </a:endParaRPr>
          </a:p>
          <a:p>
            <a:pPr>
              <a:lnSpc>
                <a:spcPts val="3400"/>
              </a:lnSpc>
              <a:spcBef>
                <a:spcPts val="0"/>
              </a:spcBef>
            </a:pPr>
            <a:endParaRPr lang="en-US" altLang="zh-TW" sz="2400" spc="-150" dirty="0">
              <a:solidFill>
                <a:schemeClr val="tx1"/>
              </a:solidFill>
              <a:latin typeface="Arial" panose="020B0604020202020204" pitchFamily="34" charset="0"/>
              <a:ea typeface="華康儷中黑" panose="020B0509000000000000" pitchFamily="49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8402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831CEEE5-EF7B-40B0-86A3-8FA8668CA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48072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zh-TW" altLang="en-US" sz="40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我們大多認為「各取所值」才公平</a:t>
            </a:r>
            <a:r>
              <a:rPr lang="en-US" altLang="zh-TW" sz="40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.</a:t>
            </a:r>
            <a:r>
              <a:rPr lang="zh-TW" altLang="en-US" sz="40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但這個「所值」卻為弱小者帶來煩惱</a:t>
            </a:r>
            <a:r>
              <a:rPr lang="en-US" altLang="zh-TW" sz="40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;</a:t>
            </a:r>
            <a:r>
              <a:rPr lang="zh-TW" altLang="en-US" sz="40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因為</a:t>
            </a:r>
            <a:br>
              <a:rPr lang="en-US" altLang="zh-TW" sz="40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</a:br>
            <a:r>
              <a:rPr lang="zh-TW" altLang="en-US" sz="4000" dirty="0">
                <a:solidFill>
                  <a:srgbClr val="FF0000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起跑線</a:t>
            </a:r>
            <a:r>
              <a:rPr lang="zh-TW" altLang="en-US" sz="40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不同</a:t>
            </a:r>
            <a:r>
              <a:rPr lang="en-US" altLang="zh-TW" sz="40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r>
              <a:rPr lang="zh-TW" altLang="en-US" sz="40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由人的</a:t>
            </a:r>
            <a:r>
              <a:rPr lang="zh-TW" altLang="en-US" sz="4000" dirty="0">
                <a:solidFill>
                  <a:srgbClr val="FF0000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不同背境</a:t>
            </a:r>
            <a:r>
              <a:rPr lang="zh-TW" altLang="en-US" sz="40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所培育起來的人的素質和能力也不同</a:t>
            </a:r>
            <a:r>
              <a:rPr lang="en-US" altLang="zh-TW" sz="40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4000"/>
              </a:lnSpc>
              <a:spcBef>
                <a:spcPts val="0"/>
              </a:spcBef>
            </a:pPr>
            <a:r>
              <a:rPr lang="en-US" altLang="zh-TW" sz="4000" spc="-1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Most of us believe that "to each according to his worth" is only fair. Yet this very notion of "worth" poses a real hardship for the vulnerable. After all, </a:t>
            </a:r>
            <a:r>
              <a:rPr lang="en-US" altLang="zh-TW" sz="4000" spc="-100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not everyone starts from the same place</a:t>
            </a:r>
            <a:r>
              <a:rPr lang="en-US" altLang="zh-TW" sz="4000" spc="-1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; the qualities and abilities we develop are deeply shaped by the </a:t>
            </a:r>
            <a:br>
              <a:rPr lang="en-US" altLang="zh-TW" sz="4000" spc="-1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</a:br>
            <a:r>
              <a:rPr lang="en-US" altLang="zh-TW" sz="4000" spc="-100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family background </a:t>
            </a:r>
            <a:r>
              <a:rPr lang="en-US" altLang="zh-TW" sz="4000" spc="-1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we were born into.</a:t>
            </a:r>
          </a:p>
        </p:txBody>
      </p:sp>
    </p:spTree>
    <p:extLst>
      <p:ext uri="{BB962C8B-B14F-4D97-AF65-F5344CB8AC3E}">
        <p14:creationId xmlns:p14="http://schemas.microsoft.com/office/powerpoint/2010/main" val="36010735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831CEEE5-EF7B-40B0-86A3-8FA8668CA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66936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zh-TW" altLang="en-US" sz="44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相反地</a:t>
            </a:r>
            <a:r>
              <a:rPr lang="en-US" altLang="zh-TW" sz="44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r>
              <a:rPr lang="zh-TW" altLang="en-US" sz="44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家裡的孩子人人都可以飽食暖衣</a:t>
            </a:r>
            <a:r>
              <a:rPr lang="en-US" altLang="zh-TW" sz="44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r>
              <a:rPr lang="zh-TW" altLang="en-US" sz="44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這不是盡好了本分才能獲得的酬勞</a:t>
            </a:r>
            <a:r>
              <a:rPr lang="en-US" altLang="zh-TW" sz="44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r>
              <a:rPr lang="zh-TW" altLang="en-US" sz="44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因為那是家</a:t>
            </a:r>
            <a:r>
              <a:rPr lang="en-US" altLang="zh-TW" sz="44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;</a:t>
            </a:r>
            <a:r>
              <a:rPr lang="zh-TW" altLang="en-US" sz="44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我只問</a:t>
            </a:r>
            <a:r>
              <a:rPr lang="en-US" altLang="zh-TW" sz="44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: </a:t>
            </a:r>
            <a:br>
              <a:rPr lang="en-US" altLang="zh-TW" sz="44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</a:br>
            <a:r>
              <a:rPr lang="zh-TW" altLang="en-US" sz="4400" dirty="0">
                <a:solidFill>
                  <a:srgbClr val="FF0000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為什麼世界不能成為一家</a:t>
            </a:r>
            <a:r>
              <a:rPr lang="en-US" altLang="zh-TW" sz="4400" dirty="0">
                <a:solidFill>
                  <a:srgbClr val="FF0000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?</a:t>
            </a:r>
          </a:p>
          <a:p>
            <a:pPr>
              <a:lnSpc>
                <a:spcPts val="4400"/>
              </a:lnSpc>
              <a:spcBef>
                <a:spcPts val="0"/>
              </a:spcBef>
            </a:pPr>
            <a:r>
              <a:rPr lang="en-US" altLang="zh-TW" sz="44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In a family, by contrast, every child is fed and clothed—not because they have earned it through merit, but simply because they belong. </a:t>
            </a:r>
            <a:br>
              <a:rPr lang="en-US" altLang="zh-TW" sz="44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</a:br>
            <a:r>
              <a:rPr lang="en-US" altLang="zh-TW" sz="44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So I ask: </a:t>
            </a:r>
            <a:r>
              <a:rPr lang="en-US" altLang="zh-TW" sz="4400" dirty="0">
                <a:solidFill>
                  <a:srgbClr val="FF0000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why cannot the whole world become </a:t>
            </a:r>
            <a:r>
              <a:rPr lang="en-US" altLang="zh-TW" sz="4000" b="1" dirty="0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ONE</a:t>
            </a:r>
            <a:r>
              <a:rPr lang="en-US" altLang="zh-TW" sz="4400" b="1" dirty="0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 family</a:t>
            </a:r>
            <a:r>
              <a:rPr lang="en-US" altLang="zh-TW" sz="4400" dirty="0">
                <a:solidFill>
                  <a:srgbClr val="FF0000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838057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831CEEE5-EF7B-40B0-86A3-8FA8668CA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48072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zh-TW" altLang="en-US" sz="4400" dirty="0">
                <a:solidFill>
                  <a:schemeClr val="tx1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天主的思想和我們的思想</a:t>
            </a:r>
            <a:r>
              <a:rPr lang="en-US" altLang="zh-TW" sz="4400" dirty="0">
                <a:solidFill>
                  <a:schemeClr val="tx1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4400" dirty="0">
                <a:solidFill>
                  <a:schemeClr val="tx1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差天共地</a:t>
            </a:r>
            <a:r>
              <a:rPr lang="en-US" altLang="zh-TW" sz="4400" dirty="0">
                <a:solidFill>
                  <a:schemeClr val="tx1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.</a:t>
            </a:r>
            <a:r>
              <a:rPr lang="zh-TW" altLang="en-US" sz="4400" dirty="0">
                <a:solidFill>
                  <a:schemeClr val="tx1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所以我們才認為福音的</a:t>
            </a:r>
            <a:r>
              <a:rPr lang="zh-TW" altLang="en-US" sz="44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「大地資源</a:t>
            </a:r>
            <a:r>
              <a:rPr lang="en-US" altLang="zh-TW" sz="44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44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人類共享」</a:t>
            </a:r>
            <a:r>
              <a:rPr lang="zh-TW" altLang="en-US" sz="4400" dirty="0">
                <a:solidFill>
                  <a:schemeClr val="tx1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精神</a:t>
            </a:r>
            <a:r>
              <a:rPr lang="en-US" altLang="zh-TW" sz="4400" dirty="0">
                <a:solidFill>
                  <a:schemeClr val="tx1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4400" dirty="0">
                <a:solidFill>
                  <a:schemeClr val="tx1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不可能在地上實踐</a:t>
            </a:r>
            <a:r>
              <a:rPr lang="en-US" altLang="zh-TW" sz="4400" dirty="0">
                <a:solidFill>
                  <a:schemeClr val="tx1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0"/>
              </a:spcBef>
            </a:pPr>
            <a:r>
              <a:rPr lang="en-US" altLang="zh-TW" sz="4400" dirty="0">
                <a:solidFill>
                  <a:schemeClr val="tx1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God's ways are as far from our ways as heaven is from earth. That is why we tend to think the Gospel's vision of "</a:t>
            </a:r>
            <a:r>
              <a:rPr lang="en-US" altLang="zh-TW" sz="4400" b="1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sharing the earth's resources among all humanity</a:t>
            </a:r>
            <a:r>
              <a:rPr lang="en-US" altLang="zh-TW" sz="4400" dirty="0">
                <a:solidFill>
                  <a:schemeClr val="tx1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" can never be </a:t>
            </a:r>
            <a:br>
              <a:rPr lang="en-US" altLang="zh-TW" sz="4400" dirty="0">
                <a:solidFill>
                  <a:schemeClr val="tx1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</a:br>
            <a:r>
              <a:rPr lang="en-US" altLang="zh-TW" sz="4400" dirty="0">
                <a:solidFill>
                  <a:schemeClr val="tx1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realized in this world.</a:t>
            </a:r>
          </a:p>
        </p:txBody>
      </p:sp>
    </p:spTree>
    <p:extLst>
      <p:ext uri="{BB962C8B-B14F-4D97-AF65-F5344CB8AC3E}">
        <p14:creationId xmlns:p14="http://schemas.microsoft.com/office/powerpoint/2010/main" val="24819157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831CEEE5-EF7B-40B0-86A3-8FA8668CA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480720"/>
          </a:xfrm>
        </p:spPr>
        <p:txBody>
          <a:bodyPr>
            <a:normAutofit/>
          </a:bodyPr>
          <a:lstStyle/>
          <a:p>
            <a:pPr>
              <a:lnSpc>
                <a:spcPts val="5500"/>
              </a:lnSpc>
              <a:spcBef>
                <a:spcPts val="0"/>
              </a:spcBef>
            </a:pPr>
            <a:r>
              <a:rPr lang="zh-TW" altLang="en-US" sz="44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我們不敢想</a:t>
            </a:r>
            <a:r>
              <a:rPr lang="en-US" altLang="zh-TW" sz="44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r>
              <a:rPr lang="zh-TW" altLang="en-US" sz="44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但耶穌卻這樣想</a:t>
            </a:r>
            <a:r>
              <a:rPr lang="en-US" altLang="zh-TW" sz="44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r>
              <a:rPr lang="zh-TW" altLang="en-US" sz="44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也這樣作了</a:t>
            </a:r>
            <a:r>
              <a:rPr lang="en-US" altLang="zh-TW" sz="44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.</a:t>
            </a:r>
            <a:r>
              <a:rPr lang="zh-TW" altLang="en-US" sz="44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「</a:t>
            </a:r>
            <a:r>
              <a:rPr lang="zh-TW" altLang="en-US" sz="4400" dirty="0">
                <a:solidFill>
                  <a:srgbClr val="FF0000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我願意給最後來的</a:t>
            </a:r>
            <a:r>
              <a:rPr lang="en-US" altLang="zh-TW" sz="4400" dirty="0">
                <a:solidFill>
                  <a:srgbClr val="FF0000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r>
              <a:rPr lang="zh-TW" altLang="en-US" sz="4400" dirty="0">
                <a:solidFill>
                  <a:srgbClr val="FF0000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和給你的一樣</a:t>
            </a:r>
            <a:r>
              <a:rPr lang="en-US" altLang="zh-TW" sz="44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. </a:t>
            </a:r>
            <a:r>
              <a:rPr lang="zh-TW" altLang="en-US" sz="44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難道不許我</a:t>
            </a:r>
            <a:r>
              <a:rPr lang="en-US" altLang="zh-TW" sz="44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r>
              <a:rPr lang="zh-TW" altLang="en-US" sz="44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拿我的財物</a:t>
            </a:r>
            <a:r>
              <a:rPr lang="en-US" altLang="zh-TW" sz="44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br>
              <a:rPr lang="en-US" altLang="zh-TW" sz="44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</a:br>
            <a:r>
              <a:rPr lang="zh-TW" altLang="en-US" sz="44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做我所願意的事嗎</a:t>
            </a:r>
            <a:r>
              <a:rPr lang="en-US" altLang="zh-TW" sz="44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?</a:t>
            </a:r>
            <a:r>
              <a:rPr lang="zh-TW" altLang="en-US" sz="44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」</a:t>
            </a:r>
          </a:p>
          <a:p>
            <a:pPr>
              <a:lnSpc>
                <a:spcPts val="5500"/>
              </a:lnSpc>
              <a:spcBef>
                <a:spcPts val="0"/>
              </a:spcBef>
            </a:pPr>
            <a:r>
              <a:rPr lang="en-US" altLang="zh-TW" sz="4400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We dare not even imagine it</a:t>
            </a:r>
            <a:r>
              <a:rPr lang="en-US" altLang="zh-TW" sz="44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, but Jesus not only imagined it—He lived it. "</a:t>
            </a:r>
            <a:r>
              <a:rPr lang="en-US" altLang="zh-TW" sz="4400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What if I wish to give this last one the same as you?</a:t>
            </a:r>
            <a:r>
              <a:rPr lang="en-US" altLang="zh-TW" sz="44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" He said. "Am I not free to do as I wish with what is my own?"</a:t>
            </a:r>
          </a:p>
        </p:txBody>
      </p:sp>
    </p:spTree>
    <p:extLst>
      <p:ext uri="{BB962C8B-B14F-4D97-AF65-F5344CB8AC3E}">
        <p14:creationId xmlns:p14="http://schemas.microsoft.com/office/powerpoint/2010/main" val="20301265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831CEEE5-EF7B-40B0-86A3-8FA8668CA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66936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zh-TW" altLang="en-US" sz="40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如果整個教會都</a:t>
            </a:r>
            <a:r>
              <a:rPr lang="zh-TW" altLang="en-US" sz="4000" dirty="0">
                <a:solidFill>
                  <a:srgbClr val="FF0000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一致</a:t>
            </a:r>
            <a:r>
              <a:rPr lang="en-US" altLang="zh-TW" sz="40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r>
              <a:rPr lang="zh-TW" altLang="en-US" sz="4000" dirty="0">
                <a:solidFill>
                  <a:srgbClr val="FF0000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經常</a:t>
            </a:r>
            <a:r>
              <a:rPr lang="zh-TW" altLang="en-US" sz="40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的宣講天國</a:t>
            </a:r>
            <a:r>
              <a:rPr lang="en-US" altLang="zh-TW" sz="40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r>
              <a:rPr lang="zh-TW" altLang="en-US" sz="40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在</a:t>
            </a:r>
            <a:r>
              <a:rPr lang="zh-TW" altLang="en-US" sz="4000" dirty="0">
                <a:solidFill>
                  <a:srgbClr val="FF0000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彌撒</a:t>
            </a:r>
            <a:r>
              <a:rPr lang="zh-TW" altLang="en-US" sz="40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和</a:t>
            </a:r>
            <a:r>
              <a:rPr lang="zh-TW" altLang="en-US" sz="4000" dirty="0">
                <a:solidFill>
                  <a:srgbClr val="FF0000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慕道班</a:t>
            </a:r>
            <a:r>
              <a:rPr lang="zh-TW" altLang="en-US" sz="40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中講</a:t>
            </a:r>
            <a:r>
              <a:rPr lang="en-US" altLang="zh-TW" sz="40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r>
              <a:rPr lang="zh-TW" altLang="en-US" sz="40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父母和</a:t>
            </a:r>
            <a:r>
              <a:rPr lang="zh-TW" altLang="en-US" sz="4000" dirty="0">
                <a:solidFill>
                  <a:srgbClr val="FF0000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學校</a:t>
            </a:r>
            <a:r>
              <a:rPr lang="zh-TW" altLang="en-US" sz="40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也這樣從小教導孩子</a:t>
            </a:r>
            <a:r>
              <a:rPr lang="en-US" altLang="zh-TW" sz="40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.</a:t>
            </a:r>
            <a:r>
              <a:rPr lang="zh-TW" altLang="en-US" sz="40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我相信天國的理想</a:t>
            </a:r>
            <a:br>
              <a:rPr lang="en-US" altLang="zh-TW" sz="40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</a:br>
            <a:r>
              <a:rPr lang="zh-TW" altLang="en-US" sz="40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是可能在地上出現的</a:t>
            </a:r>
            <a:r>
              <a:rPr lang="en-US" altLang="zh-TW" sz="40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4000"/>
              </a:lnSpc>
              <a:spcBef>
                <a:spcPts val="0"/>
              </a:spcBef>
            </a:pPr>
            <a:r>
              <a:rPr lang="en-US" altLang="zh-TW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If the whole Church were </a:t>
            </a:r>
            <a:r>
              <a:rPr lang="en-US" altLang="zh-TW" sz="4000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united</a:t>
            </a:r>
            <a:r>
              <a:rPr lang="en-US" altLang="zh-TW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 in </a:t>
            </a:r>
            <a:r>
              <a:rPr lang="en-US" altLang="zh-TW" sz="4000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consistently</a:t>
            </a:r>
            <a:r>
              <a:rPr lang="en-US" altLang="zh-TW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 preaching the Kingdom of God—in </a:t>
            </a:r>
            <a:r>
              <a:rPr lang="en-US" altLang="zh-TW" sz="4000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Mass</a:t>
            </a:r>
            <a:r>
              <a:rPr lang="en-US" altLang="zh-TW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, in </a:t>
            </a:r>
            <a:r>
              <a:rPr lang="en-US" altLang="zh-TW" sz="4000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catechism classes</a:t>
            </a:r>
            <a:r>
              <a:rPr lang="en-US" altLang="zh-TW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, and if parents and </a:t>
            </a:r>
            <a:r>
              <a:rPr lang="en-US" altLang="zh-TW" sz="4000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schools</a:t>
            </a:r>
            <a:r>
              <a:rPr lang="en-US" altLang="zh-TW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 taught children this way from the very beginning—then I truly believe the ideal of the Kingdom could become a reality here on earth.</a:t>
            </a:r>
          </a:p>
        </p:txBody>
      </p:sp>
    </p:spTree>
    <p:extLst>
      <p:ext uri="{BB962C8B-B14F-4D97-AF65-F5344CB8AC3E}">
        <p14:creationId xmlns:p14="http://schemas.microsoft.com/office/powerpoint/2010/main" val="21481490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6B59FEBA-9E1A-4113-A77F-8DF1C5E2BB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16632"/>
            <a:ext cx="9144000" cy="662473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zh-CN" altLang="en-US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奧巴馬</a:t>
            </a:r>
            <a:r>
              <a:rPr lang="zh-CN" altLang="en-US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在</a:t>
            </a:r>
            <a:r>
              <a:rPr lang="en-US" altLang="zh-CN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2010</a:t>
            </a:r>
            <a:r>
              <a:rPr lang="zh-CN" altLang="en-US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年接受澳大利亞媒體</a:t>
            </a:r>
            <a:r>
              <a:rPr lang="zh-TW" altLang="en-US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採</a:t>
            </a:r>
            <a:r>
              <a:rPr lang="zh-CN" altLang="en-US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訪時</a:t>
            </a:r>
            <a:r>
              <a:rPr lang="zh-TW" altLang="en-US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曾說</a:t>
            </a:r>
            <a:r>
              <a:rPr lang="en-US" altLang="zh-TW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:</a:t>
            </a:r>
            <a:r>
              <a:rPr lang="zh-CN" altLang="en-US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如果超過</a:t>
            </a:r>
            <a:r>
              <a:rPr lang="en-US" altLang="zh-CN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10</a:t>
            </a:r>
            <a:r>
              <a:rPr lang="zh-CN" altLang="en-US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億</a:t>
            </a:r>
            <a:r>
              <a:rPr lang="zh-TW" altLang="en-US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的</a:t>
            </a:r>
            <a:r>
              <a:rPr lang="zh-CN" altLang="en-US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中國人也過上類似澳大利亞和美國的高消費生活</a:t>
            </a:r>
            <a:r>
              <a:rPr lang="en-US" altLang="zh-TW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r>
              <a:rPr lang="zh-CN" altLang="en-US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 </a:t>
            </a:r>
            <a:r>
              <a:rPr lang="zh-CN" altLang="en-US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地球將無法承受</a:t>
            </a:r>
            <a:r>
              <a:rPr lang="en-US" altLang="zh-CN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. </a:t>
            </a:r>
            <a:r>
              <a:rPr lang="zh-CN" altLang="en-US" b="1" dirty="0">
                <a:solidFill>
                  <a:srgbClr val="0000FF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特朗普</a:t>
            </a:r>
            <a:r>
              <a:rPr lang="zh-CN" altLang="en-US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在</a:t>
            </a:r>
            <a:r>
              <a:rPr lang="en-US" altLang="zh-CN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2019</a:t>
            </a:r>
            <a:r>
              <a:rPr lang="zh-CN" altLang="en-US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年接受福克斯新聞</a:t>
            </a:r>
            <a:r>
              <a:rPr lang="zh-TW" altLang="en-US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採</a:t>
            </a:r>
            <a:r>
              <a:rPr lang="zh-CN" altLang="en-US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訪時</a:t>
            </a:r>
            <a:r>
              <a:rPr lang="zh-TW" altLang="en-US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也說</a:t>
            </a:r>
            <a:r>
              <a:rPr lang="en-US" altLang="zh-TW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:</a:t>
            </a:r>
            <a:r>
              <a:rPr lang="zh-CN" altLang="en-US" b="1" dirty="0">
                <a:solidFill>
                  <a:srgbClr val="0000FF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中國人日子過得太好也太久了</a:t>
            </a:r>
            <a:r>
              <a:rPr lang="en-US" altLang="zh-TW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.</a:t>
            </a:r>
            <a:r>
              <a:rPr lang="zh-TW" altLang="en-US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如果富國人都這樣想</a:t>
            </a:r>
            <a:r>
              <a:rPr lang="en-US" altLang="zh-TW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r>
              <a:rPr lang="zh-TW" altLang="en-US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 天國還會來臨嗎</a:t>
            </a:r>
            <a:r>
              <a:rPr lang="en-US" altLang="zh-TW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?</a:t>
            </a:r>
            <a:endParaRPr lang="zh-CN" altLang="en-US" dirty="0">
              <a:solidFill>
                <a:schemeClr val="tx1"/>
              </a:solidFill>
              <a:ea typeface="華康儷中黑" panose="020B0509000000000000" pitchFamily="49" charset="-120"/>
              <a:cs typeface="Arial" panose="020B0604020202020204" pitchFamily="34" charset="0"/>
            </a:endParaRPr>
          </a:p>
          <a:p>
            <a:pPr>
              <a:lnSpc>
                <a:spcPts val="3800"/>
              </a:lnSpc>
            </a:pPr>
            <a:r>
              <a:rPr lang="en-US" altLang="zh-TW" sz="3600" spc="-100" dirty="0">
                <a:solidFill>
                  <a:schemeClr val="tx1"/>
                </a:solidFill>
              </a:rPr>
              <a:t>In a 2010 interview with Australian media, </a:t>
            </a:r>
            <a:r>
              <a:rPr lang="en-US" altLang="zh-TW" sz="3600" spc="-100" dirty="0">
                <a:solidFill>
                  <a:srgbClr val="FF0000"/>
                </a:solidFill>
              </a:rPr>
              <a:t>Obama</a:t>
            </a:r>
            <a:r>
              <a:rPr lang="en-US" altLang="zh-TW" sz="3600" spc="-100" dirty="0">
                <a:solidFill>
                  <a:schemeClr val="tx1"/>
                </a:solidFill>
              </a:rPr>
              <a:t> said that if over a billion Chinese people were to live the high-consumption lifestyle of Australians and Americans, </a:t>
            </a:r>
            <a:r>
              <a:rPr lang="en-US" altLang="zh-TW" sz="3600" spc="-100" dirty="0">
                <a:solidFill>
                  <a:srgbClr val="FF0000"/>
                </a:solidFill>
              </a:rPr>
              <a:t>the planet could not sustain it</a:t>
            </a:r>
            <a:r>
              <a:rPr lang="en-US" altLang="zh-TW" sz="3600" spc="-100" dirty="0">
                <a:solidFill>
                  <a:schemeClr val="tx1"/>
                </a:solidFill>
              </a:rPr>
              <a:t>. In 2019, </a:t>
            </a:r>
            <a:r>
              <a:rPr lang="en-US" altLang="zh-TW" sz="3600" spc="-100" dirty="0">
                <a:solidFill>
                  <a:srgbClr val="FF0000"/>
                </a:solidFill>
              </a:rPr>
              <a:t>Trump</a:t>
            </a:r>
            <a:r>
              <a:rPr lang="en-US" altLang="zh-TW" sz="3600" spc="-100" dirty="0">
                <a:solidFill>
                  <a:schemeClr val="tx1"/>
                </a:solidFill>
              </a:rPr>
              <a:t> told Fox News that the Chinese had "</a:t>
            </a:r>
            <a:r>
              <a:rPr lang="en-US" altLang="zh-TW" sz="3600" spc="-100" dirty="0">
                <a:solidFill>
                  <a:srgbClr val="FF0000"/>
                </a:solidFill>
              </a:rPr>
              <a:t>lived too well for too long.</a:t>
            </a:r>
            <a:r>
              <a:rPr lang="en-US" altLang="zh-TW" sz="3600" spc="-100" dirty="0">
                <a:solidFill>
                  <a:schemeClr val="tx1"/>
                </a:solidFill>
              </a:rPr>
              <a:t>" If people of wealthy</a:t>
            </a:r>
          </a:p>
          <a:p>
            <a:pPr algn="l">
              <a:lnSpc>
                <a:spcPts val="3800"/>
              </a:lnSpc>
              <a:spcBef>
                <a:spcPts val="0"/>
              </a:spcBef>
            </a:pPr>
            <a:r>
              <a:rPr lang="en-US" altLang="zh-TW" sz="3600" spc="-100" dirty="0">
                <a:solidFill>
                  <a:schemeClr val="tx1"/>
                </a:solidFill>
              </a:rPr>
              <a:t> nations think this way, can the Dao or  the Kingdom of Heaven—ever truly come?   </a:t>
            </a:r>
            <a:endParaRPr lang="zh-TW" altLang="en-US" sz="3600" b="1" spc="-100" dirty="0">
              <a:solidFill>
                <a:srgbClr val="C00000"/>
              </a:solidFill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207930B0-FD34-4820-9BA4-AEB6455A1BFF}"/>
              </a:ext>
            </a:extLst>
          </p:cNvPr>
          <p:cNvSpPr txBox="1"/>
          <p:nvPr/>
        </p:nvSpPr>
        <p:spPr>
          <a:xfrm>
            <a:off x="5508104" y="6093296"/>
            <a:ext cx="3456384" cy="486030"/>
          </a:xfrm>
          <a:prstGeom prst="rect">
            <a:avLst/>
          </a:prstGeom>
          <a:noFill/>
          <a:ln w="28575">
            <a:solidFill>
              <a:srgbClr val="FF00FF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kumimoji="0" lang="en-US" altLang="zh-TW" sz="3200" b="1" i="0" u="none" strike="noStrike" kern="1200" cap="none" spc="-10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Like </a:t>
            </a:r>
            <a:r>
              <a:rPr kumimoji="0" lang="en-US" altLang="zh-TW" sz="3200" b="1" i="0" u="none" strike="noStrike" kern="1200" cap="none" spc="-10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Comment </a:t>
            </a:r>
            <a:r>
              <a:rPr kumimoji="0" lang="en-US" altLang="zh-TW" sz="3200" b="1" i="0" u="none" strike="noStrike" kern="1200" cap="none" spc="-1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Share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627988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330" name="Rectangle 2">
            <a:extLst>
              <a:ext uri="{FF2B5EF4-FFF2-40B4-BE49-F238E27FC236}">
                <a16:creationId xmlns:a16="http://schemas.microsoft.com/office/drawing/2014/main" id="{B2EF5AAD-EEB9-496C-B277-24E491281B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062" y="188937"/>
            <a:ext cx="9144000" cy="6048375"/>
          </a:xfrm>
        </p:spPr>
        <p:txBody>
          <a:bodyPr/>
          <a:lstStyle/>
          <a:p>
            <a:pPr algn="ctr" eaLnBrk="1" hangingPunct="1">
              <a:lnSpc>
                <a:spcPts val="70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sz="44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(P)" pitchFamily="34" charset="-120"/>
              </a:rPr>
              <a:t>願 上 主 </a:t>
            </a:r>
          </a:p>
          <a:p>
            <a:pPr algn="ctr" eaLnBrk="1" hangingPunct="1">
              <a:lnSpc>
                <a:spcPts val="70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sz="4400" dirty="0">
                <a:solidFill>
                  <a:srgbClr val="9900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華康儷中黑" panose="020B0509000000000000" pitchFamily="49" charset="-120"/>
                <a:ea typeface="華康儷中黑" panose="020B0509000000000000" pitchFamily="49" charset="-120"/>
              </a:rPr>
              <a:t>祝 福 你 和 你 的 家 庭</a:t>
            </a:r>
          </a:p>
          <a:p>
            <a:pPr algn="ctr" eaLnBrk="1" hangingPunct="1">
              <a:lnSpc>
                <a:spcPts val="70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華康儷中黑" panose="020B0509000000000000" pitchFamily="49" charset="-120"/>
                <a:ea typeface="華康儷中黑" panose="020B0509000000000000" pitchFamily="49" charset="-120"/>
              </a:rPr>
              <a:t>你 的 工 作</a:t>
            </a:r>
            <a:endParaRPr lang="en-US" altLang="zh-TW" sz="4400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華康儷中黑" panose="020B0509000000000000" pitchFamily="49" charset="-120"/>
              <a:ea typeface="華康儷中黑" panose="020B0509000000000000" pitchFamily="49" charset="-120"/>
            </a:endParaRPr>
          </a:p>
          <a:p>
            <a:pPr algn="ctr" eaLnBrk="1" hangingPunct="1">
              <a:lnSpc>
                <a:spcPts val="7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5400" dirty="0">
                <a:solidFill>
                  <a:srgbClr val="00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華康儷中黑" panose="020B0509000000000000" pitchFamily="49" charset="-120"/>
                <a:ea typeface="華康儷中黑" panose="020B0509000000000000" pitchFamily="49" charset="-120"/>
              </a:rPr>
              <a:t>幫助你戰勝疫情和一切困難</a:t>
            </a:r>
            <a:endParaRPr lang="en-US" altLang="zh-TW" sz="5400" dirty="0">
              <a:solidFill>
                <a:srgbClr val="00FF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華康儷中黑" panose="020B0509000000000000" pitchFamily="49" charset="-120"/>
              <a:ea typeface="華康儷中黑" panose="020B0509000000000000" pitchFamily="49" charset="-120"/>
            </a:endParaRPr>
          </a:p>
          <a:p>
            <a:pPr algn="ctr" eaLnBrk="1" hangingPunct="1">
              <a:lnSpc>
                <a:spcPts val="70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華康儷中黑" panose="020B0509000000000000" pitchFamily="49" charset="-120"/>
                <a:ea typeface="華康儷中黑" panose="020B0509000000000000" pitchFamily="49" charset="-120"/>
              </a:rPr>
              <a:t>化 危 為 機</a:t>
            </a:r>
          </a:p>
          <a:p>
            <a:pPr algn="ctr" eaLnBrk="1" hangingPunct="1">
              <a:lnSpc>
                <a:spcPts val="7000"/>
              </a:lnSpc>
              <a:spcBef>
                <a:spcPts val="1200"/>
              </a:spcBef>
              <a:buFontTx/>
              <a:buNone/>
              <a:defRPr/>
            </a:pPr>
            <a:r>
              <a:rPr lang="zh-TW" altLang="en-US" sz="5400" spc="6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天主愛你</a:t>
            </a:r>
            <a:r>
              <a:rPr lang="zh-TW" altLang="en-US" sz="3600" spc="6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 </a:t>
            </a:r>
            <a:r>
              <a:rPr lang="zh-TW" altLang="en-US" sz="5400" spc="6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主佑</a:t>
            </a:r>
            <a:r>
              <a:rPr lang="zh-TW" altLang="en-US" sz="4400" spc="6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34185</TotalTime>
  <Words>2058</Words>
  <Application>Microsoft Office PowerPoint</Application>
  <PresentationFormat>如螢幕大小 (4:3)</PresentationFormat>
  <Paragraphs>94</Paragraphs>
  <Slides>22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13</vt:i4>
      </vt:variant>
      <vt:variant>
        <vt:lpstr>佈景主題</vt:lpstr>
      </vt:variant>
      <vt:variant>
        <vt:i4>3</vt:i4>
      </vt:variant>
      <vt:variant>
        <vt:lpstr>投影片標題</vt:lpstr>
      </vt:variant>
      <vt:variant>
        <vt:i4>22</vt:i4>
      </vt:variant>
    </vt:vector>
  </HeadingPairs>
  <TitlesOfParts>
    <vt:vector size="38" baseType="lpstr">
      <vt:lpstr>華康中黑體</vt:lpstr>
      <vt:lpstr>華康中黑體(P)</vt:lpstr>
      <vt:lpstr>華康正顏楷體W7</vt:lpstr>
      <vt:lpstr>華康正顏楷體W7(P)</vt:lpstr>
      <vt:lpstr>華康粗黑體</vt:lpstr>
      <vt:lpstr>華康魏碑體</vt:lpstr>
      <vt:lpstr>華康儷中黑</vt:lpstr>
      <vt:lpstr>華康儷中黑(P)</vt:lpstr>
      <vt:lpstr>華康儷粗宋(P)</vt:lpstr>
      <vt:lpstr>新細明體</vt:lpstr>
      <vt:lpstr>Arial</vt:lpstr>
      <vt:lpstr>Calibri</vt:lpstr>
      <vt:lpstr>Wingdings</vt:lpstr>
      <vt:lpstr>預設簡報設計</vt:lpstr>
      <vt:lpstr>3_預設簡報設計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Cirs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Fr. Tsui</dc:creator>
  <cp:lastModifiedBy>user</cp:lastModifiedBy>
  <cp:revision>1758</cp:revision>
  <dcterms:created xsi:type="dcterms:W3CDTF">2006-09-26T01:05:23Z</dcterms:created>
  <dcterms:modified xsi:type="dcterms:W3CDTF">2026-08-10T01:54:20Z</dcterms:modified>
</cp:coreProperties>
</file>