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60" r:id="rId3"/>
  </p:sldMasterIdLst>
  <p:notesMasterIdLst>
    <p:notesMasterId r:id="rId28"/>
  </p:notesMasterIdLst>
  <p:handoutMasterIdLst>
    <p:handoutMasterId r:id="rId29"/>
  </p:handoutMasterIdLst>
  <p:sldIdLst>
    <p:sldId id="2152" r:id="rId4"/>
    <p:sldId id="2119" r:id="rId5"/>
    <p:sldId id="2137" r:id="rId6"/>
    <p:sldId id="2122" r:id="rId7"/>
    <p:sldId id="2135" r:id="rId8"/>
    <p:sldId id="2130" r:id="rId9"/>
    <p:sldId id="2131" r:id="rId10"/>
    <p:sldId id="2134" r:id="rId11"/>
    <p:sldId id="2136" r:id="rId12"/>
    <p:sldId id="2132" r:id="rId13"/>
    <p:sldId id="2096" r:id="rId14"/>
    <p:sldId id="2138" r:id="rId15"/>
    <p:sldId id="2139" r:id="rId16"/>
    <p:sldId id="2140" r:id="rId17"/>
    <p:sldId id="2141" r:id="rId18"/>
    <p:sldId id="2143" r:id="rId19"/>
    <p:sldId id="2144" r:id="rId20"/>
    <p:sldId id="2145" r:id="rId21"/>
    <p:sldId id="2146" r:id="rId22"/>
    <p:sldId id="2147" r:id="rId23"/>
    <p:sldId id="2148" r:id="rId24"/>
    <p:sldId id="2149" r:id="rId25"/>
    <p:sldId id="2150" r:id="rId26"/>
    <p:sldId id="1892" r:id="rId27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  <a:srgbClr val="FF99FF"/>
    <a:srgbClr val="FF00FF"/>
    <a:srgbClr val="660066"/>
    <a:srgbClr val="9900CC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242" autoAdjust="0"/>
    <p:restoredTop sz="93315" autoAdjust="0"/>
  </p:normalViewPr>
  <p:slideViewPr>
    <p:cSldViewPr>
      <p:cViewPr varScale="1">
        <p:scale>
          <a:sx n="59" d="100"/>
          <a:sy n="59" d="100"/>
        </p:scale>
        <p:origin x="1100" y="52"/>
      </p:cViewPr>
      <p:guideLst>
        <p:guide orient="horz" pos="2160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commentAuthors" Target="commentAuthor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18/9/2023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140579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18/9/2023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707307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18/9/2023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205192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18/9/2023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62783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18/9/2023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6566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18/9/2023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424517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18/9/2023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062110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18/9/2023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76438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18/9/2023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728417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18/9/2023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67221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18/9/2023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157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6FAC3-E849-4CF9-A42A-E098B4C536A8}" type="datetimeFigureOut">
              <a:rPr lang="zh-HK" altLang="en-US" smtClean="0"/>
              <a:t>18/9/2023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6043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61" r:id="rId1"/>
    <p:sldLayoutId id="2147489962" r:id="rId2"/>
    <p:sldLayoutId id="2147489963" r:id="rId3"/>
    <p:sldLayoutId id="2147489964" r:id="rId4"/>
    <p:sldLayoutId id="2147489965" r:id="rId5"/>
    <p:sldLayoutId id="2147489966" r:id="rId6"/>
    <p:sldLayoutId id="2147489967" r:id="rId7"/>
    <p:sldLayoutId id="2147489968" r:id="rId8"/>
    <p:sldLayoutId id="2147489969" r:id="rId9"/>
    <p:sldLayoutId id="2147489970" r:id="rId10"/>
    <p:sldLayoutId id="2147489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常年期第廿五主日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ts val="12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6600" dirty="0">
                <a:solidFill>
                  <a:srgbClr val="FFFF00"/>
                </a:solidFill>
                <a:ea typeface="華康粗黑體" panose="020B0709000000000000" pitchFamily="49" charset="-120"/>
              </a:rPr>
              <a:t>各盡所能</a:t>
            </a:r>
            <a:r>
              <a:rPr lang="en-US" altLang="zh-TW" sz="6600" dirty="0">
                <a:solidFill>
                  <a:srgbClr val="FFFF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6600" dirty="0">
                <a:solidFill>
                  <a:srgbClr val="FFFF00"/>
                </a:solidFill>
                <a:ea typeface="華康粗黑體" panose="020B0709000000000000" pitchFamily="49" charset="-120"/>
              </a:rPr>
              <a:t>各取所</a:t>
            </a:r>
            <a:r>
              <a:rPr lang="zh-TW" altLang="en-US" sz="66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值</a:t>
            </a:r>
            <a:r>
              <a:rPr lang="en-US" altLang="zh-TW" sz="6600" dirty="0">
                <a:solidFill>
                  <a:srgbClr val="FFFF00"/>
                </a:solidFill>
                <a:ea typeface="華康粗黑體" panose="020B0709000000000000" pitchFamily="49" charset="-120"/>
              </a:rPr>
              <a:t>/</a:t>
            </a:r>
            <a:r>
              <a:rPr lang="zh-TW" altLang="en-US" sz="6600" dirty="0">
                <a:solidFill>
                  <a:schemeClr val="bg1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需</a:t>
            </a:r>
            <a:r>
              <a:rPr lang="en-US" altLang="zh-TW" sz="6600" dirty="0">
                <a:solidFill>
                  <a:srgbClr val="FFFF00"/>
                </a:solidFill>
                <a:ea typeface="華康粗黑體" panose="020B0709000000000000" pitchFamily="49" charset="-120"/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i="1" dirty="0">
                <a:solidFill>
                  <a:schemeClr val="bg1"/>
                </a:solidFill>
                <a:ea typeface="華康粗黑體" panose="020B0709000000000000" pitchFamily="49" charset="-120"/>
              </a:rPr>
              <a:t>(</a:t>
            </a:r>
            <a:r>
              <a:rPr lang="zh-TW" altLang="en-US" sz="4000" i="1" dirty="0">
                <a:solidFill>
                  <a:schemeClr val="bg1"/>
                </a:solidFill>
                <a:ea typeface="華康粗黑體" panose="020B0709000000000000" pitchFamily="49" charset="-120"/>
              </a:rPr>
              <a:t>這是信仰要求</a:t>
            </a:r>
            <a:r>
              <a:rPr lang="en-US" altLang="zh-TW" sz="4000" i="1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i="1" dirty="0">
                <a:solidFill>
                  <a:schemeClr val="bg1"/>
                </a:solidFill>
                <a:ea typeface="華康粗黑體" panose="020B0709000000000000" pitchFamily="49" charset="-120"/>
              </a:rPr>
              <a:t>不是政治議題</a:t>
            </a:r>
            <a:r>
              <a:rPr lang="en-US" altLang="zh-TW" sz="4000" i="1" dirty="0">
                <a:solidFill>
                  <a:schemeClr val="bg1"/>
                </a:solidFill>
                <a:ea typeface="華康粗黑體" panose="020B0709000000000000" pitchFamily="49" charset="-120"/>
              </a:rPr>
              <a:t>)</a:t>
            </a:r>
            <a:endParaRPr lang="zh-TW" altLang="en-US" sz="4000" i="1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54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2605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常年期第廿五主日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ts val="12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6600" dirty="0">
                <a:solidFill>
                  <a:srgbClr val="FFFF00"/>
                </a:solidFill>
                <a:ea typeface="華康粗黑體" panose="020B0709000000000000" pitchFamily="49" charset="-120"/>
              </a:rPr>
              <a:t>各盡所能</a:t>
            </a:r>
            <a:r>
              <a:rPr lang="en-US" altLang="zh-TW" sz="6600" dirty="0">
                <a:solidFill>
                  <a:srgbClr val="FFFF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6600" dirty="0">
                <a:solidFill>
                  <a:srgbClr val="FFFF00"/>
                </a:solidFill>
                <a:ea typeface="華康粗黑體" panose="020B0709000000000000" pitchFamily="49" charset="-120"/>
              </a:rPr>
              <a:t>各取所</a:t>
            </a:r>
            <a:r>
              <a:rPr lang="zh-TW" altLang="en-US" sz="66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值</a:t>
            </a:r>
            <a:r>
              <a:rPr lang="en-US" altLang="zh-TW" sz="6600" dirty="0">
                <a:solidFill>
                  <a:srgbClr val="FFFF00"/>
                </a:solidFill>
                <a:ea typeface="華康粗黑體" panose="020B0709000000000000" pitchFamily="49" charset="-120"/>
              </a:rPr>
              <a:t>/</a:t>
            </a:r>
            <a:r>
              <a:rPr lang="zh-TW" altLang="en-US" sz="6600" dirty="0">
                <a:solidFill>
                  <a:schemeClr val="bg1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需</a:t>
            </a:r>
            <a:r>
              <a:rPr lang="en-US" altLang="zh-TW" sz="6600" dirty="0">
                <a:solidFill>
                  <a:srgbClr val="FFFF00"/>
                </a:solidFill>
                <a:ea typeface="華康粗黑體" panose="020B0709000000000000" pitchFamily="49" charset="-120"/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000" i="1" dirty="0">
                <a:solidFill>
                  <a:schemeClr val="bg1"/>
                </a:solidFill>
                <a:ea typeface="華康粗黑體" panose="020B0709000000000000" pitchFamily="49" charset="-120"/>
              </a:rPr>
              <a:t>(</a:t>
            </a:r>
            <a:r>
              <a:rPr lang="zh-TW" altLang="en-US" sz="4000" i="1" dirty="0">
                <a:solidFill>
                  <a:schemeClr val="bg1"/>
                </a:solidFill>
                <a:ea typeface="華康粗黑體" panose="020B0709000000000000" pitchFamily="49" charset="-120"/>
              </a:rPr>
              <a:t>這是信仰要求</a:t>
            </a:r>
            <a:r>
              <a:rPr lang="en-US" altLang="zh-TW" sz="4000" i="1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4000" i="1" dirty="0">
                <a:solidFill>
                  <a:schemeClr val="bg1"/>
                </a:solidFill>
                <a:ea typeface="華康粗黑體" panose="020B0709000000000000" pitchFamily="49" charset="-120"/>
              </a:rPr>
              <a:t>不是政治議題</a:t>
            </a:r>
            <a:r>
              <a:rPr lang="en-US" altLang="zh-TW" sz="4000" i="1" dirty="0">
                <a:solidFill>
                  <a:schemeClr val="bg1"/>
                </a:solidFill>
                <a:ea typeface="華康粗黑體" panose="020B0709000000000000" pitchFamily="49" charset="-120"/>
              </a:rPr>
              <a:t>)</a:t>
            </a:r>
            <a:endParaRPr lang="zh-TW" altLang="en-US" sz="4000" i="1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54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6336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我的思念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不是你們的思念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你們的行徑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也不是我的行徑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就如天離地有多高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我的行徑離你們的行徑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也有多高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在我看來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生活原是基督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死亡乃是利益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你們生活度日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應合乎基督的福音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天國好像一個家主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為自己的葡萄園僱用工人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我願意給最後來的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和給你的一樣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難道不許我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拿我的財物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做我所願意的事嗎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或是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因為我好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你就眼紅嗎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endParaRPr lang="en-US" altLang="zh-TW" sz="4000" dirty="0">
              <a:solidFill>
                <a:srgbClr val="FFFF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新特明體(P)" panose="02020900000000000000" pitchFamily="18" charset="-120"/>
                <a:cs typeface="華康中黑體" panose="020B0509000000000000" pitchFamily="49" charset="-120"/>
              </a:rPr>
              <a:t>我的思念</a:t>
            </a:r>
            <a:r>
              <a:rPr lang="en-US" altLang="zh-TW" sz="4000" dirty="0">
                <a:solidFill>
                  <a:schemeClr val="bg1"/>
                </a:solidFill>
                <a:ea typeface="華康新特明體(P)" panose="020209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新特明體(P)" panose="02020900000000000000" pitchFamily="18" charset="-120"/>
                <a:cs typeface="華康中黑體" panose="020B0509000000000000" pitchFamily="49" charset="-120"/>
              </a:rPr>
              <a:t>不是你們的思念</a:t>
            </a:r>
            <a:r>
              <a:rPr lang="en-US" altLang="zh-TW" sz="4000" dirty="0">
                <a:solidFill>
                  <a:schemeClr val="bg1"/>
                </a:solidFill>
                <a:ea typeface="華康新特明體(P)" panose="020209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新特明體(P)" panose="02020900000000000000" pitchFamily="18" charset="-120"/>
                <a:cs typeface="華康中黑體" panose="020B0509000000000000" pitchFamily="49" charset="-120"/>
              </a:rPr>
              <a:t>你們的行徑</a:t>
            </a:r>
            <a:r>
              <a:rPr lang="en-US" altLang="zh-TW" sz="4000" dirty="0">
                <a:solidFill>
                  <a:schemeClr val="bg1"/>
                </a:solidFill>
                <a:ea typeface="華康新特明體(P)" panose="020209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新特明體(P)" panose="02020900000000000000" pitchFamily="18" charset="-120"/>
                <a:cs typeface="華康中黑體" panose="020B0509000000000000" pitchFamily="49" charset="-120"/>
              </a:rPr>
              <a:t>也不是我的行徑</a:t>
            </a:r>
            <a:r>
              <a:rPr lang="en-US" altLang="zh-TW" sz="4000" dirty="0">
                <a:solidFill>
                  <a:schemeClr val="bg1"/>
                </a:solidFill>
                <a:ea typeface="華康新特明體(P)" panose="02020900000000000000" pitchFamily="18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ea typeface="華康新特明體(P)" panose="02020900000000000000" pitchFamily="18" charset="-120"/>
                <a:cs typeface="華康中黑體" panose="020B0509000000000000" pitchFamily="49" charset="-120"/>
              </a:rPr>
              <a:t>就如天離地有多高</a:t>
            </a:r>
            <a:r>
              <a:rPr lang="en-US" altLang="zh-TW" sz="4000" dirty="0">
                <a:solidFill>
                  <a:schemeClr val="bg1"/>
                </a:solidFill>
                <a:ea typeface="華康新特明體(P)" panose="02020900000000000000" pitchFamily="18" charset="-120"/>
                <a:cs typeface="華康中黑體" panose="020B0509000000000000" pitchFamily="49" charset="-120"/>
              </a:rPr>
              <a:t>,</a:t>
            </a:r>
            <a:br>
              <a:rPr lang="en-US" altLang="zh-TW" sz="4000" dirty="0">
                <a:solidFill>
                  <a:schemeClr val="bg1"/>
                </a:solidFill>
                <a:ea typeface="華康新特明體(P)" panose="02020900000000000000" pitchFamily="18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rgbClr val="00FF00"/>
                </a:solidFill>
                <a:ea typeface="華康新特明體(P)" panose="02020900000000000000" pitchFamily="18" charset="-120"/>
                <a:cs typeface="華康中黑體" panose="020B0509000000000000" pitchFamily="49" charset="-120"/>
              </a:rPr>
              <a:t>我的行徑離你們的行徑</a:t>
            </a:r>
            <a:r>
              <a:rPr lang="en-US" altLang="zh-TW" sz="4000" dirty="0">
                <a:solidFill>
                  <a:srgbClr val="00FF00"/>
                </a:solidFill>
                <a:ea typeface="華康新特明體(P)" panose="020209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新特明體(P)" panose="02020900000000000000" pitchFamily="18" charset="-120"/>
                <a:cs typeface="華康中黑體" panose="020B0509000000000000" pitchFamily="49" charset="-120"/>
              </a:rPr>
              <a:t>也有多高</a:t>
            </a:r>
            <a:r>
              <a:rPr lang="en-US" altLang="zh-TW" sz="4000" dirty="0">
                <a:solidFill>
                  <a:srgbClr val="00FF00"/>
                </a:solidFill>
                <a:ea typeface="華康新特明體(P)" panose="02020900000000000000" pitchFamily="18" charset="-120"/>
                <a:cs typeface="華康中黑體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我們信徒的思想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雖名為信徒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卻和全人類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包括無神者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一樣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也離天主很遠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很遠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很遠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很遠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很遠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很遠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很遠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很遠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……!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三條歪路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1.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等閒視之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當天主「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冇到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2.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當作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比喻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輕輕放過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「踏雪無痕」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化作輕煙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 3.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聖德只給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特選者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與我何干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endParaRPr lang="en-US" altLang="zh-TW" sz="40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316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300" dirty="0">
                <a:solidFill>
                  <a:schemeClr val="bg1"/>
                </a:solidFill>
                <a:ea typeface="華康新特明體(P)" panose="02020900000000000000" pitchFamily="18" charset="-120"/>
                <a:cs typeface="華康中黑體" panose="020B0509000000000000" pitchFamily="49" charset="-120"/>
              </a:rPr>
              <a:t>在我看來</a:t>
            </a:r>
            <a:r>
              <a:rPr lang="en-US" altLang="zh-TW" sz="4300" dirty="0">
                <a:solidFill>
                  <a:schemeClr val="bg1"/>
                </a:solidFill>
                <a:ea typeface="華康新特明體(P)" panose="020209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4300" dirty="0">
                <a:solidFill>
                  <a:srgbClr val="00FF00"/>
                </a:solidFill>
                <a:ea typeface="華康新特明體(P)" panose="02020900000000000000" pitchFamily="18" charset="-120"/>
                <a:cs typeface="華康中黑體" panose="020B0509000000000000" pitchFamily="49" charset="-120"/>
              </a:rPr>
              <a:t>生活原是基督</a:t>
            </a:r>
            <a:r>
              <a:rPr lang="en-US" altLang="zh-TW" sz="4300" dirty="0">
                <a:solidFill>
                  <a:schemeClr val="bg1"/>
                </a:solidFill>
                <a:ea typeface="華康新特明體(P)" panose="020209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4300" dirty="0">
                <a:solidFill>
                  <a:schemeClr val="bg1"/>
                </a:solidFill>
                <a:ea typeface="華康新特明體(P)" panose="02020900000000000000" pitchFamily="18" charset="-120"/>
                <a:cs typeface="華康中黑體" panose="020B0509000000000000" pitchFamily="49" charset="-120"/>
              </a:rPr>
              <a:t>死亡乃是利益</a:t>
            </a:r>
            <a:r>
              <a:rPr lang="en-US" altLang="zh-TW" sz="4300" dirty="0">
                <a:solidFill>
                  <a:schemeClr val="bg1"/>
                </a:solidFill>
                <a:ea typeface="華康新特明體(P)" panose="02020900000000000000" pitchFamily="18" charset="-120"/>
                <a:cs typeface="華康中黑體" panose="020B0509000000000000" pitchFamily="49" charset="-120"/>
              </a:rPr>
              <a:t>.</a:t>
            </a:r>
            <a:r>
              <a:rPr lang="zh-TW" altLang="en-US" sz="4300" dirty="0">
                <a:solidFill>
                  <a:schemeClr val="bg1"/>
                </a:solidFill>
                <a:ea typeface="華康新特明體(P)" panose="02020900000000000000" pitchFamily="18" charset="-120"/>
                <a:cs typeface="華康中黑體" panose="020B0509000000000000" pitchFamily="49" charset="-120"/>
              </a:rPr>
              <a:t>你們生活度日</a:t>
            </a:r>
            <a:r>
              <a:rPr lang="en-US" altLang="zh-TW" sz="4300" dirty="0">
                <a:solidFill>
                  <a:schemeClr val="bg1"/>
                </a:solidFill>
                <a:ea typeface="華康新特明體(P)" panose="020209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4300" dirty="0">
                <a:solidFill>
                  <a:srgbClr val="FFFF00"/>
                </a:solidFill>
                <a:ea typeface="華康新特明體(P)" panose="02020900000000000000" pitchFamily="18" charset="-120"/>
                <a:cs typeface="華康中黑體" panose="020B0509000000000000" pitchFamily="49" charset="-120"/>
              </a:rPr>
              <a:t>應合乎基督的福音</a:t>
            </a:r>
            <a:endParaRPr lang="en-US" altLang="zh-TW" sz="4300" dirty="0">
              <a:solidFill>
                <a:schemeClr val="bg1"/>
              </a:solidFill>
              <a:ea typeface="華康新特明體(P)" panose="02020900000000000000" pitchFamily="18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合乎基督的福音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幾時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認真想過基督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幾曾研究過基督的所思所想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或是 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1.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不讀聖經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而無從得知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或是 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2.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斷章取義而濫用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誤用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聖經去做基督不會做的事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許多人的「福音」是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流行文化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時尚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享樂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無限制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的自由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沒有別人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的自我中心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不顧別人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死活的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獨樂樂</a:t>
            </a:r>
            <a:r>
              <a:rPr lang="en-US" altLang="zh-TW" sz="24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4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個人</a:t>
            </a:r>
            <a:r>
              <a:rPr lang="en-US" altLang="zh-TW" sz="24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家庭</a:t>
            </a:r>
            <a:r>
              <a:rPr lang="en-US" altLang="zh-TW" sz="24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國家</a:t>
            </a:r>
            <a:r>
              <a:rPr lang="en-US" altLang="zh-TW" sz="24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教會</a:t>
            </a:r>
            <a:r>
              <a:rPr lang="en-US" altLang="zh-TW" sz="24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人類</a:t>
            </a:r>
            <a:r>
              <a:rPr lang="en-US" altLang="zh-TW" sz="24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endParaRPr lang="en-US" altLang="zh-TW" sz="24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737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  <a:cs typeface="華康中黑體" panose="020B0509000000000000" pitchFamily="49" charset="-120"/>
              </a:rPr>
              <a:t>天國好像一個家主</a:t>
            </a:r>
            <a:r>
              <a:rPr lang="en-US" altLang="zh-TW" sz="4000" dirty="0">
                <a:solidFill>
                  <a:schemeClr val="bg1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  <a:cs typeface="華康中黑體" panose="020B0509000000000000" pitchFamily="49" charset="-120"/>
              </a:rPr>
              <a:t>為自己的葡萄園僱用工人</a:t>
            </a:r>
            <a:r>
              <a:rPr lang="en-US" altLang="zh-TW" sz="4000" dirty="0">
                <a:solidFill>
                  <a:schemeClr val="bg1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  <a:cs typeface="華康中黑體" panose="020B0509000000000000" pitchFamily="49" charset="-120"/>
              </a:rPr>
              <a:t>我願意給最後來的</a:t>
            </a:r>
            <a:r>
              <a:rPr lang="en-US" altLang="zh-TW" sz="4000" dirty="0">
                <a:solidFill>
                  <a:schemeClr val="bg1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  <a:cs typeface="華康中黑體" panose="020B0509000000000000" pitchFamily="49" charset="-120"/>
              </a:rPr>
              <a:t>和給你的一樣</a:t>
            </a:r>
            <a:r>
              <a:rPr lang="en-US" altLang="zh-TW" sz="4000" dirty="0">
                <a:solidFill>
                  <a:schemeClr val="bg1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  <a:cs typeface="華康中黑體" panose="020B0509000000000000" pitchFamily="49" charset="-120"/>
              </a:rPr>
              <a:t>難道不許我</a:t>
            </a:r>
            <a:r>
              <a:rPr lang="en-US" altLang="zh-TW" sz="4000" dirty="0">
                <a:solidFill>
                  <a:schemeClr val="bg1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  <a:cs typeface="華康中黑體" panose="020B0509000000000000" pitchFamily="49" charset="-120"/>
              </a:rPr>
              <a:t>拿我的財物</a:t>
            </a:r>
            <a:r>
              <a:rPr lang="en-US" altLang="zh-TW" sz="4000" dirty="0">
                <a:solidFill>
                  <a:schemeClr val="bg1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  <a:cs typeface="華康中黑體" panose="020B0509000000000000" pitchFamily="49" charset="-120"/>
              </a:rPr>
              <a:t>做我所願意的事嗎</a:t>
            </a:r>
            <a:r>
              <a:rPr lang="en-US" altLang="zh-TW" sz="4000" dirty="0">
                <a:solidFill>
                  <a:schemeClr val="bg1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  <a:cs typeface="華康中黑體" panose="020B0509000000000000" pitchFamily="49" charset="-120"/>
              </a:rPr>
              <a:t>或是</a:t>
            </a:r>
            <a:r>
              <a:rPr lang="zh-TW" altLang="en-US" sz="4000" dirty="0">
                <a:solidFill>
                  <a:srgbClr val="FFFF00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  <a:cs typeface="華康中黑體" panose="020B0509000000000000" pitchFamily="49" charset="-120"/>
              </a:rPr>
              <a:t>因為我好</a:t>
            </a:r>
            <a:r>
              <a:rPr lang="en-US" altLang="zh-TW" sz="4000" dirty="0">
                <a:solidFill>
                  <a:srgbClr val="FFFF00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  <a:cs typeface="華康中黑體" panose="020B0509000000000000" pitchFamily="49" charset="-120"/>
              </a:rPr>
              <a:t>你就眼紅嗎</a:t>
            </a:r>
            <a:r>
              <a:rPr lang="en-US" altLang="zh-TW" sz="4000" dirty="0">
                <a:solidFill>
                  <a:srgbClr val="FFFF00"/>
                </a:solidFill>
                <a:latin typeface="華康新特明體(P)" panose="02020900000000000000" pitchFamily="18" charset="-120"/>
                <a:ea typeface="華康新特明體(P)" panose="02020900000000000000" pitchFamily="18" charset="-120"/>
                <a:cs typeface="華康中黑體" panose="020B0509000000000000" pitchFamily="49" charset="-120"/>
              </a:rPr>
              <a:t>?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為什麼不能各盡所能各取所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需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?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為什麼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pc="-150" dirty="0">
                <a:solidFill>
                  <a:schemeClr val="bg1"/>
                </a:solidFill>
                <a:ea typeface="華康魏碑體" panose="03000709000000000000" pitchFamily="65" charset="-120"/>
                <a:cs typeface="華康中黑體" panose="020B0509000000000000" pitchFamily="49" charset="-120"/>
              </a:rPr>
              <a:t>全球北方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朱門酒肉臭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pc="-150" dirty="0">
                <a:solidFill>
                  <a:schemeClr val="bg1"/>
                </a:solidFill>
                <a:ea typeface="華康魏碑體" panose="03000709000000000000" pitchFamily="65" charset="-120"/>
                <a:cs typeface="華康中黑體" panose="020B0509000000000000" pitchFamily="49" charset="-120"/>
              </a:rPr>
              <a:t>全球南方</a:t>
            </a:r>
            <a:r>
              <a:rPr lang="zh-TW" altLang="en-US" sz="4000" spc="-15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有凍死骨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為什麼有七個國家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人口只佔世界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10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%,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竟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能壟斷世界的話語權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是非對錯權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揮霍權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永遠有權做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人上人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七國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講人權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六國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信基督</a:t>
            </a:r>
            <a:endParaRPr lang="en-US" altLang="zh-TW" dirty="0">
              <a:solidFill>
                <a:schemeClr val="bg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345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31CEEE5-EF7B-40B0-86A3-8FA8668CA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各盡所能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各取所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值</a:t>
            </a:r>
            <a:r>
              <a:rPr lang="en-US" altLang="zh-TW" sz="3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是大多數人認同的主張</a:t>
            </a:r>
            <a:r>
              <a:rPr lang="en-US" altLang="zh-TW" sz="3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3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lang="zh-TW" altLang="en-US" sz="38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各盡所能</a:t>
            </a:r>
            <a:r>
              <a:rPr lang="en-US" altLang="zh-TW" sz="38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8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各取所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需</a:t>
            </a:r>
            <a:r>
              <a:rPr lang="en-US" altLang="zh-TW" sz="3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卻被認為是「烏托邦」</a:t>
            </a:r>
            <a:r>
              <a:rPr lang="en-US" altLang="zh-TW" sz="3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3800" i="1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做又三十六</a:t>
            </a:r>
            <a:r>
              <a:rPr lang="en-US" altLang="zh-TW" sz="3800" i="1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800" i="1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唔做又三十六</a:t>
            </a:r>
            <a:r>
              <a:rPr lang="en-US" altLang="zh-TW" sz="3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社會怎會進步</a:t>
            </a:r>
            <a:r>
              <a:rPr lang="en-US" altLang="zh-TW" sz="38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?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38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principle that “</a:t>
            </a:r>
            <a:r>
              <a:rPr lang="en-US" altLang="zh-TW" sz="3800" spc="-15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each according to his ability and each according to his contributions</a:t>
            </a:r>
            <a:r>
              <a:rPr lang="en-US" altLang="zh-TW" sz="38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 is widely accepted by most people. On the other hand, “</a:t>
            </a:r>
            <a:r>
              <a:rPr lang="en-US" altLang="zh-TW" sz="3800" spc="-15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each according to his ability, and each according to his needs</a:t>
            </a:r>
            <a:r>
              <a:rPr lang="en-US" altLang="zh-TW" sz="38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38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is considered a utopian (impractical) ideal. If 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38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“</a:t>
            </a:r>
            <a:r>
              <a:rPr lang="en-US" altLang="zh-TW" sz="3800" i="1" spc="-15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working hard or slacking off earns the same 36 dollars</a:t>
            </a:r>
            <a:r>
              <a:rPr lang="en-US" altLang="zh-TW" sz="38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”, how can society progress?</a:t>
            </a:r>
          </a:p>
        </p:txBody>
      </p:sp>
    </p:spTree>
    <p:extLst>
      <p:ext uri="{BB962C8B-B14F-4D97-AF65-F5344CB8AC3E}">
        <p14:creationId xmlns:p14="http://schemas.microsoft.com/office/powerpoint/2010/main" val="1235840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31CEEE5-EF7B-40B0-86A3-8FA8668CA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我們大多認為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「各取所值」才公平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但這個「所值」卻為弱小者帶來煩惱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因為</a:t>
            </a:r>
            <a:endParaRPr lang="en-US" altLang="zh-TW" sz="4000" dirty="0">
              <a:solidFill>
                <a:schemeClr val="tx1"/>
              </a:solidFill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起跑線不同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由人的</a:t>
            </a: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不同背境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所</a:t>
            </a:r>
            <a:endParaRPr lang="en-US" altLang="zh-TW" sz="4000" dirty="0">
              <a:solidFill>
                <a:schemeClr val="tx1"/>
              </a:solidFill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培育起來的人的素質和能力也不同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Most of us believe that "to each according to his worth" is </a:t>
            </a:r>
            <a:r>
              <a:rPr lang="en-US" altLang="zh-TW" sz="4000" spc="-1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fair.</a:t>
            </a:r>
            <a: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However, this concept of ‘worth’ is inequitable to those who are disadvantaged; as </a:t>
            </a:r>
            <a:r>
              <a:rPr lang="en-US" altLang="zh-TW" sz="4000" spc="-1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some are born privileged at birth </a:t>
            </a:r>
            <a: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and </a:t>
            </a:r>
            <a:r>
              <a:rPr lang="en-US" altLang="zh-TW" sz="4000" spc="-1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outcome of nurture varies on family background</a:t>
            </a:r>
            <a: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1073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31CEEE5-EF7B-40B0-86A3-8FA8668CA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相反地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家裡的孩子人人都可以飽食暖衣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這不是盡好了本分才能獲得的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酬勞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因為那是家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我只問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 </a:t>
            </a:r>
            <a:r>
              <a:rPr lang="zh-TW" altLang="en-US" sz="44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為什麼世界不能成為家</a:t>
            </a:r>
            <a:r>
              <a:rPr lang="en-US" altLang="zh-TW" sz="44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?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Contrast this to children in a family, where every child is kept warm and fed 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without a merit assessment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simply because we are family. Hence, </a:t>
            </a:r>
            <a:r>
              <a:rPr lang="en-US" altLang="zh-TW" sz="44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why cannot 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world behave as one family?</a:t>
            </a:r>
          </a:p>
        </p:txBody>
      </p:sp>
    </p:spTree>
    <p:extLst>
      <p:ext uri="{BB962C8B-B14F-4D97-AF65-F5344CB8AC3E}">
        <p14:creationId xmlns:p14="http://schemas.microsoft.com/office/powerpoint/2010/main" val="1283805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31CEEE5-EF7B-40B0-86A3-8FA8668CA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天主的思想和我們的思想</a:t>
            </a:r>
            <a:r>
              <a:rPr lang="en-US" altLang="zh-TW" sz="44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差天共地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所以我們才認為福音的「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大地資源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人類共享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」精神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不能在地上實踐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God’s will and our thoughts are as wide apart as heaven and earth. That is why the spirit of the Gospel, “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sharing the earth’s resources among all humanity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cannot be realized on earth.</a:t>
            </a:r>
          </a:p>
        </p:txBody>
      </p:sp>
    </p:spTree>
    <p:extLst>
      <p:ext uri="{BB962C8B-B14F-4D97-AF65-F5344CB8AC3E}">
        <p14:creationId xmlns:p14="http://schemas.microsoft.com/office/powerpoint/2010/main" val="2481915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31CEEE5-EF7B-40B0-86A3-8FA8668CA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我們不敢想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但耶穌卻這樣想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也這樣作了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「我願意給最後來的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和給你的一樣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難道不許我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拿我的財物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做我所願意的事嗎</a:t>
            </a:r>
            <a:r>
              <a:rPr lang="en-US" altLang="zh-TW" sz="44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?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</a:p>
          <a:p>
            <a:pPr>
              <a:lnSpc>
                <a:spcPts val="49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We do not think like Jesus, nor do we act like Jesus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He said: “What if I wish to give this last one the same as you? Am I not free to do </a:t>
            </a:r>
          </a:p>
          <a:p>
            <a:pPr>
              <a:lnSpc>
                <a:spcPts val="49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as I wish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with my own money?”</a:t>
            </a:r>
          </a:p>
        </p:txBody>
      </p:sp>
    </p:spTree>
    <p:extLst>
      <p:ext uri="{BB962C8B-B14F-4D97-AF65-F5344CB8AC3E}">
        <p14:creationId xmlns:p14="http://schemas.microsoft.com/office/powerpoint/2010/main" val="2030126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9384"/>
            <a:ext cx="9144000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 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55:6-9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趁可找到上主的時候，你們應尋找他；趁上主還在近處的時候，你們應呼求他。罪人應離開自己的行徑，惡人該拋棄自己的思念，來歸附上主，好讓上主憐憫他。請來歸附我們的天主吧！因為他是富於仁慈的。</a:t>
            </a: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我的思念，不是你們的思念，你們的行徑，也不是我的行徑：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上主的斷語。</a:t>
            </a:r>
            <a:endParaRPr lang="en-US" altLang="zh-TW" sz="3600" dirty="0">
              <a:solidFill>
                <a:srgbClr val="FFFF00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300078CF-FBD4-498B-A840-1196D459D06D}"/>
              </a:ext>
            </a:extLst>
          </p:cNvPr>
          <p:cNvSpPr txBox="1"/>
          <p:nvPr/>
        </p:nvSpPr>
        <p:spPr>
          <a:xfrm>
            <a:off x="7560072" y="604866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31CEEE5-EF7B-40B0-86A3-8FA8668CA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如果整個教會都一致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經常的宣講天國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在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彌撒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和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慕道班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中講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父母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和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學校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也這樣從小教導孩子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我相信</a:t>
            </a:r>
            <a:endParaRPr lang="en-US" altLang="zh-TW" sz="4000" dirty="0">
              <a:solidFill>
                <a:schemeClr val="tx1"/>
              </a:solidFill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天國的理想是可能在地上出現的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If the whole Church would act with one accord, and persistently preach the Kingdom of Heaven during </a:t>
            </a:r>
            <a:r>
              <a:rPr lang="en-US" altLang="zh-TW" sz="4000" spc="-1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Masses</a:t>
            </a:r>
            <a:r>
              <a:rPr lang="en-US" altLang="zh-TW" sz="4000" spc="-1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and </a:t>
            </a:r>
            <a:r>
              <a:rPr lang="en-US" altLang="zh-TW" sz="4000" spc="-15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catechism classes</a:t>
            </a:r>
            <a:r>
              <a:rPr lang="en-US" altLang="zh-TW" sz="40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with </a:t>
            </a:r>
            <a:r>
              <a:rPr lang="en-US" altLang="zh-TW" sz="4000" spc="-15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parents</a:t>
            </a:r>
            <a:r>
              <a:rPr lang="en-US" altLang="zh-TW" sz="40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and </a:t>
            </a:r>
            <a:r>
              <a:rPr lang="en-US" altLang="zh-TW" sz="4000" spc="-15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teachers </a:t>
            </a:r>
            <a:r>
              <a:rPr lang="en-US" altLang="zh-TW" sz="40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working in tandem on educating the children, I believe the utopian Kingdom of Heaven can become </a:t>
            </a:r>
            <a:r>
              <a:rPr lang="en-US" altLang="zh-TW" sz="4000" spc="-15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 reality on earth</a:t>
            </a:r>
            <a:r>
              <a:rPr lang="en-US" altLang="zh-TW" sz="40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8149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31CEEE5-EF7B-40B0-86A3-8FA8668CA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今天世界有大約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百分之十的富國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害怕中國帶動第三世界富起來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讓全人類都能一起過一個比較富裕的生活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並認為這會為世界帶來大災難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Today, about 10% of countries in the world are considered wealthy. They fear China’s rise will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lift the Third World out of poverty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lift humanity to relative material comfort, and that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this will bring disaster to the world. </a:t>
            </a:r>
          </a:p>
        </p:txBody>
      </p:sp>
    </p:spTree>
    <p:extLst>
      <p:ext uri="{BB962C8B-B14F-4D97-AF65-F5344CB8AC3E}">
        <p14:creationId xmlns:p14="http://schemas.microsoft.com/office/powerpoint/2010/main" val="1544133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31CEEE5-EF7B-40B0-86A3-8FA8668CA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39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天下太平</a:t>
            </a:r>
            <a:r>
              <a:rPr lang="en-US" altLang="zh-TW" sz="39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9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便沒有國家安全問題</a:t>
            </a:r>
            <a:r>
              <a:rPr lang="en-US" altLang="zh-TW" sz="39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9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從而減少一些國防開支</a:t>
            </a:r>
            <a:r>
              <a:rPr lang="en-US" altLang="zh-TW" sz="39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39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懂得「</a:t>
            </a:r>
            <a:r>
              <a:rPr lang="zh-TW" altLang="en-US" sz="39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分享為快樂之本</a:t>
            </a:r>
            <a:r>
              <a:rPr lang="zh-TW" altLang="en-US" sz="39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39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9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便不必浪費太多地球資源</a:t>
            </a:r>
            <a:r>
              <a:rPr lang="en-US" altLang="zh-TW" sz="39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9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讓人人都可以豐衣足食</a:t>
            </a:r>
            <a:r>
              <a:rPr lang="en-US" altLang="zh-TW" sz="39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9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快樂健康</a:t>
            </a:r>
            <a:r>
              <a:rPr lang="en-US" altLang="zh-TW" sz="39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9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But, if there were </a:t>
            </a:r>
            <a:r>
              <a:rPr lang="en-US" altLang="zh-TW" sz="3900" spc="-15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global peace</a:t>
            </a:r>
            <a:r>
              <a:rPr lang="en-US" altLang="zh-TW" sz="39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there would be no question of risks to </a:t>
            </a:r>
            <a:r>
              <a:rPr lang="en-US" altLang="zh-TW" sz="3900" spc="-15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national security</a:t>
            </a:r>
            <a:r>
              <a:rPr lang="en-US" altLang="zh-TW" sz="39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and </a:t>
            </a:r>
            <a:r>
              <a:rPr lang="en-US" altLang="zh-TW" sz="3900" spc="-150" dirty="0" err="1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defence</a:t>
            </a:r>
            <a:r>
              <a:rPr lang="en-US" altLang="zh-TW" sz="39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spending could thus be reduced. If we were to understand that “</a:t>
            </a:r>
            <a:r>
              <a:rPr lang="en-US" altLang="zh-TW" sz="3900" spc="-15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sharing</a:t>
            </a:r>
            <a:r>
              <a:rPr lang="en-US" altLang="zh-TW" sz="3900" spc="-15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is fundamental to </a:t>
            </a:r>
            <a:r>
              <a:rPr lang="en-US" altLang="zh-TW" sz="3900" spc="-15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happiness</a:t>
            </a:r>
            <a:r>
              <a:rPr lang="en-US" altLang="zh-TW" sz="3900" spc="-15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”, there would not be wastage of the earth’s resources, thus allowing all people to be clothed and fed, happy and healthy.</a:t>
            </a:r>
          </a:p>
        </p:txBody>
      </p:sp>
    </p:spTree>
    <p:extLst>
      <p:ext uri="{BB962C8B-B14F-4D97-AF65-F5344CB8AC3E}">
        <p14:creationId xmlns:p14="http://schemas.microsoft.com/office/powerpoint/2010/main" val="2588749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31CEEE5-EF7B-40B0-86A3-8FA8668CA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凡是中國能發明的東西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包括昂貴的醫療產品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幾乎都會下降至「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白菜價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36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6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即大多數人能負擔得起</a:t>
            </a:r>
            <a:r>
              <a:rPr lang="en-US" altLang="zh-TW" sz="36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這是否比較接近</a:t>
            </a:r>
            <a:endParaRPr lang="en-US" altLang="zh-TW" sz="4000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「天下為公」或天國的大同境界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?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Anything that China can invent, including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expensive medical products 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could eventually become 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affordable for the majority of people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Doesn’t this resemble more the concept of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‘the world as one community’ or the ideal state of a utopia (paradise)?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E3AADF02-9FBD-4CC1-A400-E0E57D15D137}"/>
              </a:ext>
            </a:extLst>
          </p:cNvPr>
          <p:cNvSpPr txBox="1"/>
          <p:nvPr/>
        </p:nvSpPr>
        <p:spPr>
          <a:xfrm>
            <a:off x="251520" y="6341258"/>
            <a:ext cx="21602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3523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32" y="188640"/>
            <a:ext cx="9144000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就如天離地有多高，我的行徑離你們的行徑，我的思念離你們的思念，也有多高。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感謝天主。</a:t>
            </a:r>
            <a:endParaRPr lang="zh-TW" altLang="en-US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3600" dirty="0">
              <a:solidFill>
                <a:srgbClr val="FFFFFF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9C05310-74DF-484C-8ECC-D0F10B204913}"/>
              </a:ext>
            </a:extLst>
          </p:cNvPr>
          <p:cNvSpPr txBox="1"/>
          <p:nvPr/>
        </p:nvSpPr>
        <p:spPr>
          <a:xfrm>
            <a:off x="7560072" y="611918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01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496" y="188640"/>
            <a:ext cx="9108504" cy="6525344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恭讀聖保祿宗徒致斐理伯人書 </a:t>
            </a:r>
            <a:r>
              <a:rPr lang="en-US" altLang="zh-TW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1:20-24,27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我或生或死，總要叫基督，在我身上受頌揚。因為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在我看來，生活原是基督，死亡乃是利益。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但如果我生活在肉身內，還能獲得工作的效果，那麼，我自己也不知道，要選擇那一樣了。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我正夾在兩者之間。我渴望解脫，為與基督在一起；這實在是再好沒有了。</a:t>
            </a: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rgbClr val="FFFFFF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3" name="文字方塊 4">
            <a:extLst>
              <a:ext uri="{FF2B5EF4-FFF2-40B4-BE49-F238E27FC236}">
                <a16:creationId xmlns:a16="http://schemas.microsoft.com/office/drawing/2014/main" id="{61340372-B4FE-EE10-773C-8DB7D512C0A5}"/>
              </a:ext>
            </a:extLst>
          </p:cNvPr>
          <p:cNvSpPr txBox="1"/>
          <p:nvPr/>
        </p:nvSpPr>
        <p:spPr>
          <a:xfrm>
            <a:off x="7668344" y="626925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5296"/>
            <a:ext cx="9108504" cy="66693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但是，我存留在肉身內，卻對你們十分重要。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你們生活度日，應合乎基督的福音。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8" name="文字方塊 4">
            <a:extLst>
              <a:ext uri="{FF2B5EF4-FFF2-40B4-BE49-F238E27FC236}">
                <a16:creationId xmlns:a16="http://schemas.microsoft.com/office/drawing/2014/main" id="{0217EDA0-F7B9-BF7B-4056-F45F073F4EF6}"/>
              </a:ext>
            </a:extLst>
          </p:cNvPr>
          <p:cNvSpPr txBox="1"/>
          <p:nvPr/>
        </p:nvSpPr>
        <p:spPr>
          <a:xfrm>
            <a:off x="7668344" y="626925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70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496" y="116632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恭讀聖瑪竇福音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20:1-16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那時候，耶穌給門徒講了這個比喻，說：「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天國好像一個家主，清晨出去，為自己的葡萄園僱用工人。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他與工人議定：一天一個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德納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，就派他們到葡萄園去。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「約在第三時辰，家主又出去，看見還有些人在街市閒立著，就對他們說：你們也到我的葡萄園去吧！凡照公義，該給的，我必給你們。他們就去了。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26925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8" y="116632"/>
            <a:ext cx="9169167" cy="674136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「約在第六和第九時辰，家主又出去，也照樣做了。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「約在第十一時辰，家主又出去，看見還有些人站在那裡，就對他們說：為什麼你們站在這裡，整天無所事事？他們對家主說：因為沒有人僱用我們。家主對他們說：你們也到我的葡萄園去吧！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「到了晚上，葡萄園的主人，對他的管工說：你叫工人來，發給他們工資，由最後的開始，直到最先的。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6700"/>
            <a:ext cx="9142984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「那些約在第十一時辰來的人，每人領了一個</a:t>
            </a:r>
            <a:r>
              <a:rPr lang="en-US" altLang="zh-TW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德納</a:t>
            </a:r>
            <a:r>
              <a:rPr lang="en-US" altLang="zh-TW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。那些最先僱用的，心想自己必會多得，但是，他們也只領得一個</a:t>
            </a:r>
            <a:r>
              <a:rPr lang="en-US" altLang="zh-TW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德納</a:t>
            </a:r>
            <a:r>
              <a:rPr lang="en-US" altLang="zh-TW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「他們一領了，就抱怨家主，說：這些最後僱用的人，不過工作了一個時辰，而你竟然把他們，與我們整天受苦受熱的，同等看待。家主答覆其中一個說：朋友！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29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44624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我並沒有虧待你，你不是和我議定了一個</a:t>
            </a:r>
            <a:r>
              <a:rPr lang="en-US" altLang="zh-TW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德納</a:t>
            </a:r>
            <a:r>
              <a:rPr lang="en-US" altLang="zh-TW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嗎？拿你的，走吧！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我願意給最後來的，和給你的一樣。難道不許我，拿我的財物，做我所願意的事嗎？或是因為我好，你就眼紅嗎？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「這樣，最後的，將成為最先的；最先的，將會成為最後的。」</a:t>
            </a: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4/4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705257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33837</TotalTime>
  <Words>2101</Words>
  <Application>Microsoft Office PowerPoint</Application>
  <PresentationFormat>如螢幕大小 (4:3)</PresentationFormat>
  <Paragraphs>109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24</vt:i4>
      </vt:variant>
    </vt:vector>
  </HeadingPairs>
  <TitlesOfParts>
    <vt:vector size="38" baseType="lpstr">
      <vt:lpstr>華康中黑體</vt:lpstr>
      <vt:lpstr>華康中黑體(P)</vt:lpstr>
      <vt:lpstr>華康正顏楷體W7</vt:lpstr>
      <vt:lpstr>華康粗黑體</vt:lpstr>
      <vt:lpstr>華康新特明體(P)</vt:lpstr>
      <vt:lpstr>華康魏碑體</vt:lpstr>
      <vt:lpstr>華康儷中黑</vt:lpstr>
      <vt:lpstr>新細明體</vt:lpstr>
      <vt:lpstr>Arial</vt:lpstr>
      <vt:lpstr>Calibri</vt:lpstr>
      <vt:lpstr>Wingdings</vt:lpstr>
      <vt:lpstr>預設簡報設計</vt:lpstr>
      <vt:lpstr>3_預設簡報設計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1750</cp:revision>
  <dcterms:created xsi:type="dcterms:W3CDTF">2006-09-26T01:05:23Z</dcterms:created>
  <dcterms:modified xsi:type="dcterms:W3CDTF">2023-09-18T09:30:42Z</dcterms:modified>
</cp:coreProperties>
</file>