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9719" r:id="rId2"/>
    <p:sldMasterId id="2147489972" r:id="rId3"/>
  </p:sldMasterIdLst>
  <p:notesMasterIdLst>
    <p:notesMasterId r:id="rId33"/>
  </p:notesMasterIdLst>
  <p:handoutMasterIdLst>
    <p:handoutMasterId r:id="rId34"/>
  </p:handoutMasterIdLst>
  <p:sldIdLst>
    <p:sldId id="2131" r:id="rId4"/>
    <p:sldId id="2119" r:id="rId5"/>
    <p:sldId id="2120" r:id="rId6"/>
    <p:sldId id="2122" r:id="rId7"/>
    <p:sldId id="2123" r:id="rId8"/>
    <p:sldId id="2134" r:id="rId9"/>
    <p:sldId id="2135" r:id="rId10"/>
    <p:sldId id="2306" r:id="rId11"/>
    <p:sldId id="2333" r:id="rId12"/>
    <p:sldId id="2334" r:id="rId13"/>
    <p:sldId id="2348" r:id="rId14"/>
    <p:sldId id="2335" r:id="rId15"/>
    <p:sldId id="2336" r:id="rId16"/>
    <p:sldId id="2337" r:id="rId17"/>
    <p:sldId id="2338" r:id="rId18"/>
    <p:sldId id="2339" r:id="rId19"/>
    <p:sldId id="2340" r:id="rId20"/>
    <p:sldId id="2349" r:id="rId21"/>
    <p:sldId id="2341" r:id="rId22"/>
    <p:sldId id="2342" r:id="rId23"/>
    <p:sldId id="2343" r:id="rId24"/>
    <p:sldId id="2344" r:id="rId25"/>
    <p:sldId id="2355" r:id="rId26"/>
    <p:sldId id="2345" r:id="rId27"/>
    <p:sldId id="2350" r:id="rId28"/>
    <p:sldId id="2351" r:id="rId29"/>
    <p:sldId id="2352" r:id="rId30"/>
    <p:sldId id="2353" r:id="rId31"/>
    <p:sldId id="2305" r:id="rId32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xujy2@gmail.com" initials="f" lastIdx="2" clrIdx="0">
    <p:extLst>
      <p:ext uri="{19B8F6BF-5375-455C-9EA6-DF929625EA0E}">
        <p15:presenceInfo xmlns:p15="http://schemas.microsoft.com/office/powerpoint/2012/main" userId="6e7ea2678dc1467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FF00"/>
    <a:srgbClr val="FF99FF"/>
    <a:srgbClr val="FF00FF"/>
    <a:srgbClr val="660066"/>
    <a:srgbClr val="9900CC"/>
    <a:srgbClr val="00CC00"/>
    <a:srgbClr val="FFFFFF"/>
    <a:srgbClr val="99FF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8979" autoAdjust="0"/>
    <p:restoredTop sz="93315" autoAdjust="0"/>
  </p:normalViewPr>
  <p:slideViewPr>
    <p:cSldViewPr>
      <p:cViewPr varScale="1">
        <p:scale>
          <a:sx n="59" d="100"/>
          <a:sy n="59" d="100"/>
        </p:scale>
        <p:origin x="130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7" d="100"/>
        <a:sy n="87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ableStyles" Target="tableStyles.xml"/><Relationship Id="rId21" Type="http://schemas.openxmlformats.org/officeDocument/2006/relationships/slide" Target="slides/slide18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commentAuthors" Target="commentAuthor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3FFC0476-8166-439A-8EF9-D64A12A374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76F4FBBB-5A4B-48FE-A3BB-ADDECD35A2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id="{207F6BB9-765B-49E5-9CC8-53ADF49392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id="{F0E672FE-A1AF-4D9F-BB46-E1FC2414C8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85D1A6-9C3F-452C-9D0F-C9E7489752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C5918788-DB56-4D35-9655-2F39F2A5CE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id="{B66602A1-486D-466C-9B6C-6B32F2BCAB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390F7CF1-E4D4-49ED-8108-AC87660041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id="{2A0DFE17-75EB-4C1C-874D-97744AE3FF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id="{579692E3-514D-41AD-9EA6-A1FBBF73CF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id="{9156C933-88AA-4872-BB0F-1730B21C9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BD419D-64CE-4550-BAA2-0242050FC7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338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CB4F53-88CB-4C33-AB79-DD0F3B09A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448C0C-11EC-4F14-87EE-6E1BFC090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5212E5-D105-40CA-98B0-0FE6ED125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B1DE2-F14C-4215-862D-7892FFAF1A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127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0FA1-01BC-48A7-B4B5-CB6D00B8F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C251F2-60E3-4296-BFCE-EB8C0E3FF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BFBC5B-5423-4FD1-BCE6-8FC7BF67A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4375D-8CD9-46AF-8C41-09E335183E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10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62272B-A9A6-478C-B476-EF425841A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5A9ED6-29CA-4D33-9F13-90A2E5A12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AAE814-BD3E-41DF-B881-23B6928BE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957E7-43B0-4056-AFF1-BC1FCBEFCE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526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BD0CB7-2083-43C6-A1FE-F6AFE1FBB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21FA05-F693-4AEA-99C4-CB234BDDE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90880E-4D09-411D-A86E-FF877E972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AD3B-D202-412A-96D1-6259709983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5839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1BA1B9-80A5-47BB-AE94-5886B4D1DD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DDDF2D-A4D0-4E59-A260-C7CC2C4F63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C56D1E-4A62-4589-AE93-3790E80644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7E1B0-9EC0-4677-833D-06C393E8CBD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3137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9D06C7-3459-43EE-BDBF-4A89924E2D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BF6B9E-0B4B-45FB-A864-4197464B7F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E811F5-4019-4B4D-B706-8E4410C0B1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B0E81-DFB2-4306-AE9C-4AA3B3243F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73390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9177A2-C34A-44E1-8648-881D74EB1A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FB4D50-31FE-48AC-B9FD-C991E35CF8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6A76EF-E0B2-452E-8251-600643A077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1D597-6984-4660-AF26-EA33E11F22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7045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49B45A-79A7-423D-BABD-E54649D3D9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2119C8-36DF-42FA-B727-5DF24DC698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0C2522-B0B4-4E4B-B3AF-A0D1C692C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A1AEA-4D6F-4016-9F83-E47284FC26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78523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B6C2190-B7D8-47A4-AA3C-03D15275F7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8175838-B24A-4816-A95E-A1DF8C40B7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5F39CCB-44A5-42AA-8734-702871C4AC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9834D-F101-4939-A509-4E033B6A97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45185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E97AAC2-84E6-484B-BBC1-87E1162493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23DA3B7-334A-4D43-9C72-595E810187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0D54346-06DF-423C-ADAA-2612E32C8B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1CC6C-A0CA-4027-990A-46672CBEF5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56308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C324BE-76BA-486B-980E-81AB4E36E4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89123F3-9D6B-4447-9C28-A0AAE956E2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ACFF776-9683-47EB-966F-B3733C8681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59C79-ACD3-4E88-9933-C98A0DFFF5F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18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E7A2BA-EB09-413F-8D13-A2CABB084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1E3401-E0DA-4C7C-A41A-CEAB4B05D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8BF680-25AB-43B7-A87A-AAF2426CE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09520-5D08-4EEA-B917-6A59948C3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9469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0E53CD-C280-4967-84A6-B110BEE9EC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4CDF21-E72A-45C2-A164-7EAFCF8513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316F7A-3189-4CE2-8E7B-C35F4AA91C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D4B45-79D1-4A7D-BDB6-BF1062B4DA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5346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3388CA-0573-45D1-A517-B20DFCB2B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9F143-C875-4288-988B-542E28453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C82513-1482-442C-BBD3-5B0B7D817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947DF-BC88-40C0-9353-24BDAEA45D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7045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D8ACC6-807A-49E8-9ECF-13CBA1ACB6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BBF968-5610-4FA2-B40B-EB7AB4ECFC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7973E8-C92D-48E3-821D-4C92728F0D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875DF-0258-4B1E-AE58-D16AB59FAA1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02469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B7CE2C-C4D3-4296-86BD-3CEC538103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2A1A18-24EE-4687-84FE-BE52AC3A4A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1EB7C7-8865-4B33-B590-1AD14BA0FD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70BC3-87AB-427B-8EB5-B328C341088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57241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21496E-CFB8-41B2-99FF-209219A0CF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AF5126-36A8-4015-8F44-4312344D54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636E4B-755D-4F63-AACA-D6D303B1EF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76579-D0D8-41F4-9A27-2FEDCB4867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96637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0CDCD5-D5E2-4CE3-A3C6-170DE79472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C51A3D-E9ED-4782-AB80-6BD26AE8D8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54DEE6A-62DC-4600-B4DA-68F78EF7E6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CFB33-66AE-4761-AA9F-3D0EF35FB7A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321475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935400-DEE6-4E73-9D6E-6A352BD7F6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30E48A-0600-4651-822A-0E4D0DF5B9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46F01D-6908-4DCB-A59C-B34B94134C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898D9-6D34-427B-A175-3F8F79533FE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8406248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8C40A9-0042-468A-9DE6-03F7A61E34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CDCFD2-752C-4B66-9D4D-B7234703E5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4830C6-23FD-4551-B3E4-4DF5337C46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56AE6-53BA-4AD1-96BE-CBD8E317ED01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8636001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7CA4D6-D06E-4ABC-8D20-758F5AD204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247F37-2294-4564-A5FA-B766B8A1A7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C5F699-42FA-4199-9AD9-B62E938FA1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62906-E67E-42C7-8B51-4369FA010975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17196726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19B05F9-768D-4393-9467-5B17D4D79B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1315398-8CF6-4C64-BE9F-A1FE8764FE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CF6EF85-0F1E-494C-80D7-D262F1847E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2F170-E9EA-47C9-8509-C494A7C34CCA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236541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409627-6BD5-4314-9E1E-D18584C2B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D1EF38-E3B7-46A4-B80C-2F1222D14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9F67AB-5564-442C-A050-1915E1C72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3C09F-C630-4253-95B7-64CE41D1C2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7284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E3B0323-734E-434D-8F60-96E47466DF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873FDC4-BF83-412F-B448-EA14B4AD46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EAF4A78-349B-4809-AAFD-2A7AA42A1B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68D50-6BC1-4D0C-B3E8-65A44DD2B5FD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29315774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EED0D9D-BC01-4C03-B58A-4B0908F268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30BAA7C-8985-4094-9D2E-8BEFA24D98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CBB7E63-4B51-4E52-98B6-7E8B4FA453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5ED24-D404-4716-B68D-8AAFA5115618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07175276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44E71E-EF4F-4270-B795-D022584BF1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8E5FF2-C928-4B5B-A9CB-687DDF46FF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3CB962-50E8-40B4-83E3-33DE21473A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51CC9-E450-40E6-A421-720701B08DD6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69694032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B761CC-DB91-45A8-83DC-5DB8A89D5F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EEE00F-21D5-41F8-8AB2-81E620C196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2FE92D-4FE3-4280-B8B9-85593F6F59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418ED-E33F-4EB6-8E96-D8D275F85CE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25176667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9BEA5C-ED4E-4088-99AB-E033DEB952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999E05-DD48-4FD9-A9EC-BB64F5EF17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CEF0CB-128E-47FF-B9EA-D364BE676E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F7B72-E9B7-4954-B531-0F73789373A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19044267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5E7087-6D1F-4A21-8AC1-4190A94C34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FBD219-5288-49D2-B322-CED1BBE00B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935C8F1-7D60-4B5F-A09A-007D263376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CF33B-62FF-4DD4-9C7D-5AB8784A8D9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045940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43C6E-646C-4A56-A568-DCEF1898F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097579-A445-404A-9C2E-D3F5667AD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7836CB-2679-4F3B-A10E-B0A7D34EE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D97C0-9900-4766-844D-99AF0F7A59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28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3DEFBF4-078F-4966-BE1D-265E1F15D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14BE9B-110F-4633-935E-56B8EC345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020874-BFA7-4F79-9EEA-71D17C142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F69A0-4600-4BEB-83B2-301BEF6246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107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9B7BFF-007E-484A-BBCA-CF9102304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F2C31F-F6D7-452E-AF76-6441258C4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9315B6-8018-4AC2-9084-FEAB60990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60FEF-D8F4-425E-809D-72E9AD6BBD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8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D4EAB4A-C4DB-45B9-A12C-4E783868C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7D0FD3-4A4E-40DE-BADF-521FE3767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C76135-7344-43D1-A5F5-349344A70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E05D-CA04-496B-A340-054554C63C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36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1EDF9E-D669-4425-ADD5-6E3BD3A6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6950CD-26F8-41D5-A899-E222F7A6E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77EA79-5160-426B-8863-A1B97CF63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31DD-301C-4C39-B2D6-AF24263E47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018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1485E0-93B6-49F3-A808-098C7D4D5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A962A8-7460-4961-8096-D5E371A7F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9021C9-4693-4AE8-8C57-CDC704040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BA19C-AFAE-4D59-8A63-A0B75D1463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12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937D063-4201-4DDD-8C98-721122B13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AA56B9-EA47-4D66-A68C-8FD5ED558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FCB0533-E29F-4BFF-B4A9-638CB21BEB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BBB641-C9C2-44E6-943C-13EBBEF637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4B1C0B-7A95-411D-B128-E9F2DC7CC5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0F248A-87A1-427F-B78A-0DC1C167CF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0" r:id="rId1"/>
    <p:sldLayoutId id="2147489611" r:id="rId2"/>
    <p:sldLayoutId id="2147489612" r:id="rId3"/>
    <p:sldLayoutId id="2147489613" r:id="rId4"/>
    <p:sldLayoutId id="2147489614" r:id="rId5"/>
    <p:sldLayoutId id="2147489615" r:id="rId6"/>
    <p:sldLayoutId id="2147489616" r:id="rId7"/>
    <p:sldLayoutId id="2147489617" r:id="rId8"/>
    <p:sldLayoutId id="2147489618" r:id="rId9"/>
    <p:sldLayoutId id="2147489619" r:id="rId10"/>
    <p:sldLayoutId id="2147489620" r:id="rId11"/>
    <p:sldLayoutId id="21474896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0BB812B-2E24-41A0-9A27-78890B390E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9C79FC5-EE04-4592-BB61-B22F27696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07F321D-9606-4D70-9405-0033F23F51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46A29E0-4F27-4F67-9CB5-8C3ED457E03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548FAB4-BBDB-45FC-B3DF-03850022C3F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FF2185A-AFE7-44E6-A3AC-0E118F024A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828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20" r:id="rId1"/>
    <p:sldLayoutId id="2147489721" r:id="rId2"/>
    <p:sldLayoutId id="2147489722" r:id="rId3"/>
    <p:sldLayoutId id="2147489723" r:id="rId4"/>
    <p:sldLayoutId id="2147489724" r:id="rId5"/>
    <p:sldLayoutId id="2147489725" r:id="rId6"/>
    <p:sldLayoutId id="2147489726" r:id="rId7"/>
    <p:sldLayoutId id="2147489727" r:id="rId8"/>
    <p:sldLayoutId id="2147489728" r:id="rId9"/>
    <p:sldLayoutId id="2147489729" r:id="rId10"/>
    <p:sldLayoutId id="2147489730" r:id="rId11"/>
    <p:sldLayoutId id="214748973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CE0364B-89B6-410A-AF04-D7953F83BF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96969A3-708E-4520-AA31-AF76C044BA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51620" name="Rectangle 4">
            <a:extLst>
              <a:ext uri="{FF2B5EF4-FFF2-40B4-BE49-F238E27FC236}">
                <a16:creationId xmlns:a16="http://schemas.microsoft.com/office/drawing/2014/main" id="{6106F9B8-6907-49FE-A585-93FD51A72CE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1" name="Rectangle 5">
            <a:extLst>
              <a:ext uri="{FF2B5EF4-FFF2-40B4-BE49-F238E27FC236}">
                <a16:creationId xmlns:a16="http://schemas.microsoft.com/office/drawing/2014/main" id="{045953EA-AEED-4732-887C-22740B65D27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2" name="Rectangle 6">
            <a:extLst>
              <a:ext uri="{FF2B5EF4-FFF2-40B4-BE49-F238E27FC236}">
                <a16:creationId xmlns:a16="http://schemas.microsoft.com/office/drawing/2014/main" id="{9A583CFA-8946-4F77-8525-73A7DEF2EF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fld id="{E9803CD0-5415-4484-B4EB-F9FFE8CF1DC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012664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973" r:id="rId1"/>
    <p:sldLayoutId id="2147489974" r:id="rId2"/>
    <p:sldLayoutId id="2147489975" r:id="rId3"/>
    <p:sldLayoutId id="2147489976" r:id="rId4"/>
    <p:sldLayoutId id="2147489977" r:id="rId5"/>
    <p:sldLayoutId id="2147489978" r:id="rId6"/>
    <p:sldLayoutId id="2147489979" r:id="rId7"/>
    <p:sldLayoutId id="2147489980" r:id="rId8"/>
    <p:sldLayoutId id="2147489981" r:id="rId9"/>
    <p:sldLayoutId id="2147489982" r:id="rId10"/>
    <p:sldLayoutId id="21474899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88640"/>
            <a:ext cx="9107488" cy="6264696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常年期第二十四主日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2024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9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15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r>
              <a:rPr lang="en-US" altLang="zh-TW" sz="2400" dirty="0">
                <a:solidFill>
                  <a:schemeClr val="bg1"/>
                </a:solidFill>
                <a:ea typeface="華康儷中黑" pitchFamily="49" charset="-120"/>
              </a:rPr>
              <a:t>(</a:t>
            </a:r>
            <a:r>
              <a:rPr lang="zh-TW" altLang="en-US" sz="2400" dirty="0">
                <a:solidFill>
                  <a:schemeClr val="bg1"/>
                </a:solidFill>
                <a:ea typeface="華康儷中黑" pitchFamily="49" charset="-120"/>
              </a:rPr>
              <a:t>公教教研中心週年大會</a:t>
            </a:r>
            <a:r>
              <a:rPr lang="en-US" altLang="zh-TW" sz="2400" dirty="0">
                <a:solidFill>
                  <a:schemeClr val="bg1"/>
                </a:solidFill>
                <a:ea typeface="華康儷中黑" pitchFamily="49" charset="-120"/>
              </a:rPr>
              <a:t>)</a:t>
            </a:r>
            <a:endParaRPr lang="zh-TW" altLang="en-US" sz="24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28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9600" spc="600" dirty="0">
                <a:solidFill>
                  <a:srgbClr val="FFFF00"/>
                </a:solidFill>
                <a:ea typeface="華康粗黑體" panose="020B0709000000000000" pitchFamily="49" charset="-120"/>
              </a:rPr>
              <a:t>你們說我是誰</a:t>
            </a:r>
            <a:r>
              <a:rPr lang="en-US" altLang="zh-TW" sz="9600" spc="600" dirty="0">
                <a:solidFill>
                  <a:srgbClr val="FFFF00"/>
                </a:solidFill>
                <a:ea typeface="華康粗黑體" panose="020B0709000000000000" pitchFamily="49" charset="-120"/>
              </a:rPr>
              <a:t>?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818108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D06A66B9-4739-4BCA-8F30-CCDA4092A5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 marL="360000" indent="-457200" algn="l">
              <a:spcBef>
                <a:spcPts val="0"/>
              </a:spcBef>
              <a:spcAft>
                <a:spcPts val="2400"/>
              </a:spcAft>
            </a:pPr>
            <a:r>
              <a:rPr lang="zh-TW" altLang="en-US" sz="37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我將我的背</a:t>
            </a:r>
            <a:r>
              <a:rPr lang="en-US" altLang="zh-TW" sz="37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37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轉給打擊我的人</a:t>
            </a:r>
            <a:r>
              <a:rPr lang="en-US" altLang="zh-TW" sz="37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;</a:t>
            </a:r>
            <a:r>
              <a:rPr lang="zh-TW" altLang="en-US" sz="37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對於侮辱和唾污</a:t>
            </a:r>
            <a:r>
              <a:rPr lang="en-US" altLang="zh-TW" sz="37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37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我沒有掩面</a:t>
            </a:r>
            <a:r>
              <a:rPr lang="en-US" altLang="zh-TW" sz="37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.</a:t>
            </a:r>
            <a:r>
              <a:rPr lang="zh-TW" altLang="en-US" sz="37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我</a:t>
            </a:r>
            <a:r>
              <a:rPr lang="zh-TW" altLang="en-US" sz="37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板著臉</a:t>
            </a:r>
            <a:r>
              <a:rPr lang="en-US" altLang="zh-TW" sz="37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37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像一塊燧石</a:t>
            </a:r>
            <a:r>
              <a:rPr lang="en-US" altLang="zh-TW" sz="37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37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因為我知道</a:t>
            </a:r>
            <a:r>
              <a:rPr lang="en-US" altLang="zh-TW" sz="37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:</a:t>
            </a:r>
            <a:r>
              <a:rPr lang="zh-TW" altLang="en-US" sz="37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那為我伸冤者</a:t>
            </a:r>
            <a:r>
              <a:rPr lang="en-US" altLang="zh-TW" sz="37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37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已來到</a:t>
            </a:r>
            <a:r>
              <a:rPr lang="en-US" altLang="zh-TW" sz="37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.</a:t>
            </a:r>
            <a:endParaRPr lang="en-US" altLang="zh-TW" sz="2400" dirty="0">
              <a:latin typeface="華康儷中黑(P)" panose="020B0500000000000000" pitchFamily="34" charset="-120"/>
              <a:ea typeface="華康儷中黑(P)" panose="020B0500000000000000" pitchFamily="34" charset="-120"/>
              <a:cs typeface="Calibri" panose="020F0502020204030204" pitchFamily="34" charset="0"/>
            </a:endParaRPr>
          </a:p>
          <a:p>
            <a:pPr marL="360000" indent="-457200" algn="l">
              <a:spcBef>
                <a:spcPts val="0"/>
              </a:spcBef>
              <a:spcAft>
                <a:spcPts val="2400"/>
              </a:spcAft>
            </a:pPr>
            <a:r>
              <a:rPr lang="zh-TW" altLang="en-US" sz="37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如果有人說自己有信德</a:t>
            </a:r>
            <a:r>
              <a:rPr lang="en-US" altLang="zh-TW" sz="37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37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卻沒有行為</a:t>
            </a:r>
            <a:r>
              <a:rPr lang="en-US" altLang="zh-TW" sz="37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37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有什麼益處呢</a:t>
            </a:r>
            <a:r>
              <a:rPr lang="en-US" altLang="zh-TW" sz="37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?</a:t>
            </a:r>
            <a:r>
              <a:rPr lang="zh-TW" altLang="en-US" sz="37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信德也是這樣</a:t>
            </a:r>
            <a:r>
              <a:rPr lang="en-US" altLang="zh-TW" sz="37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:</a:t>
            </a:r>
            <a:r>
              <a:rPr lang="zh-TW" altLang="en-US" sz="37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若沒有行為</a:t>
            </a:r>
            <a:r>
              <a:rPr lang="en-US" altLang="zh-TW" sz="37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37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本身便是死的</a:t>
            </a:r>
            <a:r>
              <a:rPr lang="en-US" altLang="zh-TW" sz="37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.</a:t>
            </a:r>
          </a:p>
          <a:p>
            <a:pPr marL="360000" indent="-457200" algn="l">
              <a:spcBef>
                <a:spcPts val="0"/>
              </a:spcBef>
              <a:spcAft>
                <a:spcPts val="2400"/>
              </a:spcAft>
            </a:pPr>
            <a:r>
              <a:rPr lang="zh-TW" altLang="en-US" sz="2800" dirty="0">
                <a:highlight>
                  <a:srgbClr val="FFFF00"/>
                </a:highlight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人們</a:t>
            </a:r>
            <a:r>
              <a:rPr lang="zh-TW" altLang="en-US" sz="2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說我是誰</a:t>
            </a:r>
            <a:r>
              <a:rPr lang="en-US" altLang="zh-TW" sz="2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?</a:t>
            </a:r>
            <a:r>
              <a:rPr lang="zh-TW" altLang="en-US" sz="3700" dirty="0">
                <a:highlight>
                  <a:srgbClr val="FFFF00"/>
                </a:highlight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你們</a:t>
            </a:r>
            <a:r>
              <a:rPr lang="zh-TW" altLang="en-US" sz="37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說我是誰</a:t>
            </a:r>
            <a:r>
              <a:rPr lang="en-US" altLang="zh-TW" sz="37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?</a:t>
            </a:r>
            <a:r>
              <a:rPr lang="zh-TW" altLang="en-US" sz="37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誰若願意跟隨我</a:t>
            </a:r>
            <a:r>
              <a:rPr lang="en-US" altLang="zh-TW" sz="37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37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該</a:t>
            </a:r>
            <a:r>
              <a:rPr lang="zh-TW" altLang="en-US" sz="37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背起自己的十字架</a:t>
            </a:r>
            <a:r>
              <a:rPr lang="en-US" altLang="zh-TW" sz="37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37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跟隨我</a:t>
            </a:r>
            <a:r>
              <a:rPr lang="en-US" altLang="zh-TW" sz="37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.</a:t>
            </a:r>
            <a:r>
              <a:rPr lang="zh-TW" altLang="en-US" sz="37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誰若願意救自己的性命</a:t>
            </a:r>
            <a:r>
              <a:rPr lang="en-US" altLang="zh-TW" sz="37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37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必會喪失</a:t>
            </a:r>
            <a:r>
              <a:rPr lang="en-US" altLang="zh-TW" sz="37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;</a:t>
            </a:r>
            <a:r>
              <a:rPr lang="zh-TW" altLang="en-US" sz="37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誰若為我和福音的原故</a:t>
            </a:r>
            <a:r>
              <a:rPr lang="en-US" altLang="zh-TW" sz="37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37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喪失</a:t>
            </a:r>
            <a:r>
              <a:rPr lang="zh-TW" altLang="en-US" sz="37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自己的性命</a:t>
            </a:r>
            <a:r>
              <a:rPr lang="en-US" altLang="zh-TW" sz="37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37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必會</a:t>
            </a:r>
            <a:r>
              <a:rPr lang="zh-TW" altLang="en-US" sz="37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救得</a:t>
            </a:r>
            <a:r>
              <a:rPr lang="zh-TW" altLang="en-US" sz="37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性命</a:t>
            </a:r>
            <a:r>
              <a:rPr lang="en-US" altLang="zh-TW" sz="37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.</a:t>
            </a:r>
            <a:endParaRPr lang="zh-TW" altLang="en-US" sz="3700" dirty="0">
              <a:latin typeface="Calibri" panose="020F0502020204030204" pitchFamily="34" charset="0"/>
              <a:ea typeface="華康儷粗宋(P)" panose="02020700000000000000" pitchFamily="18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5949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D06A66B9-4739-4BCA-8F30-CCDA4092A5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 marL="360000" indent="-457200" algn="l">
              <a:spcBef>
                <a:spcPts val="0"/>
              </a:spcBef>
              <a:spcAft>
                <a:spcPts val="0"/>
              </a:spcAft>
            </a:pPr>
            <a:r>
              <a:rPr lang="zh-TW" altLang="en-US" sz="28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我將我的背</a:t>
            </a:r>
            <a:r>
              <a:rPr lang="en-US" altLang="zh-TW" sz="28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28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轉給打擊我的人</a:t>
            </a:r>
            <a:r>
              <a:rPr lang="en-US" altLang="zh-TW" sz="28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;</a:t>
            </a:r>
            <a:r>
              <a:rPr lang="zh-TW" altLang="en-US" sz="28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對於侮辱和唾污</a:t>
            </a:r>
            <a:r>
              <a:rPr lang="en-US" altLang="zh-TW" sz="28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28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我沒有掩面</a:t>
            </a:r>
            <a:r>
              <a:rPr lang="en-US" altLang="zh-TW" sz="28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.</a:t>
            </a:r>
            <a:r>
              <a:rPr lang="zh-TW" altLang="en-US" sz="28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我板著臉</a:t>
            </a:r>
            <a:r>
              <a:rPr lang="en-US" altLang="zh-TW" sz="28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28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像一塊燧石</a:t>
            </a:r>
            <a:r>
              <a:rPr lang="en-US" altLang="zh-TW" sz="28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28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因為我知道</a:t>
            </a:r>
            <a:r>
              <a:rPr lang="en-US" altLang="zh-TW" sz="28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:</a:t>
            </a:r>
            <a:r>
              <a:rPr lang="zh-TW" altLang="en-US" sz="28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那為我伸冤者</a:t>
            </a:r>
            <a:r>
              <a:rPr lang="en-US" altLang="zh-TW" sz="28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28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已來到</a:t>
            </a:r>
            <a:endParaRPr lang="en-US" altLang="zh-TW" sz="2800" dirty="0">
              <a:latin typeface="Calibri" panose="020F0502020204030204" pitchFamily="34" charset="0"/>
              <a:ea typeface="華康儷粗宋(P)" panose="02020700000000000000" pitchFamily="18" charset="-120"/>
              <a:cs typeface="Calibri" panose="020F0502020204030204" pitchFamily="34" charset="0"/>
            </a:endParaRPr>
          </a:p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為福音</a:t>
            </a:r>
            <a:r>
              <a:rPr lang="en-US" altLang="zh-TW" sz="40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橫眉冷對千夫指</a:t>
            </a:r>
            <a:r>
              <a:rPr lang="en-US" altLang="zh-TW" sz="2800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(</a:t>
            </a:r>
            <a:r>
              <a:rPr lang="zh-TW" altLang="en-US" sz="2800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魯迅</a:t>
            </a:r>
            <a:r>
              <a:rPr lang="en-US" altLang="zh-TW" sz="2800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)</a:t>
            </a:r>
            <a:br>
              <a:rPr lang="en-US" altLang="zh-TW" sz="4000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</a:br>
            <a:r>
              <a:rPr lang="zh-TW" altLang="en-US" sz="40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自反而縮</a:t>
            </a:r>
            <a:r>
              <a:rPr lang="en-US" altLang="zh-TW" sz="40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雖千萬人</a:t>
            </a:r>
            <a:r>
              <a:rPr lang="en-US" altLang="zh-TW" sz="40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吾往矣</a:t>
            </a:r>
            <a:r>
              <a:rPr lang="en-US" altLang="zh-TW" sz="2800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(</a:t>
            </a:r>
            <a:r>
              <a:rPr lang="zh-TW" altLang="en-US" sz="2800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孟子</a:t>
            </a:r>
            <a:r>
              <a:rPr lang="en-US" altLang="zh-TW" sz="2800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)</a:t>
            </a:r>
          </a:p>
          <a:p>
            <a:pPr marL="360000" indent="-457200" algn="l">
              <a:spcBef>
                <a:spcPts val="0"/>
              </a:spcBef>
              <a:spcAft>
                <a:spcPts val="0"/>
              </a:spcAft>
            </a:pPr>
            <a:r>
              <a:rPr lang="zh-TW" altLang="en-US" sz="28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如果有人說自己有信德</a:t>
            </a:r>
            <a:r>
              <a:rPr lang="en-US" altLang="zh-TW" sz="28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28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卻沒有行為</a:t>
            </a:r>
            <a:r>
              <a:rPr lang="en-US" altLang="zh-TW" sz="28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28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有什麼益處呢</a:t>
            </a:r>
            <a:r>
              <a:rPr lang="en-US" altLang="zh-TW" sz="28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?</a:t>
            </a:r>
            <a:r>
              <a:rPr lang="zh-TW" altLang="en-US" sz="28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信德也是這樣</a:t>
            </a:r>
            <a:r>
              <a:rPr lang="en-US" altLang="zh-TW" sz="28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:</a:t>
            </a:r>
            <a:r>
              <a:rPr lang="zh-TW" altLang="en-US" sz="28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若沒有行為</a:t>
            </a:r>
            <a:r>
              <a:rPr lang="en-US" altLang="zh-TW" sz="28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28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本身便是死的</a:t>
            </a:r>
            <a:r>
              <a:rPr lang="en-US" altLang="zh-TW" sz="28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.</a:t>
            </a:r>
          </a:p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信仰與生活一定要結合</a:t>
            </a:r>
            <a:r>
              <a:rPr lang="en-US" altLang="zh-TW" sz="4000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;</a:t>
            </a:r>
            <a:r>
              <a:rPr lang="zh-TW" altLang="en-US" sz="4000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天主教不只是宗教之一</a:t>
            </a:r>
            <a:r>
              <a:rPr lang="en-US" altLang="zh-TW" sz="4000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;</a:t>
            </a:r>
            <a:r>
              <a:rPr lang="zh-TW" altLang="en-US" sz="40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基督建的是天國</a:t>
            </a:r>
            <a:r>
              <a:rPr lang="en-US" altLang="zh-TW" sz="40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不只是宗教</a:t>
            </a:r>
            <a:r>
              <a:rPr lang="en-US" altLang="zh-TW" sz="40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!</a:t>
            </a:r>
          </a:p>
          <a:p>
            <a:pPr marL="360000" indent="-457200" algn="l">
              <a:spcBef>
                <a:spcPts val="0"/>
              </a:spcBef>
              <a:spcAft>
                <a:spcPts val="2400"/>
              </a:spcAft>
            </a:pPr>
            <a:r>
              <a:rPr lang="zh-TW" altLang="en-US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人們說我是誰</a:t>
            </a:r>
            <a:r>
              <a:rPr lang="en-US" altLang="zh-TW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?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你們說我是誰</a:t>
            </a:r>
            <a:r>
              <a:rPr lang="en-US" altLang="zh-TW" sz="4000" dirty="0">
                <a:solidFill>
                  <a:srgbClr val="FFFF00"/>
                </a:solidFill>
                <a:highlight>
                  <a:srgbClr val="FF0000"/>
                </a:highlight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?</a:t>
            </a:r>
            <a:r>
              <a:rPr lang="zh-TW" altLang="en-US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誰若願意跟隨我</a:t>
            </a:r>
            <a:r>
              <a:rPr lang="en-US" altLang="zh-TW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該</a:t>
            </a:r>
            <a:r>
              <a:rPr lang="zh-TW" altLang="en-US" dirty="0">
                <a:solidFill>
                  <a:srgbClr val="0000FF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背起自己的十字架</a:t>
            </a:r>
            <a:r>
              <a:rPr lang="en-US" altLang="zh-TW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跟隨我</a:t>
            </a:r>
            <a:r>
              <a:rPr lang="en-US" altLang="zh-TW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.</a:t>
            </a:r>
            <a:r>
              <a:rPr lang="zh-TW" altLang="en-US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誰若願意</a:t>
            </a:r>
            <a:r>
              <a:rPr lang="zh-TW" altLang="en-US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救</a:t>
            </a:r>
            <a:r>
              <a:rPr lang="zh-TW" altLang="en-US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自己的性命</a:t>
            </a:r>
            <a:r>
              <a:rPr lang="en-US" altLang="zh-TW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必會</a:t>
            </a:r>
            <a:r>
              <a:rPr lang="zh-TW" altLang="en-US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喪失</a:t>
            </a:r>
            <a:r>
              <a:rPr lang="en-US" altLang="zh-TW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;</a:t>
            </a:r>
            <a:r>
              <a:rPr lang="zh-TW" altLang="en-US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誰若為我和福音的原故</a:t>
            </a:r>
            <a:r>
              <a:rPr lang="en-US" altLang="zh-TW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dirty="0">
                <a:highlight>
                  <a:srgbClr val="FFFF00"/>
                </a:highlight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喪失</a:t>
            </a:r>
            <a:r>
              <a:rPr lang="zh-TW" altLang="en-US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自己的性命</a:t>
            </a:r>
            <a:r>
              <a:rPr lang="en-US" altLang="zh-TW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必會</a:t>
            </a:r>
            <a:r>
              <a:rPr lang="zh-TW" altLang="en-US" dirty="0">
                <a:highlight>
                  <a:srgbClr val="FFFF00"/>
                </a:highlight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救得</a:t>
            </a:r>
            <a:r>
              <a:rPr lang="zh-TW" altLang="en-US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性命</a:t>
            </a:r>
            <a:r>
              <a:rPr lang="en-US" altLang="zh-TW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. </a:t>
            </a:r>
            <a:r>
              <a:rPr lang="en-US" altLang="zh-TW" sz="2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(</a:t>
            </a:r>
            <a:r>
              <a:rPr lang="zh-TW" altLang="en-US" sz="2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見下頁</a:t>
            </a:r>
            <a:r>
              <a:rPr lang="en-US" altLang="zh-TW" sz="2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)</a:t>
            </a:r>
            <a:endParaRPr lang="zh-TW" altLang="en-US" sz="2400" dirty="0">
              <a:latin typeface="Calibri" panose="020F0502020204030204" pitchFamily="34" charset="0"/>
              <a:ea typeface="華康儷粗宋(P)" panose="02020700000000000000" pitchFamily="18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452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D06A66B9-4739-4BCA-8F30-CCDA4092A5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 marL="360000" indent="-457200" algn="l">
              <a:lnSpc>
                <a:spcPts val="42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38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你是真天主又是真人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zh-TW" altLang="en-US" sz="400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形神一體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天地人和兩條腿走路</a:t>
            </a:r>
            <a:r>
              <a:rPr lang="en-US" altLang="zh-TW" sz="2800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zh-TW" altLang="en-US" sz="2800" spc="-15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天上</a:t>
            </a:r>
            <a:r>
              <a:rPr lang="en-US" altLang="zh-TW" sz="2800" b="1" spc="-15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zh-TW" altLang="en-US" sz="2800" spc="-15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地下</a:t>
            </a:r>
            <a:r>
              <a:rPr lang="en-US" altLang="zh-TW" sz="2800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zh-TW" altLang="en-US" sz="2800" spc="-15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 靈魂</a:t>
            </a:r>
            <a:r>
              <a:rPr lang="en-US" altLang="zh-TW" sz="2800" b="1" spc="-15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zh-TW" altLang="en-US" sz="2800" spc="-15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肉身</a:t>
            </a:r>
            <a:r>
              <a:rPr lang="en-US" altLang="zh-TW" sz="2800" spc="-15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;</a:t>
            </a:r>
            <a:r>
              <a:rPr lang="zh-TW" altLang="en-US" sz="2800" spc="-15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工作</a:t>
            </a:r>
            <a:r>
              <a:rPr lang="en-US" altLang="zh-TW" sz="2800" b="1" spc="-150" dirty="0">
                <a:solidFill>
                  <a:srgbClr val="FF0000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+</a:t>
            </a:r>
            <a:r>
              <a:rPr lang="zh-TW" altLang="en-US" sz="2800" spc="-15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休息</a:t>
            </a:r>
            <a:r>
              <a:rPr lang="en-US" altLang="zh-TW" sz="2800" spc="-15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;</a:t>
            </a:r>
            <a:r>
              <a:rPr lang="zh-TW" altLang="en-US" sz="2800" spc="-15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內修</a:t>
            </a:r>
            <a:endParaRPr lang="en-US" altLang="zh-TW" sz="2800" spc="-150" dirty="0">
              <a:latin typeface="Calibri" panose="020F0502020204030204" pitchFamily="34" charset="0"/>
              <a:ea typeface="華康正顏楷體W7(P)" panose="03000700000000000000" pitchFamily="66" charset="-120"/>
              <a:cs typeface="Calibri" panose="020F0502020204030204" pitchFamily="34" charset="0"/>
            </a:endParaRPr>
          </a:p>
          <a:p>
            <a:pPr marL="360000" indent="-457200" algn="l">
              <a:lnSpc>
                <a:spcPts val="33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zh-TW" sz="2800" b="1" spc="-150" dirty="0">
                <a:solidFill>
                  <a:srgbClr val="FF0000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             +</a:t>
            </a:r>
            <a:r>
              <a:rPr lang="zh-TW" altLang="en-US" sz="2800" spc="-15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行為</a:t>
            </a:r>
            <a:r>
              <a:rPr lang="en-US" altLang="zh-TW" sz="2800" spc="-15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;</a:t>
            </a:r>
            <a:r>
              <a:rPr lang="zh-TW" altLang="en-US" sz="2800" spc="-15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地方</a:t>
            </a:r>
            <a:r>
              <a:rPr lang="en-US" altLang="zh-TW" sz="2800" b="1" spc="-150" dirty="0">
                <a:solidFill>
                  <a:srgbClr val="FF0000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+</a:t>
            </a:r>
            <a:r>
              <a:rPr lang="zh-TW" altLang="en-US" sz="2800" spc="-15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普世</a:t>
            </a:r>
            <a:r>
              <a:rPr lang="en-US" altLang="zh-TW" sz="2800" spc="-15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;</a:t>
            </a:r>
            <a:r>
              <a:rPr lang="zh-TW" altLang="en-US" sz="2800" spc="-15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法律</a:t>
            </a:r>
            <a:r>
              <a:rPr lang="en-US" altLang="zh-TW" sz="2800" b="1" spc="-150" dirty="0">
                <a:solidFill>
                  <a:srgbClr val="FF0000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+</a:t>
            </a:r>
            <a:r>
              <a:rPr lang="zh-TW" altLang="en-US" sz="2800" spc="-15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精神</a:t>
            </a:r>
            <a:r>
              <a:rPr lang="en-US" altLang="zh-TW" sz="2800" spc="-15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;</a:t>
            </a:r>
            <a:r>
              <a:rPr lang="zh-TW" altLang="en-US" sz="2800" spc="-15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外表</a:t>
            </a:r>
            <a:r>
              <a:rPr lang="en-US" altLang="zh-TW" sz="2800" b="1" spc="-150" dirty="0">
                <a:solidFill>
                  <a:srgbClr val="FF0000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+</a:t>
            </a:r>
            <a:r>
              <a:rPr lang="zh-TW" altLang="en-US" sz="2800" spc="-15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內心</a:t>
            </a:r>
            <a:r>
              <a:rPr lang="en-US" altLang="zh-TW" sz="2800" spc="-15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; </a:t>
            </a:r>
            <a:r>
              <a:rPr lang="zh-TW" altLang="en-US" sz="2800" spc="-15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禮儀</a:t>
            </a:r>
            <a:r>
              <a:rPr lang="en-US" altLang="zh-TW" sz="2800" b="1" spc="-150" dirty="0">
                <a:solidFill>
                  <a:srgbClr val="FF0000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+</a:t>
            </a:r>
            <a:r>
              <a:rPr lang="zh-TW" altLang="en-US" sz="2800" spc="-15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脫胎換骨</a:t>
            </a:r>
            <a:r>
              <a:rPr lang="en-US" altLang="zh-TW" sz="2800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360000" indent="-457200" algn="l">
              <a:lnSpc>
                <a:spcPts val="42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38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你傳天國喜訊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zh-TW" altLang="en-US" sz="4000" spc="-30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天主為王</a:t>
            </a:r>
            <a:r>
              <a:rPr lang="en-US" altLang="zh-TW" sz="4000" spc="-3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spc="-30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世界大同</a:t>
            </a:r>
            <a:r>
              <a:rPr lang="en-US" altLang="zh-TW" sz="4000" spc="-3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zh-TW" altLang="en-US" sz="4000" spc="-30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愛</a:t>
            </a:r>
            <a:r>
              <a:rPr lang="en-US" altLang="zh-TW" sz="4000" b="1" spc="-3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zh-TW" altLang="en-US" sz="4000" spc="-30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分享</a:t>
            </a:r>
            <a:endParaRPr lang="en-US" altLang="zh-TW" sz="4000" spc="-3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60000" indent="-457200" algn="l">
              <a:lnSpc>
                <a:spcPts val="42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38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你希望人奉你的父為父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zh-TW" altLang="en-US" sz="4000" spc="-30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大家都是</a:t>
            </a:r>
            <a:r>
              <a:rPr lang="zh-TW" altLang="en-US" sz="3600" spc="-30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兄弟姊妹</a:t>
            </a:r>
            <a:endParaRPr lang="en-US" altLang="zh-TW" sz="3600" spc="-3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60000" indent="-457200" algn="l">
              <a:lnSpc>
                <a:spcPts val="42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38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你渴望這地球是宇宙中最晶瑩的藍寶石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b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zh-TW" altLang="en-US" spc="-300" dirty="0">
                <a:latin typeface="華康正顏楷體W5(P)" panose="03000500000000000000" pitchFamily="66" charset="-120"/>
                <a:ea typeface="華康正顏楷體W5(P)" panose="03000500000000000000" pitchFamily="66" charset="-120"/>
                <a:cs typeface="Calibri" panose="020F0502020204030204" pitchFamily="34" charset="0"/>
              </a:rPr>
              <a:t>人人學會</a:t>
            </a:r>
            <a:r>
              <a:rPr lang="zh-TW" altLang="en-US" sz="400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環保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親親而仁民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仁民而愛物</a:t>
            </a:r>
            <a:r>
              <a:rPr lang="en-US" altLang="zh-TW" sz="2400" spc="-3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zh-TW" altLang="en-US" sz="2400" spc="-30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孟子</a:t>
            </a:r>
            <a:r>
              <a:rPr lang="en-US" altLang="zh-TW" sz="2400" spc="-3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360000" indent="-457200" algn="l">
              <a:lnSpc>
                <a:spcPts val="43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38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你是愛</a:t>
            </a: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zh-TW" altLang="en-US" sz="400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愛一切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包容一切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zh-TW" altLang="en-US" sz="400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如太陽如雨露</a:t>
            </a:r>
            <a:endParaRPr lang="en-US" altLang="zh-TW" sz="4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60000" indent="-457200" algn="l">
              <a:lnSpc>
                <a:spcPts val="42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38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你重建一切</a:t>
            </a:r>
            <a:r>
              <a:rPr lang="en-US" altLang="zh-TW" sz="38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38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讓一切按天主計劃重上正軌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b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zh-TW" altLang="en-US" sz="4000" spc="-30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天行</a:t>
            </a:r>
            <a:r>
              <a:rPr lang="zh-TW" altLang="en-US" sz="2800" spc="-300" dirty="0">
                <a:solidFill>
                  <a:srgbClr val="0000FF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天道</a:t>
            </a:r>
            <a:r>
              <a:rPr lang="zh-TW" altLang="en-US" sz="4000" spc="-30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有常</a:t>
            </a:r>
            <a:r>
              <a:rPr lang="en-US" altLang="zh-TW" sz="4000" spc="-3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zh-TW" altLang="en-US" sz="4000" spc="-30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 應之以亂則凶 </a:t>
            </a:r>
            <a:r>
              <a:rPr lang="en-US" altLang="zh-TW" spc="-300" dirty="0">
                <a:solidFill>
                  <a:srgbClr val="0000FF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(</a:t>
            </a:r>
            <a:r>
              <a:rPr lang="zh-TW" altLang="en-US" sz="3600" spc="-300" dirty="0">
                <a:solidFill>
                  <a:srgbClr val="0000FF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自作孽不可活</a:t>
            </a:r>
            <a:r>
              <a:rPr lang="en-US" altLang="zh-TW" spc="-300" dirty="0">
                <a:solidFill>
                  <a:srgbClr val="0000FF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)</a:t>
            </a:r>
            <a:endParaRPr lang="en-US" altLang="zh-TW" spc="-300" dirty="0">
              <a:solidFill>
                <a:srgbClr val="0000F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60000" indent="-457200" algn="l">
              <a:lnSpc>
                <a:spcPts val="42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38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你渴望人人成聖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zh-TW" altLang="en-US" sz="400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和你心意相通</a:t>
            </a:r>
            <a:r>
              <a:rPr lang="en-US" altLang="zh-TW" sz="400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志同道合</a:t>
            </a:r>
            <a:endParaRPr lang="en-US" altLang="zh-TW" sz="4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078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D06A66B9-4739-4BCA-8F30-CCDA4092A5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5400" spc="6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教研展望</a:t>
            </a:r>
            <a:endParaRPr lang="en-US" altLang="zh-TW" sz="5400" spc="600" dirty="0">
              <a:latin typeface="Calibri" panose="020F0502020204030204" pitchFamily="34" charset="0"/>
              <a:ea typeface="華康儷粗宋(P)" panose="02020700000000000000" pitchFamily="18" charset="-12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zh-TW" sz="4800" spc="-300" dirty="0">
                <a:latin typeface="Arial" panose="020B0604020202020204" pitchFamily="34" charset="0"/>
                <a:ea typeface="華康儷粗宋(P)" panose="02020700000000000000" pitchFamily="18" charset="-120"/>
                <a:cs typeface="Arial" panose="020B0604020202020204" pitchFamily="34" charset="0"/>
              </a:rPr>
              <a:t>——</a:t>
            </a:r>
            <a:r>
              <a:rPr lang="zh-TW" altLang="en-US" sz="48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傳揚一個</a:t>
            </a:r>
            <a:r>
              <a:rPr lang="zh-TW" altLang="en-US" sz="48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完整的耶穌</a:t>
            </a:r>
            <a:r>
              <a:rPr lang="en-US" altLang="zh-TW" sz="4800" spc="-300" dirty="0">
                <a:latin typeface="Arial" panose="020B0604020202020204" pitchFamily="34" charset="0"/>
                <a:ea typeface="華康儷粗宋(P)" panose="02020700000000000000" pitchFamily="18" charset="-120"/>
                <a:cs typeface="Arial" panose="020B0604020202020204" pitchFamily="34" charset="0"/>
              </a:rPr>
              <a:t>——</a:t>
            </a:r>
            <a:endParaRPr lang="zh-TW" altLang="en-US" sz="4800" spc="-300" dirty="0">
              <a:latin typeface="Arial" panose="020B0604020202020204" pitchFamily="34" charset="0"/>
              <a:ea typeface="華康儷粗宋(P)" panose="02020700000000000000" pitchFamily="18" charset="-12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US" altLang="zh-TW" sz="48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CIRS Prospects</a:t>
            </a:r>
            <a:r>
              <a:rPr lang="en-US" altLang="zh-TW" sz="3600" dirty="0">
                <a:ea typeface="華康儷粗宋(P)" panose="02020700000000000000" pitchFamily="18" charset="-120"/>
                <a:cs typeface="Calibri" panose="020F0502020204030204" pitchFamily="34" charset="0"/>
              </a:rPr>
              <a:t>——</a:t>
            </a:r>
            <a:r>
              <a:rPr lang="en-US" altLang="zh-TW" sz="48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Proclaiming 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a </a:t>
            </a:r>
            <a:r>
              <a:rPr lang="en-US" altLang="zh-TW" sz="48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Holistic and Complete Jesus</a:t>
            </a:r>
          </a:p>
          <a:p>
            <a:pPr>
              <a:spcBef>
                <a:spcPts val="0"/>
              </a:spcBef>
            </a:pPr>
            <a:endParaRPr lang="en-US" altLang="zh-TW" sz="4800" dirty="0">
              <a:latin typeface="Calibri" panose="020F0502020204030204" pitchFamily="34" charset="0"/>
              <a:ea typeface="華康儷粗宋(P)" panose="02020700000000000000" pitchFamily="18" charset="-12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zh-TW" altLang="en-US" sz="4800" spc="300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徐錦堯神父</a:t>
            </a:r>
            <a:endParaRPr lang="en-US" altLang="zh-TW" sz="4800" spc="300" dirty="0">
              <a:latin typeface="華康儷中黑(P)" panose="020B0500000000000000" pitchFamily="34" charset="-120"/>
              <a:ea typeface="華康儷中黑(P)" panose="020B0500000000000000" pitchFamily="34" charset="-12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altLang="zh-TW" sz="4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(2024</a:t>
            </a:r>
            <a:r>
              <a:rPr lang="zh-TW" altLang="en-US" sz="4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年</a:t>
            </a:r>
            <a:r>
              <a:rPr lang="en-US" altLang="zh-TW" sz="4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9</a:t>
            </a:r>
            <a:r>
              <a:rPr lang="zh-TW" altLang="en-US" sz="4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月</a:t>
            </a:r>
            <a:r>
              <a:rPr lang="en-US" altLang="zh-TW" sz="4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15</a:t>
            </a:r>
            <a:r>
              <a:rPr lang="zh-TW" altLang="en-US" sz="4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日</a:t>
            </a:r>
            <a:r>
              <a:rPr lang="en-US" altLang="zh-TW" sz="4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Fr Tsui Kam Yiu </a:t>
            </a:r>
            <a:r>
              <a:rPr lang="en-US" altLang="zh-TW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(Sep 15 2024)</a:t>
            </a:r>
          </a:p>
          <a:p>
            <a:pPr>
              <a:spcBef>
                <a:spcPts val="0"/>
              </a:spcBef>
            </a:pPr>
            <a:endParaRPr lang="zh-TW" altLang="en-US" sz="4800" dirty="0">
              <a:latin typeface="Calibri" panose="020F0502020204030204" pitchFamily="34" charset="0"/>
              <a:ea typeface="華康儷粗宋(P)" panose="02020700000000000000" pitchFamily="18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1849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D06A66B9-4739-4BCA-8F30-CCDA4092A5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zh-TW" altLang="en-US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我曾經走遍大半個地球</a:t>
            </a:r>
            <a:r>
              <a:rPr lang="en-US" altLang="zh-TW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:</a:t>
            </a:r>
            <a:r>
              <a:rPr lang="zh-TW" altLang="en-US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或求學</a:t>
            </a:r>
            <a:r>
              <a:rPr lang="en-US" altLang="zh-TW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或參加會議</a:t>
            </a:r>
            <a:r>
              <a:rPr lang="en-US" altLang="zh-TW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或演講</a:t>
            </a:r>
            <a:r>
              <a:rPr lang="en-US" altLang="zh-TW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或福傳</a:t>
            </a:r>
            <a:r>
              <a:rPr lang="en-US" altLang="zh-TW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.</a:t>
            </a:r>
            <a:r>
              <a:rPr lang="zh-TW" altLang="en-US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地點遍及歐洲</a:t>
            </a:r>
            <a:r>
              <a:rPr lang="en-US" altLang="zh-TW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美國</a:t>
            </a:r>
            <a:r>
              <a:rPr lang="en-US" altLang="zh-TW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加拿大</a:t>
            </a:r>
            <a:r>
              <a:rPr lang="en-US" altLang="zh-TW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東南亞</a:t>
            </a:r>
            <a:r>
              <a:rPr lang="en-US" altLang="zh-TW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澳洲</a:t>
            </a:r>
            <a:r>
              <a:rPr lang="en-US" altLang="zh-TW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新西蘭</a:t>
            </a:r>
            <a:r>
              <a:rPr lang="en-US" altLang="zh-TW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台灣</a:t>
            </a:r>
            <a:r>
              <a:rPr lang="en-US" altLang="zh-TW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澳門</a:t>
            </a:r>
            <a:endParaRPr lang="en-US" altLang="zh-TW" sz="4000" dirty="0">
              <a:latin typeface="Calibri" panose="020F0502020204030204" pitchFamily="34" charset="0"/>
              <a:ea typeface="華康儷粗宋(P)" panose="02020700000000000000" pitchFamily="18" charset="-12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和</a:t>
            </a: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國內</a:t>
            </a:r>
            <a:r>
              <a:rPr lang="en-US" altLang="zh-TW" sz="4000" dirty="0">
                <a:solidFill>
                  <a:srgbClr val="FF0000"/>
                </a:solidFill>
                <a:ea typeface="華康儷粗宋(P)" panose="02020700000000000000" pitchFamily="18" charset="-120"/>
                <a:cs typeface="Calibri" panose="020F0502020204030204" pitchFamily="34" charset="0"/>
              </a:rPr>
              <a:t>75</a:t>
            </a: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個大小城鎮</a:t>
            </a:r>
            <a:r>
              <a:rPr lang="en-US" altLang="zh-TW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.</a:t>
            </a:r>
            <a:endParaRPr lang="zh-TW" altLang="en-US" sz="4000" dirty="0">
              <a:latin typeface="Calibri" panose="020F0502020204030204" pitchFamily="34" charset="0"/>
              <a:ea typeface="華康儷粗宋(P)" panose="02020700000000000000" pitchFamily="18" charset="-120"/>
              <a:cs typeface="Calibri" panose="020F0502020204030204" pitchFamily="34" charset="0"/>
            </a:endParaRPr>
          </a:p>
          <a:p>
            <a:pPr>
              <a:lnSpc>
                <a:spcPts val="4200"/>
              </a:lnSpc>
              <a:spcBef>
                <a:spcPts val="0"/>
              </a:spcBef>
            </a:pP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I have traveled across much of the world</a:t>
            </a:r>
            <a:r>
              <a:rPr lang="en-US" altLang="zh-TW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 </a:t>
            </a:r>
            <a:r>
              <a:rPr lang="en-US" altLang="zh-TW" sz="4000" spc="-1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whether for studies, attending conferences, giving speeches, or evangelizing. Places include Europe, </a:t>
            </a:r>
            <a:r>
              <a:rPr lang="en-US" altLang="zh-TW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the United States, Canada, Southeast Asia, Australia, New Zealand, Taiwan, Macau and 75 cities of various sizes within Mainland China.</a:t>
            </a:r>
          </a:p>
        </p:txBody>
      </p:sp>
    </p:spTree>
    <p:extLst>
      <p:ext uri="{BB962C8B-B14F-4D97-AF65-F5344CB8AC3E}">
        <p14:creationId xmlns:p14="http://schemas.microsoft.com/office/powerpoint/2010/main" val="15641950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D06A66B9-4739-4BCA-8F30-CCDA4092A5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60648"/>
            <a:ext cx="9144000" cy="6480720"/>
          </a:xfrm>
        </p:spPr>
        <p:txBody>
          <a:bodyPr/>
          <a:lstStyle/>
          <a:p>
            <a:pPr>
              <a:lnSpc>
                <a:spcPts val="5400"/>
              </a:lnSpc>
              <a:spcBef>
                <a:spcPts val="0"/>
              </a:spcBef>
            </a:pPr>
            <a:r>
              <a:rPr lang="zh-TW" altLang="en-US" sz="4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我講課或福傳的對像包括天主教</a:t>
            </a:r>
            <a:r>
              <a:rPr lang="en-US" altLang="zh-TW" sz="4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4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基督教</a:t>
            </a:r>
            <a:r>
              <a:rPr lang="en-US" altLang="zh-TW" sz="4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4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佛教</a:t>
            </a:r>
            <a:r>
              <a:rPr lang="en-US" altLang="zh-TW" sz="4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44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信神的</a:t>
            </a:r>
            <a:r>
              <a:rPr lang="zh-TW" altLang="en-US" sz="4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和</a:t>
            </a:r>
            <a:r>
              <a:rPr lang="zh-TW" altLang="en-US" sz="44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不信神的</a:t>
            </a:r>
            <a:r>
              <a:rPr lang="en-US" altLang="zh-TW" sz="4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;</a:t>
            </a:r>
            <a:r>
              <a:rPr lang="zh-TW" altLang="en-US" sz="4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有現場的</a:t>
            </a:r>
            <a:r>
              <a:rPr lang="en-US" altLang="zh-TW" sz="4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4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也有網上和運用其它影音工具的</a:t>
            </a:r>
            <a:r>
              <a:rPr lang="en-US" altLang="zh-TW" sz="4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.</a:t>
            </a:r>
            <a:endParaRPr lang="zh-TW" altLang="en-US" sz="4400" dirty="0">
              <a:latin typeface="Calibri" panose="020F0502020204030204" pitchFamily="34" charset="0"/>
              <a:ea typeface="華康儷粗宋(P)" panose="02020700000000000000" pitchFamily="18" charset="-12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altLang="zh-TW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My teaching or evangelistic audiences include </a:t>
            </a: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Catholics,</a:t>
            </a:r>
            <a:r>
              <a:rPr lang="en-US" altLang="zh-TW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 </a:t>
            </a: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Christians </a:t>
            </a:r>
            <a:r>
              <a:rPr lang="en-US" altLang="zh-TW" sz="36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(protestants)</a:t>
            </a: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 Buddhists, believers in God, and non-believers</a:t>
            </a:r>
            <a:r>
              <a:rPr lang="en-US" altLang="zh-TW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; there were both in-person sessions and those conducted online or using other audio-visual tools.</a:t>
            </a:r>
          </a:p>
        </p:txBody>
      </p:sp>
    </p:spTree>
    <p:extLst>
      <p:ext uri="{BB962C8B-B14F-4D97-AF65-F5344CB8AC3E}">
        <p14:creationId xmlns:p14="http://schemas.microsoft.com/office/powerpoint/2010/main" val="7922174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D06A66B9-4739-4BCA-8F30-CCDA4092A5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8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大型講座或佈道會的參加人數</a:t>
            </a:r>
            <a:endParaRPr lang="en-US" altLang="zh-TW" sz="4800" dirty="0">
              <a:latin typeface="Calibri" panose="020F0502020204030204" pitchFamily="34" charset="0"/>
              <a:ea typeface="華康儷粗宋(P)" panose="02020700000000000000" pitchFamily="18" charset="-12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zh-TW" altLang="en-US" sz="48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成千上萬</a:t>
            </a:r>
            <a:r>
              <a:rPr lang="en-US" altLang="zh-TW" sz="48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48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小型的培訓</a:t>
            </a:r>
            <a:endParaRPr lang="en-US" altLang="zh-TW" sz="4800" dirty="0">
              <a:latin typeface="Calibri" panose="020F0502020204030204" pitchFamily="34" charset="0"/>
              <a:ea typeface="華康儷粗宋(P)" panose="02020700000000000000" pitchFamily="18" charset="-12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zh-TW" altLang="en-US" sz="48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有一次只有</a:t>
            </a:r>
            <a:r>
              <a:rPr lang="zh-TW" altLang="en-US" sz="48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七位</a:t>
            </a:r>
            <a:r>
              <a:rPr lang="zh-TW" altLang="en-US" sz="48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修女參加</a:t>
            </a:r>
            <a:r>
              <a:rPr lang="en-US" altLang="zh-TW" sz="48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.</a:t>
            </a:r>
            <a:endParaRPr lang="zh-TW" altLang="en-US" sz="4800" dirty="0">
              <a:latin typeface="Calibri" panose="020F0502020204030204" pitchFamily="34" charset="0"/>
              <a:ea typeface="華康儷粗宋(P)" panose="02020700000000000000" pitchFamily="18" charset="-12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altLang="zh-TW" sz="48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The attendance at large lectures or evangelistic meetings sometimes reach </a:t>
            </a:r>
            <a:r>
              <a:rPr lang="en-US" altLang="zh-TW" sz="48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thousands</a:t>
            </a:r>
            <a:r>
              <a:rPr lang="en-US" altLang="zh-TW" sz="48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 while a small training session once had 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only </a:t>
            </a:r>
            <a:r>
              <a:rPr lang="en-US" altLang="zh-TW" sz="48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seven</a:t>
            </a:r>
            <a:r>
              <a:rPr lang="en-US" altLang="zh-TW" sz="48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 nuns participating.</a:t>
            </a:r>
          </a:p>
        </p:txBody>
      </p:sp>
    </p:spTree>
    <p:extLst>
      <p:ext uri="{BB962C8B-B14F-4D97-AF65-F5344CB8AC3E}">
        <p14:creationId xmlns:p14="http://schemas.microsoft.com/office/powerpoint/2010/main" val="1814686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D06A66B9-4739-4BCA-8F30-CCDA4092A5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4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我過去四</a:t>
            </a:r>
            <a:r>
              <a:rPr lang="en-US" altLang="zh-TW" sz="4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4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五十年來所辦過的大小活動</a:t>
            </a:r>
            <a:r>
              <a:rPr lang="en-US" altLang="zh-TW" sz="4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4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幾乎都有點像</a:t>
            </a:r>
            <a:r>
              <a:rPr lang="zh-TW" altLang="en-US" sz="44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大風吹過</a:t>
            </a:r>
            <a:r>
              <a:rPr lang="en-US" altLang="zh-TW" sz="44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44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卻後繼無力</a:t>
            </a:r>
            <a:r>
              <a:rPr lang="zh-TW" altLang="en-US" sz="4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的現象</a:t>
            </a:r>
            <a:r>
              <a:rPr lang="en-US" altLang="zh-TW" sz="4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;</a:t>
            </a:r>
            <a:r>
              <a:rPr lang="zh-TW" altLang="en-US" sz="43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像雪泥鴻爪</a:t>
            </a:r>
            <a:r>
              <a:rPr lang="en-US" altLang="zh-TW" sz="43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43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更似</a:t>
            </a:r>
            <a:r>
              <a:rPr lang="zh-TW" altLang="en-US" sz="4300" dirty="0">
                <a:highlight>
                  <a:srgbClr val="FFFF00"/>
                </a:highlight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踏雪無痕</a:t>
            </a:r>
            <a:r>
              <a:rPr lang="en-US" altLang="zh-TW" sz="43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.</a:t>
            </a:r>
            <a:endParaRPr lang="zh-TW" altLang="en-US" sz="4300" dirty="0">
              <a:latin typeface="Calibri" panose="020F0502020204030204" pitchFamily="34" charset="0"/>
              <a:ea typeface="華康儷粗宋(P)" panose="02020700000000000000" pitchFamily="18" charset="-120"/>
              <a:cs typeface="Calibri" panose="020F0502020204030204" pitchFamily="34" charset="0"/>
            </a:endParaRPr>
          </a:p>
          <a:p>
            <a:pPr>
              <a:lnSpc>
                <a:spcPts val="4700"/>
              </a:lnSpc>
              <a:spcBef>
                <a:spcPts val="0"/>
              </a:spcBef>
            </a:pPr>
            <a:r>
              <a:rPr lang="en-US" altLang="zh-TW" sz="4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Over the past forty to fifty years, the large and small events I have organized have impressed like a storm </a:t>
            </a:r>
          </a:p>
          <a:p>
            <a:pPr>
              <a:lnSpc>
                <a:spcPts val="4700"/>
              </a:lnSpc>
              <a:spcBef>
                <a:spcPts val="0"/>
              </a:spcBef>
            </a:pPr>
            <a:r>
              <a:rPr lang="en-US" altLang="zh-TW" sz="4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yet </a:t>
            </a:r>
            <a:r>
              <a:rPr lang="en-US" altLang="zh-TW" sz="44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waned in the aftermath</a:t>
            </a:r>
            <a:r>
              <a:rPr lang="en-US" altLang="zh-TW" sz="4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 </a:t>
            </a:r>
          </a:p>
          <a:p>
            <a:pPr>
              <a:lnSpc>
                <a:spcPts val="4700"/>
              </a:lnSpc>
              <a:spcBef>
                <a:spcPts val="0"/>
              </a:spcBef>
            </a:pPr>
            <a:r>
              <a:rPr lang="en-US" altLang="zh-TW" sz="4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like a beautiful bird leaving noble footprints in the snow, only for them </a:t>
            </a:r>
            <a:r>
              <a:rPr lang="en-US" altLang="zh-TW" sz="44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to disappear without trace</a:t>
            </a:r>
            <a:r>
              <a:rPr lang="en-US" altLang="zh-TW" sz="4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. </a:t>
            </a:r>
            <a:endParaRPr lang="zh-TW" altLang="en-US" sz="4400" dirty="0">
              <a:latin typeface="Calibri" panose="020F0502020204030204" pitchFamily="34" charset="0"/>
              <a:ea typeface="華康儷粗宋(P)" panose="02020700000000000000" pitchFamily="18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3287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D06A66B9-4739-4BCA-8F30-CCDA4092A5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zh-TW" altLang="en-US" sz="4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所以我最近決心嘗試一個新方法</a:t>
            </a:r>
            <a:r>
              <a:rPr lang="en-US" altLang="zh-TW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>
              <a:spcBef>
                <a:spcPts val="0"/>
              </a:spcBef>
            </a:pP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訓練</a:t>
            </a:r>
            <a:r>
              <a:rPr lang="zh-TW" altLang="en-US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「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培訓者</a:t>
            </a:r>
            <a:r>
              <a:rPr lang="zh-TW" altLang="en-US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」</a:t>
            </a:r>
            <a:r>
              <a:rPr lang="en-US" altLang="zh-TW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讓他們有能力</a:t>
            </a:r>
            <a:endParaRPr lang="en-US" altLang="zh-TW" sz="4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zh-TW" altLang="en-US" sz="4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延續和傳揚他們的所學</a:t>
            </a:r>
            <a:r>
              <a:rPr lang="en-US" altLang="zh-TW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4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以建設他們的地方教會</a:t>
            </a:r>
            <a:r>
              <a:rPr lang="en-US" altLang="zh-TW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zh-TW" altLang="en-US" sz="4400" dirty="0">
              <a:latin typeface="Calibri" panose="020F0502020204030204" pitchFamily="34" charset="0"/>
              <a:ea typeface="華康儷粗宋(P)" panose="02020700000000000000" pitchFamily="18" charset="-12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altLang="zh-TW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 recently, I have decided to try a new strategy: to “</a:t>
            </a:r>
            <a:r>
              <a:rPr lang="en-US" altLang="zh-TW" sz="4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Train the Trainers</a:t>
            </a:r>
            <a:r>
              <a:rPr lang="en-US" altLang="zh-TW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” to enable them to continue and spread what they have learned, in order to build up their local churches.</a:t>
            </a:r>
          </a:p>
        </p:txBody>
      </p:sp>
    </p:spTree>
    <p:extLst>
      <p:ext uri="{BB962C8B-B14F-4D97-AF65-F5344CB8AC3E}">
        <p14:creationId xmlns:p14="http://schemas.microsoft.com/office/powerpoint/2010/main" val="7912625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D06A66B9-4739-4BCA-8F30-CCDA4092A5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32656"/>
            <a:ext cx="9144000" cy="640871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8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這就是我們</a:t>
            </a:r>
            <a:r>
              <a:rPr lang="zh-TW" altLang="en-US" sz="48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每年四次</a:t>
            </a:r>
            <a:r>
              <a:rPr lang="en-US" altLang="zh-TW" sz="48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48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每次四人</a:t>
            </a:r>
            <a:r>
              <a:rPr lang="en-US" altLang="zh-TW" sz="48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8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為期兩週的</a:t>
            </a:r>
            <a:r>
              <a:rPr lang="zh-TW" altLang="en-US" sz="36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「</a:t>
            </a:r>
            <a:r>
              <a:rPr lang="zh-TW" altLang="en-US" sz="48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訓練培訓者計劃</a:t>
            </a:r>
            <a:r>
              <a:rPr lang="zh-TW" altLang="en-US" sz="36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」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Our “</a:t>
            </a:r>
            <a:r>
              <a:rPr lang="en-US" altLang="zh-TW" sz="4800" b="1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Train the Trainers</a:t>
            </a:r>
            <a:r>
              <a:rPr lang="en-US" altLang="zh-TW" sz="48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” </a:t>
            </a:r>
            <a:r>
              <a:rPr lang="en-US" altLang="zh-TW" sz="4800" dirty="0" err="1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programme</a:t>
            </a:r>
            <a:r>
              <a:rPr lang="en-US" altLang="zh-TW" sz="48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 will take place 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four times a year</a:t>
            </a:r>
            <a:r>
              <a:rPr lang="en-US" altLang="zh-TW" sz="48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 with a duration 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of </a:t>
            </a:r>
            <a:r>
              <a:rPr lang="en-US" altLang="zh-TW" sz="48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two weeks </a:t>
            </a:r>
            <a:r>
              <a:rPr lang="en-US" altLang="zh-TW" sz="48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and 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four participants </a:t>
            </a:r>
            <a:r>
              <a:rPr lang="en-US" altLang="zh-TW" sz="48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each time.</a:t>
            </a:r>
          </a:p>
        </p:txBody>
      </p:sp>
    </p:spTree>
    <p:extLst>
      <p:ext uri="{BB962C8B-B14F-4D97-AF65-F5344CB8AC3E}">
        <p14:creationId xmlns:p14="http://schemas.microsoft.com/office/powerpoint/2010/main" val="1169733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恭讀依撒意亞先知書　</a:t>
            </a:r>
            <a:r>
              <a:rPr lang="en-US" altLang="zh-TW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50:5-9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我主上主開啟了我的耳朵，我並沒有違抗，也沒有退避。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我將我的背，轉給打擊我的人；把我的腮，轉給扯我鬍鬚的人；對於侮辱和唾污，我沒有遮掩我的面。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因為，我主上主協助我，因此，我不怕蒙羞；所以，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我板著臉，像一塊燧石，因為我知道：我決不會受辱。那為我伸冤者，已來到了。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2930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D06A66B9-4739-4BCA-8F30-CCDA4092A5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這個培訓計劃的目標很明確</a:t>
            </a:r>
            <a:r>
              <a:rPr lang="en-US" altLang="zh-TW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:</a:t>
            </a:r>
            <a:r>
              <a:rPr lang="zh-TW" altLang="en-US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以聖經的</a:t>
            </a:r>
            <a:endParaRPr lang="en-US" altLang="zh-TW" sz="4000" dirty="0">
              <a:latin typeface="Calibri" panose="020F0502020204030204" pitchFamily="34" charset="0"/>
              <a:ea typeface="華康儷粗宋(P)" panose="02020700000000000000" pitchFamily="18" charset="-12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zh-TW" altLang="en-US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「</a:t>
            </a:r>
            <a:r>
              <a:rPr lang="zh-TW" altLang="en-US" sz="4000" dirty="0">
                <a:highlight>
                  <a:srgbClr val="FFFF00"/>
                </a:highlight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天國</a:t>
            </a:r>
            <a:r>
              <a:rPr lang="zh-TW" altLang="en-US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」</a:t>
            </a:r>
            <a:r>
              <a:rPr lang="en-US" altLang="zh-TW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和中國</a:t>
            </a:r>
            <a:r>
              <a:rPr lang="en-US" altLang="zh-TW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《</a:t>
            </a:r>
            <a:r>
              <a:rPr lang="zh-TW" altLang="en-US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大同篇</a:t>
            </a:r>
            <a:r>
              <a:rPr lang="en-US" altLang="zh-TW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》</a:t>
            </a:r>
            <a:r>
              <a:rPr lang="zh-TW" altLang="en-US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的</a:t>
            </a:r>
            <a:r>
              <a:rPr lang="zh-TW" altLang="en-US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「</a:t>
            </a:r>
            <a:r>
              <a:rPr lang="zh-TW" altLang="en-US" sz="4000" dirty="0">
                <a:highlight>
                  <a:srgbClr val="FFFF00"/>
                </a:highlight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大同</a:t>
            </a:r>
            <a:r>
              <a:rPr lang="zh-TW" altLang="en-US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」</a:t>
            </a:r>
            <a:endParaRPr lang="en-US" altLang="zh-TW" dirty="0">
              <a:latin typeface="Calibri" panose="020F0502020204030204" pitchFamily="34" charset="0"/>
              <a:ea typeface="華康儷粗宋(P)" panose="02020700000000000000" pitchFamily="18" charset="-12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zh-TW" altLang="en-US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為最大和最高的目標</a:t>
            </a:r>
            <a:r>
              <a:rPr lang="en-US" altLang="zh-TW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主張</a:t>
            </a:r>
            <a:endParaRPr lang="en-US" altLang="zh-TW" sz="4000" dirty="0">
              <a:latin typeface="Calibri" panose="020F0502020204030204" pitchFamily="34" charset="0"/>
              <a:ea typeface="華康儷粗宋(P)" panose="02020700000000000000" pitchFamily="18" charset="-12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zh-TW" altLang="en-US" sz="4400" spc="3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地球是我家</a:t>
            </a:r>
            <a:r>
              <a:rPr lang="en-US" altLang="zh-TW" sz="4400" spc="3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4400" spc="3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我和教會建設她</a:t>
            </a:r>
            <a:endParaRPr lang="zh-TW" altLang="en-US" sz="4000" dirty="0">
              <a:latin typeface="Calibri" panose="020F0502020204030204" pitchFamily="34" charset="0"/>
              <a:ea typeface="華康儷粗宋(P)" panose="02020700000000000000" pitchFamily="18" charset="-120"/>
              <a:cs typeface="Calibri" panose="020F0502020204030204" pitchFamily="34" charset="0"/>
            </a:endParaRPr>
          </a:p>
          <a:p>
            <a:pPr>
              <a:lnSpc>
                <a:spcPts val="4200"/>
              </a:lnSpc>
              <a:spcBef>
                <a:spcPts val="0"/>
              </a:spcBef>
            </a:pPr>
            <a:r>
              <a:rPr lang="en-US" altLang="zh-TW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The goal of this training program is very clear: First, to take the 'Kingdom of Heaven' from the Bible and the concept of 'Great Unity' from China's Da Tong Pian as the greatest and highest objectives, advocating that </a:t>
            </a:r>
            <a:r>
              <a:rPr lang="en-US" altLang="zh-TW" sz="4000" dirty="0">
                <a:solidFill>
                  <a:srgbClr val="FFFF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‘</a:t>
            </a:r>
            <a:r>
              <a:rPr lang="en-US" altLang="zh-TW" sz="4000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華康儷粗宋(P)" panose="02020700000000000000" pitchFamily="18" charset="-120"/>
                <a:cs typeface="Times New Roman" panose="02020603050405020304" pitchFamily="18" charset="0"/>
              </a:rPr>
              <a:t>The Earth is my home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華康儷粗宋(P)" panose="02020700000000000000" pitchFamily="18" charset="-120"/>
                <a:cs typeface="Times New Roman" panose="02020603050405020304" pitchFamily="18" charset="0"/>
              </a:rPr>
              <a:t>, </a:t>
            </a:r>
            <a:r>
              <a:rPr lang="en-US" altLang="zh-TW" sz="4000" b="1" dirty="0">
                <a:highlight>
                  <a:srgbClr val="FFFF00"/>
                </a:highlight>
                <a:latin typeface="Times New Roman" panose="02020603050405020304" pitchFamily="18" charset="0"/>
                <a:ea typeface="華康儷粗宋(P)" panose="02020700000000000000" pitchFamily="18" charset="-120"/>
                <a:cs typeface="Times New Roman" panose="02020603050405020304" pitchFamily="18" charset="0"/>
              </a:rPr>
              <a:t>and</a:t>
            </a:r>
            <a:r>
              <a:rPr lang="en-US" altLang="zh-TW" sz="4000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華康儷粗宋(P)" panose="02020700000000000000" pitchFamily="18" charset="-120"/>
                <a:cs typeface="Times New Roman" panose="02020603050405020304" pitchFamily="18" charset="0"/>
              </a:rPr>
              <a:t> I and the Church will build it up</a:t>
            </a:r>
            <a:r>
              <a:rPr lang="en-US" altLang="zh-TW" sz="4000" dirty="0">
                <a:solidFill>
                  <a:srgbClr val="FFFF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’</a:t>
            </a:r>
            <a:endParaRPr lang="en-US" altLang="zh-TW" sz="4000" dirty="0">
              <a:latin typeface="Calibri" panose="020F0502020204030204" pitchFamily="34" charset="0"/>
              <a:ea typeface="華康儷粗宋(P)" panose="02020700000000000000" pitchFamily="18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7238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D06A66B9-4739-4BCA-8F30-CCDA4092A5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其次</a:t>
            </a:r>
            <a:r>
              <a:rPr lang="en-US" altLang="zh-TW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突出梵蒂岡第二屆大公會議對各地文化的重視</a:t>
            </a:r>
            <a:r>
              <a:rPr lang="en-US" altLang="zh-TW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務必使聖經與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中華文化</a:t>
            </a:r>
            <a:endParaRPr lang="en-US" altLang="zh-TW" sz="4000" dirty="0">
              <a:solidFill>
                <a:srgbClr val="FF0000"/>
              </a:solidFill>
              <a:highlight>
                <a:srgbClr val="FFFF00"/>
              </a:highlight>
              <a:latin typeface="Calibri" panose="020F0502020204030204" pitchFamily="34" charset="0"/>
              <a:ea typeface="華康儷粗宋(P)" panose="02020700000000000000" pitchFamily="18" charset="-12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zh-TW" altLang="en-US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作有機的結合</a:t>
            </a:r>
            <a:r>
              <a:rPr lang="en-US" altLang="zh-TW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且能應用在</a:t>
            </a: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慕道班</a:t>
            </a:r>
            <a:r>
              <a:rPr lang="zh-TW" altLang="en-US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和</a:t>
            </a:r>
            <a:endParaRPr lang="en-US" altLang="zh-TW" sz="4000" dirty="0">
              <a:latin typeface="Calibri" panose="020F0502020204030204" pitchFamily="34" charset="0"/>
              <a:ea typeface="華康儷粗宋(P)" panose="02020700000000000000" pitchFamily="18" charset="-12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主日彌撒</a:t>
            </a:r>
            <a:r>
              <a:rPr lang="zh-TW" altLang="en-US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及</a:t>
            </a: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家庭教育</a:t>
            </a:r>
            <a:r>
              <a:rPr lang="zh-TW" altLang="en-US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中</a:t>
            </a:r>
            <a:r>
              <a:rPr lang="en-US" altLang="zh-TW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.</a:t>
            </a:r>
            <a:endParaRPr lang="zh-TW" altLang="en-US" sz="4000" dirty="0">
              <a:latin typeface="Calibri" panose="020F0502020204030204" pitchFamily="34" charset="0"/>
              <a:ea typeface="華康儷粗宋(P)" panose="02020700000000000000" pitchFamily="18" charset="-12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altLang="zh-TW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Second, to emphasize the significance of the Second Vatican Council (Vat II) on local cultures, to ensure that the Bible and </a:t>
            </a: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Chinese culture </a:t>
            </a:r>
            <a:r>
              <a:rPr lang="en-US" altLang="zh-TW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are organically integrated, and can be applied in </a:t>
            </a: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catechumenates</a:t>
            </a:r>
            <a:r>
              <a:rPr lang="en-US" altLang="zh-TW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 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Sunday Masses</a:t>
            </a:r>
            <a:r>
              <a:rPr lang="en-US" altLang="zh-TW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 and </a:t>
            </a: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family education</a:t>
            </a:r>
            <a:r>
              <a:rPr lang="en-US" altLang="zh-TW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547012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D06A66B9-4739-4BCA-8F30-CCDA4092A5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39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第三</a:t>
            </a:r>
            <a:r>
              <a:rPr lang="en-US" altLang="zh-TW" sz="39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39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讓教會能作</a:t>
            </a:r>
            <a:r>
              <a:rPr lang="zh-TW" altLang="en-US" sz="39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社會的良心</a:t>
            </a:r>
            <a:r>
              <a:rPr lang="en-US" altLang="zh-TW" sz="39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39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使基督信徒感受到天國和大同精神的召喚</a:t>
            </a:r>
            <a:r>
              <a:rPr lang="en-US" altLang="zh-TW" sz="39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39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效法先賢伊尹</a:t>
            </a:r>
            <a:r>
              <a:rPr lang="en-US" altLang="zh-TW" sz="39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39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以</a:t>
            </a:r>
            <a:r>
              <a:rPr lang="zh-TW" altLang="en-US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「</a:t>
            </a:r>
            <a:r>
              <a:rPr lang="zh-TW" altLang="en-US" sz="39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先知覺後知</a:t>
            </a:r>
            <a:r>
              <a:rPr lang="en-US" altLang="zh-TW" sz="39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39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先覺覺後覺</a:t>
            </a:r>
            <a:r>
              <a:rPr lang="zh-TW" altLang="en-US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」</a:t>
            </a:r>
            <a:r>
              <a:rPr lang="zh-TW" altLang="en-US" sz="39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的</a:t>
            </a:r>
            <a:endParaRPr lang="en-US" altLang="zh-TW" sz="3900" dirty="0">
              <a:latin typeface="Calibri" panose="020F0502020204030204" pitchFamily="34" charset="0"/>
              <a:ea typeface="華康儷粗宋(P)" panose="02020700000000000000" pitchFamily="18" charset="-12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zh-TW" altLang="en-US" sz="39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精神</a:t>
            </a:r>
            <a:r>
              <a:rPr lang="en-US" altLang="zh-TW" sz="39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39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喚醒基督徒作地上鹽和世界光</a:t>
            </a:r>
            <a:r>
              <a:rPr lang="en-US" altLang="zh-TW" sz="39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.</a:t>
            </a:r>
            <a:endParaRPr lang="zh-TW" altLang="en-US" sz="3900" dirty="0">
              <a:latin typeface="Calibri" panose="020F0502020204030204" pitchFamily="34" charset="0"/>
              <a:ea typeface="華康儷粗宋(P)" panose="02020700000000000000" pitchFamily="18" charset="-120"/>
              <a:cs typeface="Calibri" panose="020F0502020204030204" pitchFamily="34" charset="0"/>
            </a:endParaRP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3900" spc="-1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Third, to let the Church be the conscience o</a:t>
            </a:r>
            <a:r>
              <a:rPr lang="en-US" altLang="zh-TW" sz="4000" spc="-1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f society, so Christians feel the call of the Kingdom of God and the spirit of Great Unity. Following the example of </a:t>
            </a:r>
            <a:r>
              <a:rPr lang="en-US" altLang="zh-TW" sz="4000" spc="-1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Yi Yin</a:t>
            </a:r>
            <a:r>
              <a:rPr lang="en-US" altLang="zh-TW" sz="4000" spc="-1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 and in the spirit of: ‘The prophet </a:t>
            </a:r>
            <a:r>
              <a:rPr lang="en-US" altLang="zh-TW" sz="4000" spc="-1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awakens</a:t>
            </a:r>
            <a:r>
              <a:rPr lang="en-US" altLang="zh-TW" sz="4000" spc="-1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 the ignorant, the </a:t>
            </a:r>
            <a:r>
              <a:rPr lang="en-US" altLang="zh-TW" sz="4000" spc="-1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enlightened</a:t>
            </a:r>
            <a:r>
              <a:rPr lang="en-US" altLang="zh-TW" sz="4000" spc="-1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 awakes those yet to be enlightened.' Awakened Christians are the salt of the earth and the light of the world. </a:t>
            </a:r>
          </a:p>
        </p:txBody>
      </p:sp>
    </p:spTree>
    <p:extLst>
      <p:ext uri="{BB962C8B-B14F-4D97-AF65-F5344CB8AC3E}">
        <p14:creationId xmlns:p14="http://schemas.microsoft.com/office/powerpoint/2010/main" val="12728087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D06A66B9-4739-4BCA-8F30-CCDA4092A5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lnSpc>
                <a:spcPts val="5100"/>
              </a:lnSpc>
              <a:spcBef>
                <a:spcPts val="0"/>
              </a:spcBef>
            </a:pPr>
            <a:r>
              <a:rPr lang="zh-TW" altLang="en-US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並和其他有心人</a:t>
            </a:r>
            <a:r>
              <a:rPr lang="en-US" altLang="zh-TW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共同創建一個天下一家的理想家園</a:t>
            </a:r>
            <a:r>
              <a:rPr lang="en-US" altLang="zh-TW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以光榮天主</a:t>
            </a:r>
            <a:r>
              <a:rPr lang="en-US" altLang="zh-TW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;</a:t>
            </a:r>
            <a:r>
              <a:rPr lang="zh-TW" altLang="en-US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堅信教父聖依肋內的話</a:t>
            </a:r>
            <a:r>
              <a:rPr lang="en-US" altLang="zh-TW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:</a:t>
            </a:r>
            <a:r>
              <a:rPr lang="zh-TW" altLang="en-US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快樂活潑的人</a:t>
            </a:r>
            <a:r>
              <a:rPr lang="en-US" altLang="zh-TW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是天主的光榮</a:t>
            </a:r>
            <a:r>
              <a:rPr lang="en-US" altLang="zh-TW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.</a:t>
            </a:r>
            <a:endParaRPr lang="zh-TW" altLang="en-US" sz="4000" dirty="0">
              <a:latin typeface="Calibri" panose="020F0502020204030204" pitchFamily="34" charset="0"/>
              <a:ea typeface="華康儷粗宋(P)" panose="02020700000000000000" pitchFamily="18" charset="-12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altLang="zh-TW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And together with other </a:t>
            </a: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people of goodwill</a:t>
            </a:r>
            <a:r>
              <a:rPr lang="en-US" altLang="zh-TW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 to jointly create an ideal home of 'one family under heaven' to glorify God; firmly believing in the words of St. Irenaeus: </a:t>
            </a: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Gloria Dei, homo </a:t>
            </a:r>
            <a:r>
              <a:rPr lang="en-US" altLang="zh-TW" sz="4000" dirty="0" err="1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vivens</a:t>
            </a: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 </a:t>
            </a:r>
            <a:r>
              <a:rPr lang="en-US" altLang="zh-TW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(The glory of God is man fully alive). Happy and vibrant people are the glory of God.</a:t>
            </a:r>
            <a:endParaRPr lang="zh-TW" altLang="en-US" sz="4000" dirty="0">
              <a:latin typeface="Calibri" panose="020F0502020204030204" pitchFamily="34" charset="0"/>
              <a:ea typeface="華康儷粗宋(P)" panose="02020700000000000000" pitchFamily="18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6767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D06A66B9-4739-4BCA-8F30-CCDA4092A5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lnSpc>
                <a:spcPts val="43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zh-TW" sz="3600" dirty="0">
                <a:effectLst/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參加培訓計劃的成員</a:t>
            </a:r>
            <a:r>
              <a:rPr lang="en-US" altLang="zh-TW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zh-TW" sz="3600" dirty="0">
                <a:effectLst/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在兩週內</a:t>
            </a:r>
            <a:r>
              <a:rPr lang="en-US" altLang="zh-TW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zh-TW" sz="3600" dirty="0">
                <a:effectLst/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要熟讀徐神父提供的</a:t>
            </a:r>
            <a:r>
              <a:rPr lang="zh-TW" altLang="zh-TW" sz="3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一百段最精彩的中華文化</a:t>
            </a:r>
            <a:r>
              <a:rPr lang="en-US" altLang="zh-TW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zh-TW" sz="3600" dirty="0">
                <a:effectLst/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並按每人需要</a:t>
            </a:r>
            <a:r>
              <a:rPr lang="en-US" altLang="zh-TW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zh-TW" sz="3600" dirty="0">
                <a:effectLst/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例如</a:t>
            </a:r>
            <a:r>
              <a:rPr lang="en-US" altLang="zh-TW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zh-TW" altLang="en-US" sz="2800" dirty="0">
                <a:effectLst/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「</a:t>
            </a:r>
            <a:r>
              <a:rPr lang="zh-TW" altLang="zh-TW" sz="3600" dirty="0">
                <a:effectLst/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如何找到天主</a:t>
            </a:r>
            <a:r>
              <a:rPr lang="zh-TW" altLang="en-US" sz="2800" dirty="0">
                <a:effectLst/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」</a:t>
            </a:r>
            <a:r>
              <a:rPr lang="en-US" altLang="zh-TW" sz="28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或</a:t>
            </a:r>
            <a:r>
              <a:rPr lang="zh-TW" altLang="en-US" sz="2800" dirty="0">
                <a:effectLst/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「</a:t>
            </a:r>
            <a:r>
              <a:rPr lang="zh-TW" altLang="zh-TW" sz="3600" dirty="0">
                <a:effectLst/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天主教信仰精華</a:t>
            </a:r>
            <a:r>
              <a:rPr lang="zh-TW" altLang="en-US" sz="2800" dirty="0">
                <a:effectLst/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」</a:t>
            </a:r>
            <a:r>
              <a:rPr lang="zh-TW" altLang="zh-TW" sz="3600" dirty="0">
                <a:effectLst/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等</a:t>
            </a:r>
            <a:r>
              <a:rPr lang="en-US" altLang="zh-TW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zh-TW" sz="3600" dirty="0">
                <a:effectLst/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每人</a:t>
            </a:r>
            <a:r>
              <a:rPr lang="zh-TW" altLang="zh-TW" sz="3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制作五個回家</a:t>
            </a:r>
            <a:r>
              <a:rPr lang="zh-TW" altLang="zh-TW" sz="36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可直接應用</a:t>
            </a:r>
            <a:r>
              <a:rPr lang="zh-TW" altLang="en-US" sz="3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的</a:t>
            </a:r>
            <a:r>
              <a:rPr lang="zh-TW" altLang="zh-TW" sz="3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簡報</a:t>
            </a:r>
            <a:r>
              <a:rPr lang="en-US" altLang="zh-TW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lnSpc>
                <a:spcPts val="39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3600" spc="-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Members participating in the two-week training program must thoroughly read the </a:t>
            </a:r>
            <a:r>
              <a:rPr lang="en-US" altLang="zh-TW" sz="3600" spc="-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one hundred renowned excerpts of Chinese culture </a:t>
            </a:r>
            <a:r>
              <a:rPr lang="en-US" altLang="zh-TW" sz="3600" spc="-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which Fr Tsui will provide. Based on each person's needs, such as 'How to Find God,' or 'The Essence of Catholic Faith,' etc., each person to design five </a:t>
            </a:r>
            <a:r>
              <a:rPr lang="en-US" altLang="zh-TW" sz="3600" spc="-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powerpoint</a:t>
            </a:r>
            <a:r>
              <a:rPr lang="en-US" altLang="zh-TW" sz="3600" spc="-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presentations (PPTs) suitable for </a:t>
            </a:r>
          </a:p>
          <a:p>
            <a:pPr>
              <a:lnSpc>
                <a:spcPts val="39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zh-TW" sz="3600" spc="-1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immediate application </a:t>
            </a:r>
            <a:r>
              <a:rPr lang="en-US" altLang="zh-TW" sz="3600" spc="-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upon returning home</a:t>
            </a:r>
            <a:r>
              <a:rPr lang="en-US" altLang="zh-TW" sz="3600" spc="-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664353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D06A66B9-4739-4BCA-8F30-CCDA4092A5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我和方靜遠小姐及兩位國內小組長</a:t>
            </a:r>
            <a:r>
              <a:rPr lang="en-US" altLang="zh-TW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則</a:t>
            </a:r>
            <a:endParaRPr lang="en-US" altLang="zh-TW" sz="4000" dirty="0">
              <a:latin typeface="Calibri" panose="020F0502020204030204" pitchFamily="34" charset="0"/>
              <a:ea typeface="華康儷粗宋(P)" panose="02020700000000000000" pitchFamily="18" charset="-12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個別指導</a:t>
            </a:r>
            <a:r>
              <a:rPr lang="zh-TW" altLang="en-US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學員親自制作這些簡報</a:t>
            </a:r>
            <a:r>
              <a:rPr lang="en-US" altLang="zh-TW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(PPT),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然後匯報工作成績</a:t>
            </a:r>
            <a:r>
              <a:rPr lang="en-US" altLang="zh-TW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接受其他成員的</a:t>
            </a:r>
            <a:endParaRPr lang="en-US" altLang="zh-TW" sz="4000" dirty="0">
              <a:latin typeface="Calibri" panose="020F0502020204030204" pitchFamily="34" charset="0"/>
              <a:ea typeface="華康儷粗宋(P)" panose="02020700000000000000" pitchFamily="18" charset="-12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zh-TW" altLang="en-US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公開建議</a:t>
            </a:r>
            <a:r>
              <a:rPr lang="en-US" altLang="zh-TW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進一步完善各自的創作</a:t>
            </a:r>
            <a:r>
              <a:rPr lang="en-US" altLang="zh-TW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.</a:t>
            </a:r>
            <a:endParaRPr lang="zh-TW" altLang="en-US" sz="4000" dirty="0">
              <a:latin typeface="Calibri" panose="020F0502020204030204" pitchFamily="34" charset="0"/>
              <a:ea typeface="華康儷粗宋(P)" panose="02020700000000000000" pitchFamily="18" charset="-12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altLang="zh-TW" sz="4000" spc="-1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Miss Jeanne Fong, two group leaders from the mainland, and I </a:t>
            </a:r>
            <a:r>
              <a:rPr lang="en-US" altLang="zh-TW" sz="4000" spc="-1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will guide the participants personally on the technical aspects in creating these presentations </a:t>
            </a:r>
            <a:r>
              <a:rPr lang="en-US" altLang="zh-TW" spc="-1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(PPT), </a:t>
            </a:r>
            <a:r>
              <a:rPr lang="en-US" altLang="zh-TW" sz="4000" spc="-1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and with input and suggestions from other fellow participants </a:t>
            </a:r>
          </a:p>
          <a:p>
            <a:pPr>
              <a:spcBef>
                <a:spcPts val="0"/>
              </a:spcBef>
            </a:pPr>
            <a:r>
              <a:rPr lang="en-US" altLang="zh-TW" sz="4000" spc="-1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to further improve their creations.</a:t>
            </a:r>
          </a:p>
        </p:txBody>
      </p:sp>
    </p:spTree>
    <p:extLst>
      <p:ext uri="{BB962C8B-B14F-4D97-AF65-F5344CB8AC3E}">
        <p14:creationId xmlns:p14="http://schemas.microsoft.com/office/powerpoint/2010/main" val="9583965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D06A66B9-4739-4BCA-8F30-CCDA4092A5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zh-TW" altLang="en-US" sz="37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在信仰和聖經方面</a:t>
            </a:r>
            <a:r>
              <a:rPr lang="en-US" altLang="zh-TW" sz="37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37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我們鼓勵學員要介紹一個</a:t>
            </a:r>
            <a:r>
              <a:rPr lang="zh-TW" altLang="en-US" sz="37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完整的耶穌</a:t>
            </a:r>
            <a:r>
              <a:rPr lang="en-US" altLang="zh-TW" sz="37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37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一個同時重視靈魂和肉身</a:t>
            </a:r>
            <a:r>
              <a:rPr lang="en-US" altLang="zh-TW" sz="37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37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 </a:t>
            </a:r>
            <a:endParaRPr lang="en-US" altLang="zh-TW" sz="3700" dirty="0">
              <a:latin typeface="Calibri" panose="020F0502020204030204" pitchFamily="34" charset="0"/>
              <a:ea typeface="華康儷粗宋(P)" panose="02020700000000000000" pitchFamily="18" charset="-12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zh-TW" altLang="en-US" sz="37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愛主和愛人的耶穌</a:t>
            </a:r>
            <a:r>
              <a:rPr lang="en-US" altLang="zh-TW" sz="37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;</a:t>
            </a:r>
            <a:r>
              <a:rPr lang="zh-TW" altLang="en-US" sz="3700" dirty="0">
                <a:highlight>
                  <a:srgbClr val="FFFF00"/>
                </a:highlight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以主為基</a:t>
            </a:r>
            <a:r>
              <a:rPr lang="en-US" altLang="zh-TW" sz="3700" dirty="0">
                <a:highlight>
                  <a:srgbClr val="FFFF00"/>
                </a:highlight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3700" dirty="0">
                <a:highlight>
                  <a:srgbClr val="FFFF00"/>
                </a:highlight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以人為本</a:t>
            </a:r>
            <a:r>
              <a:rPr lang="en-US" altLang="zh-TW" sz="3700" dirty="0">
                <a:highlight>
                  <a:srgbClr val="FFFF00"/>
                </a:highlight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3700" dirty="0">
                <a:highlight>
                  <a:srgbClr val="FFFF00"/>
                </a:highlight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以史為鑒</a:t>
            </a:r>
            <a:r>
              <a:rPr lang="en-US" altLang="zh-TW" sz="37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;</a:t>
            </a:r>
            <a:r>
              <a:rPr lang="zh-TW" altLang="en-US" sz="37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進一步</a:t>
            </a:r>
            <a:r>
              <a:rPr lang="zh-TW" altLang="en-US" sz="37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以主為基</a:t>
            </a:r>
            <a:r>
              <a:rPr lang="en-US" altLang="zh-TW" sz="37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37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成就新人新事</a:t>
            </a:r>
            <a:r>
              <a:rPr lang="en-US" altLang="zh-TW" sz="37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zh-TW" altLang="en-US" sz="37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                                以人為本</a:t>
            </a:r>
            <a:r>
              <a:rPr lang="en-US" altLang="zh-TW" sz="37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37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共享萬世萬年</a:t>
            </a:r>
            <a:r>
              <a:rPr lang="en-US" altLang="zh-TW" sz="37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.</a:t>
            </a:r>
            <a:endParaRPr lang="zh-TW" altLang="en-US" sz="3700" dirty="0">
              <a:latin typeface="Calibri" panose="020F0502020204030204" pitchFamily="34" charset="0"/>
              <a:ea typeface="華康儷粗宋(P)" panose="02020700000000000000" pitchFamily="18" charset="-120"/>
              <a:cs typeface="Calibri" panose="020F0502020204030204" pitchFamily="34" charset="0"/>
            </a:endParaRP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3700" spc="-1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In terms of faith and the Bible, we encourage students to introduce </a:t>
            </a:r>
            <a:r>
              <a:rPr lang="en-US" altLang="zh-TW" sz="3700" spc="-1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a 'complete' Jesus</a:t>
            </a:r>
            <a:r>
              <a:rPr lang="en-US" altLang="zh-TW" sz="3700" spc="-1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 one who values both soul and body, loves God and others. Thus, “</a:t>
            </a:r>
            <a:r>
              <a:rPr lang="en-US" altLang="zh-TW" sz="3700" spc="-1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With the Lord as the foundation, people at the heart as the focus, and history as a mirror</a:t>
            </a:r>
            <a:r>
              <a:rPr lang="en-US" altLang="zh-TW" sz="3700" spc="-1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”, the groundwork is prepared for a new people, a </a:t>
            </a:r>
            <a:r>
              <a:rPr lang="en-US" altLang="zh-TW" sz="3700" spc="-15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new beginning, and mankind lives to enjoy eternity</a:t>
            </a:r>
            <a:r>
              <a:rPr lang="en-US" altLang="zh-TW" sz="3700" spc="-1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176728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D06A66B9-4739-4BCA-8F30-CCDA4092A5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我們要求解釋聖經不能斷章取義</a:t>
            </a:r>
            <a:r>
              <a:rPr lang="en-US" altLang="zh-TW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要</a:t>
            </a:r>
            <a:endParaRPr lang="en-US" altLang="zh-TW" sz="4000" dirty="0">
              <a:latin typeface="Calibri" panose="020F0502020204030204" pitchFamily="34" charset="0"/>
              <a:ea typeface="華康儷粗宋(P)" panose="02020700000000000000" pitchFamily="18" charset="-12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讀通全本聖經</a:t>
            </a:r>
            <a:r>
              <a:rPr lang="en-US" altLang="zh-TW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;</a:t>
            </a:r>
            <a:r>
              <a:rPr lang="zh-TW" altLang="en-US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梵二正是一個幫助我們</a:t>
            </a:r>
            <a:endParaRPr lang="en-US" altLang="zh-TW" sz="4000" dirty="0">
              <a:latin typeface="Calibri" panose="020F0502020204030204" pitchFamily="34" charset="0"/>
              <a:ea typeface="華康儷粗宋(P)" panose="02020700000000000000" pitchFamily="18" charset="-12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zh-TW" altLang="en-US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全面認識耶穌</a:t>
            </a:r>
            <a:r>
              <a:rPr lang="en-US" altLang="zh-TW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或介紹一個完整耶穌的</a:t>
            </a:r>
            <a:endParaRPr lang="en-US" altLang="zh-TW" sz="4000" dirty="0">
              <a:latin typeface="Calibri" panose="020F0502020204030204" pitchFamily="34" charset="0"/>
              <a:ea typeface="華康儷粗宋(P)" panose="02020700000000000000" pitchFamily="18" charset="-12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zh-TW" altLang="en-US" sz="28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「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牧民</a:t>
            </a:r>
            <a:r>
              <a:rPr lang="zh-TW" altLang="en-US" sz="28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」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大公會議</a:t>
            </a:r>
            <a:endParaRPr lang="zh-TW" altLang="en-US" sz="4000" dirty="0">
              <a:latin typeface="Calibri" panose="020F0502020204030204" pitchFamily="34" charset="0"/>
              <a:ea typeface="華康儷粗宋(P)" panose="02020700000000000000" pitchFamily="18" charset="-12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altLang="zh-TW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We require that participants read the Bible meticulously, without taking verses out of context. Vatican II is precisely a </a:t>
            </a: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'pastoral</a:t>
            </a:r>
            <a:r>
              <a:rPr lang="en-US" altLang="zh-TW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' ecumenical council that helps us gain a </a:t>
            </a: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holistic understanding of Jesus </a:t>
            </a:r>
            <a:r>
              <a:rPr lang="en-US" altLang="zh-TW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or introduces 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a complete Jesus</a:t>
            </a:r>
            <a:r>
              <a:rPr lang="en-US" altLang="zh-TW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308947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D06A66B9-4739-4BCA-8F30-CCDA4092A5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祈求</a:t>
            </a: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上主</a:t>
            </a:r>
            <a:r>
              <a:rPr lang="zh-TW" altLang="en-US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眷顧教研未來的工作</a:t>
            </a:r>
            <a:r>
              <a:rPr lang="en-US" altLang="zh-TW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天上的</a:t>
            </a: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慈母瑪利亞</a:t>
            </a:r>
            <a:r>
              <a:rPr lang="zh-TW" altLang="en-US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也陪伴我們完成</a:t>
            </a:r>
            <a:endParaRPr lang="en-US" altLang="zh-TW" sz="4000" dirty="0">
              <a:latin typeface="Calibri" panose="020F0502020204030204" pitchFamily="34" charset="0"/>
              <a:ea typeface="華康儷粗宋(P)" panose="02020700000000000000" pitchFamily="18" charset="-12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上主交託給我們的使命</a:t>
            </a:r>
            <a:r>
              <a:rPr lang="en-US" altLang="zh-TW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.</a:t>
            </a:r>
            <a:r>
              <a:rPr lang="zh-TW" altLang="en-US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主佑</a:t>
            </a:r>
            <a:r>
              <a:rPr lang="en-US" altLang="zh-TW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!</a:t>
            </a:r>
            <a:endParaRPr lang="zh-TW" altLang="en-US" sz="4000" dirty="0">
              <a:latin typeface="Calibri" panose="020F0502020204030204" pitchFamily="34" charset="0"/>
              <a:ea typeface="華康儷粗宋(P)" panose="02020700000000000000" pitchFamily="18" charset="-12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altLang="zh-TW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We pray that the Lord will bless the future work of the Catholic Institute for Religion and Society, and that </a:t>
            </a: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Mother Mary </a:t>
            </a:r>
            <a:r>
              <a:rPr lang="en-US" altLang="zh-TW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will accompany us in fulfilling the mission entrusted to us by the Lord.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May the Lord be with us!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 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Amen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8039FBEF-274A-45CD-A6C2-06EEF00B435A}"/>
              </a:ext>
            </a:extLst>
          </p:cNvPr>
          <p:cNvSpPr txBox="1"/>
          <p:nvPr/>
        </p:nvSpPr>
        <p:spPr>
          <a:xfrm>
            <a:off x="2987824" y="6165304"/>
            <a:ext cx="3456384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0"/>
              </a:spcAft>
              <a:defRPr/>
            </a:pPr>
            <a:r>
              <a:rPr lang="zh-TW" altLang="en-US" sz="20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為福傳</a:t>
            </a:r>
            <a:r>
              <a:rPr lang="en-US" altLang="zh-TW" sz="20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20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請上網點讚</a:t>
            </a:r>
            <a:r>
              <a:rPr lang="en-US" altLang="zh-TW" sz="20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20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留言</a:t>
            </a:r>
            <a:r>
              <a:rPr lang="en-US" altLang="zh-TW" sz="20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20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轉發</a:t>
            </a:r>
            <a:endParaRPr lang="en-US" altLang="zh-HK" sz="2000" dirty="0">
              <a:solidFill>
                <a:srgbClr val="0000FF"/>
              </a:solidFill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2019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>
            <a:extLst>
              <a:ext uri="{FF2B5EF4-FFF2-40B4-BE49-F238E27FC236}">
                <a16:creationId xmlns:a16="http://schemas.microsoft.com/office/drawing/2014/main" id="{B2EF5AAD-EEB9-496C-B277-24E491281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62" y="44921"/>
            <a:ext cx="9144000" cy="6048375"/>
          </a:xfrm>
        </p:spPr>
        <p:txBody>
          <a:bodyPr/>
          <a:lstStyle/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上 主 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和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48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幫助你戰勝新舊疫情和一切困難</a:t>
            </a:r>
            <a:endParaRPr lang="en-US" altLang="zh-TW" sz="48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6000" b="1" spc="600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 主佑</a:t>
            </a:r>
            <a:r>
              <a:rPr lang="zh-TW" altLang="en-US" sz="6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94692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誰要和我爭辯，讓我們一齊站起來吧！誰是我的對頭，叫他到我這裡來吧！請看！有我主上主扶助我，誰還能定我的罪呢？。</a:t>
            </a:r>
            <a:r>
              <a:rPr lang="en-US" altLang="zh-TW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 </a:t>
            </a:r>
            <a:endParaRPr lang="en-US" altLang="zh-TW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 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 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0E997BB4-62AD-45B4-9C94-E00CF95196A0}"/>
              </a:ext>
            </a:extLst>
          </p:cNvPr>
          <p:cNvSpPr txBox="1"/>
          <p:nvPr/>
        </p:nvSpPr>
        <p:spPr>
          <a:xfrm>
            <a:off x="1547664" y="4797152"/>
            <a:ext cx="597666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dirty="0">
                <a:solidFill>
                  <a:srgbClr val="FF0000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靜默片刻</a:t>
            </a:r>
            <a:r>
              <a:rPr lang="en-US" altLang="zh-TW" sz="3200" dirty="0">
                <a:solidFill>
                  <a:srgbClr val="FF0000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,</a:t>
            </a:r>
            <a:r>
              <a:rPr lang="zh-TW" altLang="en-US" sz="3200" dirty="0">
                <a:solidFill>
                  <a:srgbClr val="FF0000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把天主聖言默存在心中</a:t>
            </a:r>
          </a:p>
        </p:txBody>
      </p:sp>
    </p:spTree>
    <p:extLst>
      <p:ext uri="{BB962C8B-B14F-4D97-AF65-F5344CB8AC3E}">
        <p14:creationId xmlns:p14="http://schemas.microsoft.com/office/powerpoint/2010/main" val="1726260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恭讀聖雅各伯書　</a:t>
            </a:r>
            <a:r>
              <a:rPr lang="en-US" altLang="zh-TW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2:14-18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我的弟兄姊妹們：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如果有人說自己有信德，卻沒有行為，有什麼益處呢？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難道這信德能救他嗎？假設有弟兄或姊妹，赤身露體，且缺少日用糧，即使你們當中，有人對他們說：「你們平安去吧！穿得暖暖的，吃得飽飽的！」卻不給他們身體所必需的，有什麼益處呢？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661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08504" cy="6042620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信德也是這樣：若沒有行為，本身便是死的。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也許有人說：你有信德，我卻有行為；把你沒有行為的信德，指給我看，我便會藉我的行為，叫你看見我的信德。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TW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 </a:t>
            </a:r>
            <a:endParaRPr lang="en-US" altLang="zh-TW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 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 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52559D6B-FDF9-436D-B674-FB92D298DBA8}"/>
              </a:ext>
            </a:extLst>
          </p:cNvPr>
          <p:cNvSpPr txBox="1"/>
          <p:nvPr/>
        </p:nvSpPr>
        <p:spPr>
          <a:xfrm>
            <a:off x="1907704" y="5570076"/>
            <a:ext cx="54006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800" dirty="0"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靜默片刻</a:t>
            </a:r>
            <a:r>
              <a:rPr lang="en-US" altLang="zh-TW" sz="2800" dirty="0"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,</a:t>
            </a:r>
            <a:r>
              <a:rPr lang="zh-TW" altLang="en-US" sz="2800" dirty="0"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把天主聖言</a:t>
            </a:r>
            <a:r>
              <a:rPr lang="zh-TW" altLang="en-US" sz="2800" dirty="0">
                <a:solidFill>
                  <a:srgbClr val="FF0000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默存在心中</a:t>
            </a:r>
          </a:p>
        </p:txBody>
      </p:sp>
    </p:spTree>
    <p:extLst>
      <p:ext uri="{BB962C8B-B14F-4D97-AF65-F5344CB8AC3E}">
        <p14:creationId xmlns:p14="http://schemas.microsoft.com/office/powerpoint/2010/main" val="1301784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512" y="188640"/>
            <a:ext cx="9107488" cy="65973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恭讀聖馬爾谷福音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8:27-35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那時候，耶穌和他的門徒起身，前往斐理伯的凱撒勒雅附近的村莊。在路上，耶穌問自己的門徒說：「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人們說我是誰？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</a:p>
          <a:p>
            <a:pPr mar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他們回答說：「是洗者若翰；也有些人說，是厄里亞；還有些人說，是先知中的一位。」</a:t>
            </a:r>
          </a:p>
          <a:p>
            <a:pPr mar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耶穌又問他們說：「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你們說我是誰呢？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08B5FAF6-F73B-4168-8793-533569BE801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1/3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062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25167" y="188640"/>
            <a:ext cx="9107488" cy="6402660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伯多祿回答說：「你是默西亞。」耶穌就嚴禁他們，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不要向任何人談及他。</a:t>
            </a: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耶穌於是開始教訓門徒：人子必須受許多苦，被長老、司祭長和經師棄絕，且要被殺害；但三天以後，必要復活。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耶穌坦白地說了這番話。伯多祿便拉耶穌到一邊，開始諫責他。耶穌卻轉過身來，注視著自己的門徒，責斥伯多祿說：「撒旦，退到我後面去！因為你所體會的，不是天主的事，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6E2B7DB-36B5-416F-ACE3-4B640B36DCA2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2/3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868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25167" y="188640"/>
            <a:ext cx="9107488" cy="6402660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而是人的事。」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耶穌於是召集群眾和門徒，對他們說：「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誰若願意跟隨我，該棄絕自己，背起自己的十字架，跟隨我，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因為，誰若願意救自己的性命，必會喪失性命；但誰若為我和福音的原故，喪失自己的性命，必會救得性命。」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 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6E2B7DB-36B5-416F-ACE3-4B640B36DCA2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3/3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59AE7D0C-D539-4F81-914A-CB10CC875A60}"/>
              </a:ext>
            </a:extLst>
          </p:cNvPr>
          <p:cNvSpPr txBox="1"/>
          <p:nvPr/>
        </p:nvSpPr>
        <p:spPr>
          <a:xfrm>
            <a:off x="539552" y="5879013"/>
            <a:ext cx="54006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800" dirty="0"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靜默片刻</a:t>
            </a:r>
            <a:r>
              <a:rPr lang="en-US" altLang="zh-TW" sz="2800" dirty="0"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,</a:t>
            </a:r>
            <a:r>
              <a:rPr lang="zh-TW" altLang="en-US" sz="2800" dirty="0"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把</a:t>
            </a:r>
            <a:r>
              <a:rPr lang="zh-TW" altLang="en-US" sz="2800" dirty="0">
                <a:solidFill>
                  <a:srgbClr val="FF0000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天主聖言</a:t>
            </a:r>
            <a:r>
              <a:rPr lang="zh-TW" altLang="en-US" sz="2800" dirty="0">
                <a:solidFill>
                  <a:srgbClr val="0000FF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默存在心中</a:t>
            </a:r>
          </a:p>
        </p:txBody>
      </p:sp>
    </p:spTree>
    <p:extLst>
      <p:ext uri="{BB962C8B-B14F-4D97-AF65-F5344CB8AC3E}">
        <p14:creationId xmlns:p14="http://schemas.microsoft.com/office/powerpoint/2010/main" val="29540156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260648"/>
            <a:ext cx="9107488" cy="6264696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常年期第二十四主日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2024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9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15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r>
              <a:rPr lang="en-US" altLang="zh-TW" sz="2400" dirty="0">
                <a:solidFill>
                  <a:schemeClr val="bg1"/>
                </a:solidFill>
                <a:ea typeface="華康儷中黑" pitchFamily="49" charset="-120"/>
              </a:rPr>
              <a:t>(</a:t>
            </a:r>
            <a:r>
              <a:rPr lang="zh-TW" altLang="en-US" sz="2400" dirty="0">
                <a:solidFill>
                  <a:schemeClr val="bg1"/>
                </a:solidFill>
                <a:ea typeface="華康儷中黑" pitchFamily="49" charset="-120"/>
              </a:rPr>
              <a:t>公教教研中心週年大會</a:t>
            </a:r>
            <a:r>
              <a:rPr lang="en-US" altLang="zh-TW" sz="2400" dirty="0">
                <a:solidFill>
                  <a:schemeClr val="bg1"/>
                </a:solidFill>
                <a:ea typeface="華康儷中黑" pitchFamily="49" charset="-120"/>
              </a:rPr>
              <a:t>)</a:t>
            </a:r>
            <a:endParaRPr lang="zh-TW" altLang="en-US" sz="24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28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9600" spc="600" dirty="0">
                <a:solidFill>
                  <a:srgbClr val="FFFF00"/>
                </a:solidFill>
                <a:ea typeface="華康粗黑體" panose="020B0709000000000000" pitchFamily="49" charset="-120"/>
              </a:rPr>
              <a:t>你們說我是誰</a:t>
            </a:r>
            <a:r>
              <a:rPr lang="en-US" altLang="zh-TW" sz="9600" spc="600" dirty="0">
                <a:solidFill>
                  <a:srgbClr val="FFFF00"/>
                </a:solidFill>
                <a:ea typeface="華康粗黑體" panose="020B0709000000000000" pitchFamily="49" charset="-120"/>
              </a:rPr>
              <a:t>?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90589593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5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32686</TotalTime>
  <Words>2622</Words>
  <Application>Microsoft Office PowerPoint</Application>
  <PresentationFormat>如螢幕大小 (4:3)</PresentationFormat>
  <Paragraphs>140</Paragraphs>
  <Slides>29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14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29</vt:i4>
      </vt:variant>
    </vt:vector>
  </HeadingPairs>
  <TitlesOfParts>
    <vt:vector size="46" baseType="lpstr">
      <vt:lpstr>華康中黑體</vt:lpstr>
      <vt:lpstr>華康中黑體(P)</vt:lpstr>
      <vt:lpstr>華康正顏楷體W5(P)</vt:lpstr>
      <vt:lpstr>華康正顏楷體W7</vt:lpstr>
      <vt:lpstr>華康正顏楷體W7(P)</vt:lpstr>
      <vt:lpstr>華康粗黑體</vt:lpstr>
      <vt:lpstr>華康龍門石碑(P)</vt:lpstr>
      <vt:lpstr>華康儷中黑</vt:lpstr>
      <vt:lpstr>華康儷中黑(P)</vt:lpstr>
      <vt:lpstr>華康儷粗宋(P)</vt:lpstr>
      <vt:lpstr>新細明體</vt:lpstr>
      <vt:lpstr>Arial</vt:lpstr>
      <vt:lpstr>Calibri</vt:lpstr>
      <vt:lpstr>Times New Roman</vt:lpstr>
      <vt:lpstr>預設簡報設計</vt:lpstr>
      <vt:lpstr>3_預設簡報設計</vt:lpstr>
      <vt:lpstr>15_預設簡報設計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1751</cp:revision>
  <dcterms:created xsi:type="dcterms:W3CDTF">2006-09-26T01:05:23Z</dcterms:created>
  <dcterms:modified xsi:type="dcterms:W3CDTF">2024-09-09T06:09:47Z</dcterms:modified>
</cp:coreProperties>
</file>