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33"/>
  </p:notesMasterIdLst>
  <p:handoutMasterIdLst>
    <p:handoutMasterId r:id="rId34"/>
  </p:handoutMasterIdLst>
  <p:sldIdLst>
    <p:sldId id="2131" r:id="rId4"/>
    <p:sldId id="2119" r:id="rId5"/>
    <p:sldId id="2120" r:id="rId6"/>
    <p:sldId id="2122" r:id="rId7"/>
    <p:sldId id="2123" r:id="rId8"/>
    <p:sldId id="2134" r:id="rId9"/>
    <p:sldId id="2135" r:id="rId10"/>
    <p:sldId id="2306" r:id="rId11"/>
    <p:sldId id="2333" r:id="rId12"/>
    <p:sldId id="2334" r:id="rId13"/>
    <p:sldId id="2348" r:id="rId14"/>
    <p:sldId id="2335" r:id="rId15"/>
    <p:sldId id="2336" r:id="rId16"/>
    <p:sldId id="2337" r:id="rId17"/>
    <p:sldId id="2338" r:id="rId18"/>
    <p:sldId id="2339" r:id="rId19"/>
    <p:sldId id="2340" r:id="rId20"/>
    <p:sldId id="2349" r:id="rId21"/>
    <p:sldId id="2341" r:id="rId22"/>
    <p:sldId id="2342" r:id="rId23"/>
    <p:sldId id="2343" r:id="rId24"/>
    <p:sldId id="2344" r:id="rId25"/>
    <p:sldId id="2355" r:id="rId26"/>
    <p:sldId id="2345" r:id="rId27"/>
    <p:sldId id="2350" r:id="rId28"/>
    <p:sldId id="2351" r:id="rId29"/>
    <p:sldId id="2352" r:id="rId30"/>
    <p:sldId id="2353" r:id="rId31"/>
    <p:sldId id="2305" r:id="rId32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99FF"/>
    <a:srgbClr val="FF00FF"/>
    <a:srgbClr val="660066"/>
    <a:srgbClr val="9900CC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79" autoAdjust="0"/>
    <p:restoredTop sz="93315" autoAdjust="0"/>
  </p:normalViewPr>
  <p:slideViewPr>
    <p:cSldViewPr>
      <p:cViewPr varScale="1">
        <p:scale>
          <a:sx n="59" d="100"/>
          <a:sy n="59" d="100"/>
        </p:scale>
        <p:origin x="13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21475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0624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3600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1967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36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3157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1752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94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176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0442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94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6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88640"/>
            <a:ext cx="9107488" cy="6264696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常年期第二十四主日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itchFamily="49" charset="-120"/>
              </a:rPr>
              <a:t>公教教研中心週年大會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endParaRPr lang="zh-TW" altLang="en-US" sz="24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8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96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你們說我是誰</a:t>
            </a:r>
            <a:r>
              <a:rPr lang="en-US" altLang="zh-TW" sz="96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181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2400"/>
              </a:spcAft>
            </a:pP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我將我的背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轉給打擊我的人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對於侮辱和唾污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我沒有掩面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板著臉</a:t>
            </a:r>
            <a:r>
              <a:rPr lang="en-US" altLang="zh-TW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像一塊燧石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因為我知道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那為我伸冤者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已來到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en-US" altLang="zh-TW" sz="2400" dirty="0"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0"/>
              </a:spcBef>
              <a:spcAft>
                <a:spcPts val="2400"/>
              </a:spcAft>
            </a:pP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如果有人說自己有信德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卻沒有行為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有什麼益處呢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信德也是這樣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若沒有行為</a:t>
            </a:r>
            <a:r>
              <a:rPr lang="en-US" altLang="zh-TW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本身便是死的</a:t>
            </a:r>
            <a:r>
              <a:rPr lang="en-US" altLang="zh-TW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2400"/>
              </a:spcAft>
            </a:pPr>
            <a:r>
              <a:rPr lang="zh-TW" altLang="en-US" sz="28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人們</a:t>
            </a:r>
            <a:r>
              <a:rPr lang="zh-TW" altLang="en-US" sz="2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說我是誰</a:t>
            </a:r>
            <a:r>
              <a:rPr lang="en-US" altLang="zh-TW" sz="2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  <a:r>
              <a:rPr lang="zh-TW" altLang="en-US" sz="37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你們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說我是誰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誰若願意跟隨我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該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背起自己的十字架</a:t>
            </a:r>
            <a:r>
              <a:rPr lang="en-US" altLang="zh-TW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跟隨我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誰若願意救自己的性命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必會喪失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誰若為我和福音的原故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喪失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自己的性命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必會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救得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性命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37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594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0"/>
              </a:spcAft>
            </a:pP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我將我的背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轉給打擊我的人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對於侮辱和唾污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我沒有掩面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我板著臉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像一塊燧石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因為我知道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那為我伸冤者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已來到</a:t>
            </a:r>
            <a:endParaRPr lang="en-US" altLang="zh-TW" sz="28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為福音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橫眉冷對千夫指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魯迅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b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自反而縮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雖千萬人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吾往矣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孟子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0"/>
              </a:spcAft>
            </a:pP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如果有人說自己有信德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卻沒有行為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有什麼益處呢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信德也是這樣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若沒有行為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本身便是死的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信仰與生活一定要結合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天主教不只是宗教之一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基督建的是天國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不只是宗教</a:t>
            </a:r>
            <a:r>
              <a:rPr lang="en-US" altLang="zh-TW" sz="4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</a:p>
          <a:p>
            <a:pPr marL="360000" indent="-457200" algn="l">
              <a:spcBef>
                <a:spcPts val="0"/>
              </a:spcBef>
              <a:spcAft>
                <a:spcPts val="2400"/>
              </a:spcAft>
            </a:pP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人們說我是誰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你們說我是誰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?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誰若願意跟隨我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該</a:t>
            </a:r>
            <a:r>
              <a:rPr lang="zh-TW" altLang="en-US" dirty="0">
                <a:solidFill>
                  <a:srgbClr val="0000FF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背起自己的十字架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跟隨我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誰若願意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救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自己的性命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必會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喪失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誰若為我和福音的原故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喪失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自己的性命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必會</a:t>
            </a:r>
            <a:r>
              <a:rPr lang="zh-TW" altLang="en-US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救得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性命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 </a:t>
            </a:r>
            <a:r>
              <a:rPr lang="en-US" altLang="zh-TW" sz="2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</a:t>
            </a:r>
            <a:r>
              <a:rPr lang="zh-TW" altLang="en-US" sz="2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見下頁</a:t>
            </a:r>
            <a:r>
              <a:rPr lang="en-US" altLang="zh-TW" sz="2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)</a:t>
            </a:r>
            <a:endParaRPr lang="zh-TW" altLang="en-US" sz="24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5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你是真天主又是真人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形神一體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天地人和兩條腿走路</a:t>
            </a:r>
            <a:r>
              <a:rPr lang="en-US" altLang="zh-TW" sz="28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天上</a:t>
            </a:r>
            <a:r>
              <a:rPr lang="en-US" altLang="zh-TW" sz="2800" b="1" spc="-1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地下</a:t>
            </a:r>
            <a:r>
              <a:rPr lang="en-US" altLang="zh-TW" sz="28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 靈魂</a:t>
            </a:r>
            <a:r>
              <a:rPr lang="en-US" altLang="zh-TW" sz="2800" b="1" spc="-1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肉身</a:t>
            </a:r>
            <a:r>
              <a:rPr lang="en-US" altLang="zh-TW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;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工作</a:t>
            </a:r>
            <a:r>
              <a:rPr lang="en-US" altLang="zh-TW" sz="2800" b="1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+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休息</a:t>
            </a:r>
            <a:r>
              <a:rPr lang="en-US" altLang="zh-TW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;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內修</a:t>
            </a:r>
            <a:endParaRPr lang="en-US" altLang="zh-TW" sz="2800" spc="-150" dirty="0">
              <a:latin typeface="Calibri" panose="020F0502020204030204" pitchFamily="34" charset="0"/>
              <a:ea typeface="華康正顏楷體W7(P)" panose="03000700000000000000" pitchFamily="66" charset="-120"/>
              <a:cs typeface="Calibri" panose="020F0502020204030204" pitchFamily="34" charset="0"/>
            </a:endParaRPr>
          </a:p>
          <a:p>
            <a:pPr marL="360000" indent="-457200" algn="l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2800" b="1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             +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行為</a:t>
            </a:r>
            <a:r>
              <a:rPr lang="en-US" altLang="zh-TW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;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地方</a:t>
            </a:r>
            <a:r>
              <a:rPr lang="en-US" altLang="zh-TW" sz="2800" b="1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+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普世</a:t>
            </a:r>
            <a:r>
              <a:rPr lang="en-US" altLang="zh-TW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;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法律</a:t>
            </a:r>
            <a:r>
              <a:rPr lang="en-US" altLang="zh-TW" sz="2800" b="1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+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精神</a:t>
            </a:r>
            <a:r>
              <a:rPr lang="en-US" altLang="zh-TW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;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外表</a:t>
            </a:r>
            <a:r>
              <a:rPr lang="en-US" altLang="zh-TW" sz="2800" b="1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+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內心</a:t>
            </a:r>
            <a:r>
              <a:rPr lang="en-US" altLang="zh-TW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; 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禮儀</a:t>
            </a:r>
            <a:r>
              <a:rPr lang="en-US" altLang="zh-TW" sz="2800" b="1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+</a:t>
            </a:r>
            <a:r>
              <a:rPr lang="zh-TW" altLang="en-US" sz="28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脫胎換骨</a:t>
            </a:r>
            <a:r>
              <a:rPr lang="en-US" altLang="zh-TW" sz="28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你傳天國喜訊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天主為王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世界大同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愛</a:t>
            </a:r>
            <a:r>
              <a:rPr lang="en-US" altLang="zh-TW" sz="4000" b="1" spc="-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zh-TW" altLang="en-US" sz="40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分享</a:t>
            </a:r>
            <a:endParaRPr lang="en-US" altLang="zh-TW" sz="4000" spc="-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你希望人奉你的父為父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大家都是</a:t>
            </a:r>
            <a:r>
              <a:rPr lang="zh-TW" altLang="en-US" sz="36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兄弟姊妹</a:t>
            </a:r>
            <a:endParaRPr lang="en-US" altLang="zh-TW" sz="3600" spc="-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你渴望這地球是宇宙中最晶瑩的藍寶石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pc="-300" dirty="0">
                <a:latin typeface="華康正顏楷體W5(P)" panose="03000500000000000000" pitchFamily="66" charset="-120"/>
                <a:ea typeface="華康正顏楷體W5(P)" panose="03000500000000000000" pitchFamily="66" charset="-120"/>
                <a:cs typeface="Calibri" panose="020F0502020204030204" pitchFamily="34" charset="0"/>
              </a:rPr>
              <a:t>人人學會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環保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親親而仁民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仁民而愛物</a:t>
            </a:r>
            <a:r>
              <a:rPr lang="en-US" altLang="zh-TW" sz="24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4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孟子</a:t>
            </a:r>
            <a:r>
              <a:rPr lang="en-US" altLang="zh-TW" sz="24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你是愛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愛一切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包容一切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如太陽如雨露</a:t>
            </a: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你重建一切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讓一切按天主計劃重上正軌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天行</a:t>
            </a:r>
            <a:r>
              <a:rPr lang="zh-TW" altLang="en-US" sz="2800" spc="-300" dirty="0">
                <a:solidFill>
                  <a:srgbClr val="0000FF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天道</a:t>
            </a:r>
            <a:r>
              <a:rPr lang="zh-TW" altLang="en-US" sz="40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有常</a:t>
            </a:r>
            <a:r>
              <a:rPr lang="en-US" altLang="zh-TW" sz="4000" spc="-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spc="-3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 應之以亂則凶 </a:t>
            </a:r>
            <a:r>
              <a:rPr lang="en-US" altLang="zh-TW" spc="-300" dirty="0">
                <a:solidFill>
                  <a:srgbClr val="0000FF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(</a:t>
            </a:r>
            <a:r>
              <a:rPr lang="zh-TW" altLang="en-US" sz="3600" spc="-300" dirty="0">
                <a:solidFill>
                  <a:srgbClr val="0000FF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自作孽不可活</a:t>
            </a:r>
            <a:r>
              <a:rPr lang="en-US" altLang="zh-TW" spc="-300" dirty="0">
                <a:solidFill>
                  <a:srgbClr val="0000FF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)</a:t>
            </a:r>
            <a:endParaRPr lang="en-US" altLang="zh-TW" spc="-3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你渴望人人成聖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和你心意相通</a:t>
            </a:r>
            <a:r>
              <a:rPr lang="en-US" altLang="zh-TW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志同道合</a:t>
            </a: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07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400" spc="6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教研展望</a:t>
            </a:r>
            <a:endParaRPr lang="en-US" altLang="zh-TW" sz="5400" spc="6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800" spc="-300" dirty="0">
                <a:latin typeface="Arial" panose="020B0604020202020204" pitchFamily="34" charset="0"/>
                <a:ea typeface="華康儷粗宋(P)" panose="02020700000000000000" pitchFamily="18" charset="-120"/>
                <a:cs typeface="Arial" panose="020B0604020202020204" pitchFamily="34" charset="0"/>
              </a:rPr>
              <a:t>——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傳揚一個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完整的耶穌</a:t>
            </a:r>
            <a:r>
              <a:rPr lang="en-US" altLang="zh-TW" sz="4800" spc="-300" dirty="0">
                <a:latin typeface="Arial" panose="020B0604020202020204" pitchFamily="34" charset="0"/>
                <a:ea typeface="華康儷粗宋(P)" panose="02020700000000000000" pitchFamily="18" charset="-120"/>
                <a:cs typeface="Arial" panose="020B0604020202020204" pitchFamily="34" charset="0"/>
              </a:rPr>
              <a:t>——</a:t>
            </a:r>
            <a:endParaRPr lang="zh-TW" altLang="en-US" sz="4800" spc="-300" dirty="0">
              <a:latin typeface="Arial" panose="020B0604020202020204" pitchFamily="34" charset="0"/>
              <a:ea typeface="華康儷粗宋(P)" panose="02020700000000000000" pitchFamily="18" charset="-12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CIRS Prospects</a:t>
            </a:r>
            <a:r>
              <a:rPr lang="en-US" altLang="zh-TW" sz="3600" dirty="0">
                <a:ea typeface="華康儷粗宋(P)" panose="02020700000000000000" pitchFamily="18" charset="-120"/>
                <a:cs typeface="Calibri" panose="020F0502020204030204" pitchFamily="34" charset="0"/>
              </a:rPr>
              <a:t>——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Proclaiming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Holistic and Complete Jesus</a:t>
            </a:r>
          </a:p>
          <a:p>
            <a:pPr>
              <a:spcBef>
                <a:spcPts val="0"/>
              </a:spcBef>
            </a:pPr>
            <a:endParaRPr lang="en-US" altLang="zh-TW" sz="48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800" spc="3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徐錦堯神父</a:t>
            </a:r>
            <a:endParaRPr lang="en-US" altLang="zh-TW" sz="4800" spc="300" dirty="0"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(2024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年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9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月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15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日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Fr Tsui Kam Yiu 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(Sep 15 2024)</a:t>
            </a:r>
          </a:p>
          <a:p>
            <a:pPr>
              <a:spcBef>
                <a:spcPts val="0"/>
              </a:spcBef>
            </a:pPr>
            <a:endParaRPr lang="zh-TW" altLang="en-US" sz="48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84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我曾經走遍大半個地球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或求學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或參加會議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或演講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或福傳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地點遍及歐洲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美國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加拿大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東南亞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澳洲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新西蘭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台灣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澳門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國內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  <a:cs typeface="Calibri" panose="020F0502020204030204" pitchFamily="34" charset="0"/>
              </a:rPr>
              <a:t>75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個大小城鎮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I have traveled across much of the world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  <a:r>
              <a:rPr lang="en-US" altLang="zh-TW" sz="40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whether for studies, attending conferences, giving speeches, or evangelizing. Places include Europe, 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the United States, Canada, Southeast Asia, Australia, New Zealand, Taiwan, Macau and 75 cities of various sizes within Mainland China.</a:t>
            </a:r>
          </a:p>
        </p:txBody>
      </p:sp>
    </p:spTree>
    <p:extLst>
      <p:ext uri="{BB962C8B-B14F-4D97-AF65-F5344CB8AC3E}">
        <p14:creationId xmlns:p14="http://schemas.microsoft.com/office/powerpoint/2010/main" val="1564195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480720"/>
          </a:xfrm>
        </p:spPr>
        <p:txBody>
          <a:bodyPr/>
          <a:lstStyle/>
          <a:p>
            <a:pPr>
              <a:lnSpc>
                <a:spcPts val="5400"/>
              </a:lnSpc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我講課或福傳的對像包括天主教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基督教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佛教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信神的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和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不信神的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有現場的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也有網上和運用其它影音工具的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44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My teaching or evangelistic audiences include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Catholics,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Christians 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(protestants)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Buddhists, believers in God, and non-believers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 there were both in-person sessions and those conducted online or using other audio-visual tools.</a:t>
            </a:r>
          </a:p>
        </p:txBody>
      </p:sp>
    </p:spTree>
    <p:extLst>
      <p:ext uri="{BB962C8B-B14F-4D97-AF65-F5344CB8AC3E}">
        <p14:creationId xmlns:p14="http://schemas.microsoft.com/office/powerpoint/2010/main" val="792217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大型講座或佈道會的參加人數</a:t>
            </a:r>
            <a:endParaRPr lang="en-US" altLang="zh-TW" sz="48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成千上萬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小型的培訓</a:t>
            </a:r>
            <a:endParaRPr lang="en-US" altLang="zh-TW" sz="48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有一次只有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七位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修女參加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48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The attendance at large lectures or evangelistic meetings sometimes reach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thousands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while a small training session once had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only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seven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nuns participating.</a:t>
            </a:r>
          </a:p>
        </p:txBody>
      </p:sp>
    </p:spTree>
    <p:extLst>
      <p:ext uri="{BB962C8B-B14F-4D97-AF65-F5344CB8AC3E}">
        <p14:creationId xmlns:p14="http://schemas.microsoft.com/office/powerpoint/2010/main" val="181468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我過去四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五十年來所辦過的大小活動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幾乎都有點像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大風吹過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卻後繼無力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的現象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3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像雪泥鴻爪</a:t>
            </a:r>
            <a:r>
              <a:rPr lang="en-US" altLang="zh-TW" sz="43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3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更似</a:t>
            </a:r>
            <a:r>
              <a:rPr lang="zh-TW" altLang="en-US" sz="43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踏雪無痕</a:t>
            </a:r>
            <a:r>
              <a:rPr lang="en-US" altLang="zh-TW" sz="43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43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Over the past forty to fifty years, the large and small events I have organized have impressed like a storm 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yet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waned in the aftermath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like a beautiful bird leaving noble footprints in the snow, only for them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to disappear without trace</a:t>
            </a:r>
            <a:r>
              <a:rPr lang="en-US" altLang="zh-TW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 </a:t>
            </a:r>
            <a:endParaRPr lang="zh-TW" altLang="en-US" sz="44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328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所以我最近決心嘗試一個新方法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訓練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培訓者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讓他們有能力</a:t>
            </a:r>
            <a:endParaRPr lang="en-US" altLang="zh-TW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延續和傳揚他們的所學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以建設他們的地方教會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44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 recently, I have decided to try a new strategy: to “</a:t>
            </a:r>
            <a:r>
              <a:rPr lang="en-US" altLang="zh-TW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 the Trainers</a:t>
            </a:r>
            <a:r>
              <a:rPr lang="en-US" altLang="zh-TW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to enable them to continue and spread what they have learned, in order to build up their local churches.</a:t>
            </a:r>
          </a:p>
        </p:txBody>
      </p:sp>
    </p:spTree>
    <p:extLst>
      <p:ext uri="{BB962C8B-B14F-4D97-AF65-F5344CB8AC3E}">
        <p14:creationId xmlns:p14="http://schemas.microsoft.com/office/powerpoint/2010/main" val="791262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4087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這就是我們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每年四次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每次四人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為期兩週的</a:t>
            </a:r>
            <a:r>
              <a:rPr lang="zh-TW" altLang="en-US" sz="36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</a:t>
            </a:r>
            <a:r>
              <a:rPr lang="zh-TW" altLang="en-US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訓練培訓者計劃</a:t>
            </a:r>
            <a:r>
              <a:rPr lang="zh-TW" altLang="en-US" sz="36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Our “</a:t>
            </a:r>
            <a:r>
              <a:rPr lang="en-US" altLang="zh-TW" sz="4800" b="1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Train the Trainers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” </a:t>
            </a:r>
            <a:r>
              <a:rPr lang="en-US" altLang="zh-TW" sz="4800" dirty="0" err="1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programme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will take place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four times a year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with a duration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of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two weeks 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and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four participants </a:t>
            </a:r>
            <a:r>
              <a:rPr lang="en-US" altLang="zh-TW" sz="4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each time.</a:t>
            </a:r>
          </a:p>
        </p:txBody>
      </p:sp>
    </p:spTree>
    <p:extLst>
      <p:ext uri="{BB962C8B-B14F-4D97-AF65-F5344CB8AC3E}">
        <p14:creationId xmlns:p14="http://schemas.microsoft.com/office/powerpoint/2010/main" val="116973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50:5-9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我主上主開啟了我的耳朵，我並沒有違抗，也沒有退避。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我將我的背，轉給打擊我的人；把我的腮，轉給扯我鬍鬚的人；對於侮辱和唾污，我沒有遮掩我的面。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因為，我主上主協助我，因此，我不怕蒙羞；所以，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我板著臉，像一塊燧石，因為我知道：我決不會受辱。那為我伸冤者，已來到了。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這個培訓計劃的目標很明確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以聖經的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天國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和中國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《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大同篇</a:t>
            </a:r>
            <a:r>
              <a:rPr lang="en-US" altLang="zh-TW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》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的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大同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endParaRPr lang="en-US" altLang="zh-TW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為最大和最高的目標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主張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400" spc="3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地球是我家</a:t>
            </a:r>
            <a:r>
              <a:rPr lang="en-US" altLang="zh-TW" sz="4400" spc="3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400" spc="3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我和教會建設她</a:t>
            </a:r>
            <a:endParaRPr lang="zh-TW" altLang="en-US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The goal of this training program is very clear: First, to take the 'Kingdom of Heaven' from the Bible and the concept of 'Great Unity' from China's Da Tong Pian as the greatest and highest objectives, advocating that 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‘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華康儷粗宋(P)" panose="02020700000000000000" pitchFamily="18" charset="-120"/>
                <a:cs typeface="Times New Roman" panose="02020603050405020304" pitchFamily="18" charset="0"/>
              </a:rPr>
              <a:t>The Earth is my home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華康儷粗宋(P)" panose="02020700000000000000" pitchFamily="18" charset="-120"/>
                <a:cs typeface="Times New Roman" panose="02020603050405020304" pitchFamily="18" charset="0"/>
              </a:rPr>
              <a:t>, </a:t>
            </a:r>
            <a:r>
              <a:rPr lang="en-US" altLang="zh-TW" sz="4000" b="1" dirty="0">
                <a:highlight>
                  <a:srgbClr val="FFFF00"/>
                </a:highlight>
                <a:latin typeface="Times New Roman" panose="02020603050405020304" pitchFamily="18" charset="0"/>
                <a:ea typeface="華康儷粗宋(P)" panose="02020700000000000000" pitchFamily="18" charset="-120"/>
                <a:cs typeface="Times New Roman" panose="02020603050405020304" pitchFamily="18" charset="0"/>
              </a:rPr>
              <a:t>and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華康儷粗宋(P)" panose="02020700000000000000" pitchFamily="18" charset="-120"/>
                <a:cs typeface="Times New Roman" panose="02020603050405020304" pitchFamily="18" charset="0"/>
              </a:rPr>
              <a:t> I and the Church will build it up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’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其次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突出梵蒂岡第二屆大公會議對各地文化的重視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務必使聖經與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中華文化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作有機的結合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且能應用在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慕道班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和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主日彌撒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及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家庭教育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中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Second, to emphasize the significance of the Second Vatican Council (Vat II) on local cultures, to ensure that the Bible and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Chinese culture 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are organically integrated, and can be applied in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catechumenates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Sunday Masses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and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family education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4701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第三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讓教會能作</a:t>
            </a:r>
            <a:r>
              <a:rPr lang="zh-TW" altLang="en-US" sz="39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社會的良心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使基督信徒感受到天國和大同精神的召喚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效法先賢伊尹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以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</a:t>
            </a:r>
            <a:r>
              <a:rPr lang="zh-TW" altLang="en-US" sz="39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先知覺後知</a:t>
            </a:r>
            <a:r>
              <a:rPr lang="en-US" altLang="zh-TW" sz="39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先覺覺後覺</a:t>
            </a:r>
            <a:r>
              <a:rPr lang="zh-TW" altLang="en-US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的</a:t>
            </a:r>
            <a:endParaRPr lang="en-US" altLang="zh-TW" sz="39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精神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喚醒基督徒作地上鹽和世界光</a:t>
            </a:r>
            <a:r>
              <a:rPr lang="en-US" altLang="zh-TW" sz="39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39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9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Third, to let the Church be the conscience o</a:t>
            </a:r>
            <a:r>
              <a:rPr lang="en-US" altLang="zh-TW" sz="40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f society, so Christians feel the call of the Kingdom of God and the spirit of Great Unity. Following the example of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Yi Yin</a:t>
            </a:r>
            <a:r>
              <a:rPr lang="en-US" altLang="zh-TW" sz="40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and in the spirit of: ‘The prophet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awakens</a:t>
            </a:r>
            <a:r>
              <a:rPr lang="en-US" altLang="zh-TW" sz="40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the ignorant, the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enlightened</a:t>
            </a:r>
            <a:r>
              <a:rPr lang="en-US" altLang="zh-TW" sz="40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awakes those yet to be enlightened.' Awakened Christians are the salt of the earth and the light of the world. </a:t>
            </a:r>
          </a:p>
        </p:txBody>
      </p:sp>
    </p:spTree>
    <p:extLst>
      <p:ext uri="{BB962C8B-B14F-4D97-AF65-F5344CB8AC3E}">
        <p14:creationId xmlns:p14="http://schemas.microsoft.com/office/powerpoint/2010/main" val="1272808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5100"/>
              </a:lnSpc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並和其他有心人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共同創建一個天下一家的理想家園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以光榮天主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堅信教父聖依肋內的話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快樂活潑的人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是天主的光榮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And together with other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people of goodwill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to jointly create an ideal home of 'one family under heaven' to glorify God; firmly believing in the words of St. Irenaeus: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Gloria Dei, homo </a:t>
            </a:r>
            <a:r>
              <a:rPr lang="en-US" altLang="zh-TW" sz="4000" dirty="0" err="1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vivens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(The glory of God is man fully alive). Happy and vibrant people are the glory of God.</a:t>
            </a:r>
            <a:endParaRPr lang="zh-TW" altLang="en-US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676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3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zh-TW" sz="36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參加培訓計劃的成員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在兩週內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要熟讀徐神父提供的</a:t>
            </a:r>
            <a:r>
              <a:rPr lang="zh-TW" altLang="zh-TW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一百段最精彩的中華文化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並按每人需要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例如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28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如何找到天主</a:t>
            </a:r>
            <a:r>
              <a:rPr lang="zh-TW" altLang="en-US" sz="28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r>
              <a:rPr lang="en-US" altLang="zh-TW" sz="28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或</a:t>
            </a:r>
            <a:r>
              <a:rPr lang="zh-TW" altLang="en-US" sz="28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天主教信仰精華</a:t>
            </a:r>
            <a:r>
              <a:rPr lang="zh-TW" altLang="en-US" sz="28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等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3600" dirty="0"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每人</a:t>
            </a:r>
            <a:r>
              <a:rPr lang="zh-TW" altLang="zh-TW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制作五個回家</a:t>
            </a:r>
            <a:r>
              <a:rPr lang="zh-TW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可直接應用</a:t>
            </a:r>
            <a:r>
              <a:rPr lang="zh-TW" alt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的</a:t>
            </a:r>
            <a:r>
              <a:rPr lang="zh-TW" altLang="zh-TW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簡報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39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Members participating in the two-week training program must thoroughly read the </a:t>
            </a:r>
            <a:r>
              <a:rPr lang="en-US" altLang="zh-TW" sz="360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hundred renowned excerpts of Chinese culture </a:t>
            </a:r>
            <a: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Fr Tsui will provide. Based on each person's needs, such as 'How to Find God,' or 'The Essence of Catholic Faith,' etc., each person to design five </a:t>
            </a:r>
            <a:r>
              <a:rPr lang="en-US" altLang="zh-TW" sz="3600" spc="-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powerpoint</a:t>
            </a:r>
            <a: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presentations (PPTs) suitable for </a:t>
            </a:r>
          </a:p>
          <a:p>
            <a:pPr>
              <a:lnSpc>
                <a:spcPts val="39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360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immediate application </a:t>
            </a:r>
            <a:r>
              <a:rPr lang="en-US" altLang="zh-TW" sz="3600" spc="-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upon returning home</a:t>
            </a:r>
            <a:r>
              <a:rPr lang="en-US" altLang="zh-TW" sz="3600" spc="-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6435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我和方靜遠小姐及兩位國內小組長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則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個別指導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學員親自制作這些簡報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(PPT),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然後匯報工作成績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接受其他成員的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公開建議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進一步完善各自的創作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Miss Jeanne Fong, two group leaders from the mainland, and I </a:t>
            </a:r>
            <a:r>
              <a:rPr lang="en-US" altLang="zh-TW" sz="40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will guide the participants personally on the technical aspects in creating these presentations </a:t>
            </a:r>
            <a:r>
              <a:rPr lang="en-US" altLang="zh-TW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(PPT), </a:t>
            </a:r>
            <a:r>
              <a:rPr lang="en-US" altLang="zh-TW" sz="40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and with input and suggestions from other fellow participants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to further improve their creations.</a:t>
            </a:r>
          </a:p>
        </p:txBody>
      </p:sp>
    </p:spTree>
    <p:extLst>
      <p:ext uri="{BB962C8B-B14F-4D97-AF65-F5344CB8AC3E}">
        <p14:creationId xmlns:p14="http://schemas.microsoft.com/office/powerpoint/2010/main" val="958396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在信仰和聖經方面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我們鼓勵學員要介紹一個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完整的耶穌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一個同時重視靈魂和肉身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endParaRPr lang="en-US" altLang="zh-TW" sz="37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愛主和愛人的耶穌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37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以主為基</a:t>
            </a:r>
            <a:r>
              <a:rPr lang="en-US" altLang="zh-TW" sz="37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以人為本</a:t>
            </a:r>
            <a:r>
              <a:rPr lang="en-US" altLang="zh-TW" sz="37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700" dirty="0"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以史為鑒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進一步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以主為基</a:t>
            </a:r>
            <a:r>
              <a:rPr lang="en-US" altLang="zh-TW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成就新人新事</a:t>
            </a:r>
            <a:r>
              <a:rPr lang="en-US" altLang="zh-TW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                               以人為本</a:t>
            </a:r>
            <a:r>
              <a:rPr lang="en-US" altLang="zh-TW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7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共享萬世萬年</a:t>
            </a:r>
            <a:r>
              <a:rPr lang="en-US" altLang="zh-TW" sz="37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en-US" sz="37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7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In terms of faith and the Bible, we encourage students to introduce </a:t>
            </a:r>
            <a:r>
              <a:rPr lang="en-US" altLang="zh-TW" sz="37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 'complete' Jesus</a:t>
            </a:r>
            <a:r>
              <a:rPr lang="en-US" altLang="zh-TW" sz="37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 one who values both soul and body, loves God and others. Thus, “</a:t>
            </a:r>
            <a:r>
              <a:rPr lang="en-US" altLang="zh-TW" sz="3700" spc="-1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With the Lord as the foundation, people at the heart as the focus, and history as a mirror</a:t>
            </a:r>
            <a:r>
              <a:rPr lang="en-US" altLang="zh-TW" sz="37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”, the groundwork is prepared for a new people, a </a:t>
            </a:r>
            <a:r>
              <a:rPr lang="en-US" altLang="zh-TW" sz="3700" spc="-15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new beginning, and mankind lives to enjoy eternity</a:t>
            </a:r>
            <a:r>
              <a:rPr lang="en-US" altLang="zh-TW" sz="3700" spc="-1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7672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我們要求解釋聖經不能斷章取義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要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讀通全本聖經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梵二正是一個幫助我們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全面認識耶穌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或介紹一個完整耶穌的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牧民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大公會議</a:t>
            </a:r>
            <a:endParaRPr lang="zh-TW" altLang="en-US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We require that participants read the Bible meticulously, without taking verses out of context. Vatican II is precisely a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'pastoral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' ecumenical council that helps us gain a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holistic understanding of Jesus 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or introduces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 complete Jesus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0894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06A66B9-4739-4BCA-8F30-CCDA4092A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祈求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上主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眷顧教研未來的工作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天上的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慈母瑪利亞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也陪伴我們完成</a:t>
            </a:r>
            <a:endParaRPr lang="en-US" altLang="zh-TW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上主交託給我們的使命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主佑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!</a:t>
            </a:r>
            <a:endParaRPr lang="zh-TW" altLang="en-US" sz="4000" dirty="0">
              <a:latin typeface="Calibri" panose="020F0502020204030204" pitchFamily="34" charset="0"/>
              <a:ea typeface="華康儷粗宋(P)" panose="02020700000000000000" pitchFamily="18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We pray that the Lord will bless the future work of the Catholic Institute for Religion and Society, and that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Mother Mary </a:t>
            </a:r>
            <a:r>
              <a:rPr lang="en-US" altLang="zh-TW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will accompany us in fulfilling the mission entrusted to us by the Lord.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May the Lord be with us!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Amen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039FBEF-274A-45CD-A6C2-06EEF00B435A}"/>
              </a:ext>
            </a:extLst>
          </p:cNvPr>
          <p:cNvSpPr txBox="1"/>
          <p:nvPr/>
        </p:nvSpPr>
        <p:spPr>
          <a:xfrm>
            <a:off x="2987824" y="6165304"/>
            <a:ext cx="345638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lang="en-US" altLang="zh-HK" sz="2000" dirty="0">
              <a:solidFill>
                <a:srgbClr val="0000FF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01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000" b="1" spc="6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 主佑</a:t>
            </a:r>
            <a:r>
              <a:rPr lang="zh-TW" alt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469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誰要和我爭辯，讓我們一齊站起來吧！誰是我的對頭，叫他到我這裡來吧！請看！有我主上主扶助我，誰還能定我的罪呢？。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E997BB4-62AD-45B4-9C94-E00CF95196A0}"/>
              </a:ext>
            </a:extLst>
          </p:cNvPr>
          <p:cNvSpPr txBox="1"/>
          <p:nvPr/>
        </p:nvSpPr>
        <p:spPr>
          <a:xfrm>
            <a:off x="1547664" y="4797152"/>
            <a:ext cx="597666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rgbClr val="FF00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靜默片刻</a:t>
            </a:r>
            <a:r>
              <a:rPr lang="en-US" altLang="zh-TW" sz="3200" dirty="0">
                <a:solidFill>
                  <a:srgbClr val="FF00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3200" dirty="0">
                <a:solidFill>
                  <a:srgbClr val="FF00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把天主聖言默存在心中</a:t>
            </a: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恭讀聖雅各伯書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2:14-18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我的弟兄姊妹們：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如果有人說自己有信德，卻沒有行為，有什麼益處呢？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難道這信德能救他嗎？假設有弟兄或姊妹，赤身露體，且缺少日用糧，即使你們當中，有人對他們說：「你們平安去吧！穿得暖暖的，吃得飽飽的！」卻不給他們身體所必需的，有什麼益處呢？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08504" cy="604262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信德也是這樣：若沒有行為，本身便是死的。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也許有人說：你有信德，我卻有行為；把你沒有行為的信德，指給我看，我便會藉我的行為，叫你看見我的信德。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2559D6B-FDF9-436D-B674-FB92D298DBA8}"/>
              </a:ext>
            </a:extLst>
          </p:cNvPr>
          <p:cNvSpPr txBox="1"/>
          <p:nvPr/>
        </p:nvSpPr>
        <p:spPr>
          <a:xfrm>
            <a:off x="1907704" y="5570076"/>
            <a:ext cx="5400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靜默片刻</a:t>
            </a:r>
            <a:r>
              <a:rPr lang="en-US" altLang="zh-TW" sz="28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8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把天主聖言</a:t>
            </a:r>
            <a:r>
              <a:rPr lang="zh-TW" altLang="en-US" sz="2800" dirty="0">
                <a:solidFill>
                  <a:srgbClr val="FF00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默存在心中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8:27-35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那時候，耶穌和他的門徒起身，前往斐理伯的凱撒勒雅附近的村莊。在路上，耶穌問自己的門徒說：「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人們說我是誰？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他們回答說：「是洗者若翰；也有些人說，是厄里亞；還有些人說，是先知中的一位。」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耶穌又問他們說：「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你們說我是誰呢？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伯多祿回答說：「你是默西亞。」耶穌就嚴禁他們，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不要向任何人談及他。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耶穌於是開始教訓門徒：人子必須受許多苦，被長老、司祭長和經師棄絕，且要被殺害；但三天以後，必要復活。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耶穌坦白地說了這番話。伯多祿便拉耶穌到一邊，開始諫責他。耶穌卻轉過身來，注視著自己的門徒，責斥伯多祿說：「撒旦，退到我後面去！因為你所體會的，不是天主的事，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而是人的事。」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耶穌於是召集群眾和門徒，對他們說：「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誰若願意跟隨我，該棄絕自己，背起自己的十字架，跟隨我，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因為，誰若願意救自己的性命，必會喪失性命；但誰若為我和福音的原故，喪失自己的性命，必會救得性命。」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9AE7D0C-D539-4F81-914A-CB10CC875A60}"/>
              </a:ext>
            </a:extLst>
          </p:cNvPr>
          <p:cNvSpPr txBox="1"/>
          <p:nvPr/>
        </p:nvSpPr>
        <p:spPr>
          <a:xfrm>
            <a:off x="539552" y="5879013"/>
            <a:ext cx="5400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靜默片刻</a:t>
            </a:r>
            <a:r>
              <a:rPr lang="en-US" altLang="zh-TW" sz="28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8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把</a:t>
            </a:r>
            <a:r>
              <a:rPr lang="zh-TW" altLang="en-US" sz="2800" dirty="0">
                <a:solidFill>
                  <a:srgbClr val="FF00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天主聖言</a:t>
            </a:r>
            <a:r>
              <a:rPr lang="zh-TW" altLang="en-US" sz="280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默存在心中</a:t>
            </a:r>
          </a:p>
        </p:txBody>
      </p:sp>
    </p:spTree>
    <p:extLst>
      <p:ext uri="{BB962C8B-B14F-4D97-AF65-F5344CB8AC3E}">
        <p14:creationId xmlns:p14="http://schemas.microsoft.com/office/powerpoint/2010/main" val="2954015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260648"/>
            <a:ext cx="9107488" cy="6264696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常年期第二十四主日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itchFamily="49" charset="-120"/>
              </a:rPr>
              <a:t>公教教研中心週年大會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endParaRPr lang="zh-TW" altLang="en-US" sz="24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8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96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你們說我是誰</a:t>
            </a:r>
            <a:r>
              <a:rPr lang="en-US" altLang="zh-TW" sz="96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90589593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32686</TotalTime>
  <Words>2622</Words>
  <Application>Microsoft Office PowerPoint</Application>
  <PresentationFormat>如螢幕大小 (4:3)</PresentationFormat>
  <Paragraphs>140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29</vt:i4>
      </vt:variant>
    </vt:vector>
  </HeadingPairs>
  <TitlesOfParts>
    <vt:vector size="46" baseType="lpstr">
      <vt:lpstr>華康中黑體</vt:lpstr>
      <vt:lpstr>華康中黑體(P)</vt:lpstr>
      <vt:lpstr>華康正顏楷體W5(P)</vt:lpstr>
      <vt:lpstr>華康正顏楷體W7</vt:lpstr>
      <vt:lpstr>華康正顏楷體W7(P)</vt:lpstr>
      <vt:lpstr>華康粗黑體</vt:lpstr>
      <vt:lpstr>華康龍門石碑(P)</vt:lpstr>
      <vt:lpstr>華康儷中黑</vt:lpstr>
      <vt:lpstr>華康儷中黑(P)</vt:lpstr>
      <vt:lpstr>華康儷粗宋(P)</vt:lpstr>
      <vt:lpstr>新細明體</vt:lpstr>
      <vt:lpstr>Arial</vt:lpstr>
      <vt:lpstr>Calibri</vt:lpstr>
      <vt:lpstr>Times New Roman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1751</cp:revision>
  <dcterms:created xsi:type="dcterms:W3CDTF">2006-09-26T01:05:23Z</dcterms:created>
  <dcterms:modified xsi:type="dcterms:W3CDTF">2024-09-09T06:09:47Z</dcterms:modified>
</cp:coreProperties>
</file>