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90020" r:id="rId3"/>
  </p:sldMasterIdLst>
  <p:notesMasterIdLst>
    <p:notesMasterId r:id="rId24"/>
  </p:notesMasterIdLst>
  <p:handoutMasterIdLst>
    <p:handoutMasterId r:id="rId25"/>
  </p:handoutMasterIdLst>
  <p:sldIdLst>
    <p:sldId id="2111" r:id="rId4"/>
    <p:sldId id="1610" r:id="rId5"/>
    <p:sldId id="2122" r:id="rId6"/>
    <p:sldId id="2113" r:id="rId7"/>
    <p:sldId id="2114" r:id="rId8"/>
    <p:sldId id="2124" r:id="rId9"/>
    <p:sldId id="1876" r:id="rId10"/>
    <p:sldId id="2125" r:id="rId11"/>
    <p:sldId id="2186" r:id="rId12"/>
    <p:sldId id="2145" r:id="rId13"/>
    <p:sldId id="2146" r:id="rId14"/>
    <p:sldId id="2147" r:id="rId15"/>
    <p:sldId id="2150" r:id="rId16"/>
    <p:sldId id="2151" r:id="rId17"/>
    <p:sldId id="2152" r:id="rId18"/>
    <p:sldId id="2153" r:id="rId19"/>
    <p:sldId id="2166" r:id="rId20"/>
    <p:sldId id="2156" r:id="rId21"/>
    <p:sldId id="2157" r:id="rId22"/>
    <p:sldId id="1892" r:id="rId23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00CC"/>
    <a:srgbClr val="FF99FF"/>
    <a:srgbClr val="0000FF"/>
    <a:srgbClr val="FF00FF"/>
    <a:srgbClr val="660066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504" autoAdjust="0"/>
    <p:restoredTop sz="93315" autoAdjust="0"/>
  </p:normalViewPr>
  <p:slideViewPr>
    <p:cSldViewPr>
      <p:cViewPr>
        <p:scale>
          <a:sx n="50" d="100"/>
          <a:sy n="50" d="100"/>
        </p:scale>
        <p:origin x="1328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0CDCD5-D5E2-4CE3-A3C6-170DE7947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C51A3D-E9ED-4782-AB80-6BD26AE8D8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DEE6A-62DC-4600-B4DA-68F78EF7E6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CFB33-66AE-4761-AA9F-3D0EF35FB7A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92110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935400-DEE6-4E73-9D6E-6A352BD7F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30E48A-0600-4651-822A-0E4D0DF5B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6F01D-6908-4DCB-A59C-B34B94134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98D9-6D34-427B-A175-3F8F79533FE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672086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C40A9-0042-468A-9DE6-03F7A61E3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CDCFD2-752C-4B66-9D4D-B7234703E5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4830C6-23FD-4551-B3E4-4DF5337C4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56AE6-53BA-4AD1-96BE-CBD8E317ED0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3899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CA4D6-D06E-4ABC-8D20-758F5AD20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247F37-2294-4564-A5FA-B766B8A1A7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5F699-42FA-4199-9AD9-B62E938FA1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62906-E67E-42C7-8B51-4369FA01097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693384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9B05F9-768D-4393-9467-5B17D4D79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315398-8CF6-4C64-BE9F-A1FE8764FE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F6EF85-0F1E-494C-80D7-D262F1847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2F170-E9EA-47C9-8509-C494A7C34CC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954937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3B0323-734E-434D-8F60-96E47466DF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873FDC4-BF83-412F-B448-EA14B4AD46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AF4A78-349B-4809-AAFD-2A7AA42A1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68D50-6BC1-4D0C-B3E8-65A44DD2B5F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677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ED0D9D-BC01-4C03-B58A-4B0908F268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0BAA7C-8985-4094-9D2E-8BEFA24D98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BB7E63-4B51-4E52-98B6-7E8B4FA453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5ED24-D404-4716-B68D-8AAFA511561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62344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4E71E-EF4F-4270-B795-D022584BF1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8E5FF2-C928-4B5B-A9CB-687DDF46F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CB962-50E8-40B4-83E3-33DE21473A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51CC9-E450-40E6-A421-720701B08DD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77037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B761CC-DB91-45A8-83DC-5DB8A89D5F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EEE00F-21D5-41F8-8AB2-81E620C19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2FE92D-4FE3-4280-B8B9-85593F6F59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418ED-E33F-4EB6-8E96-D8D275F85CE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01142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9BEA5C-ED4E-4088-99AB-E033DEB95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999E05-DD48-4FD9-A9EC-BB64F5EF1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CEF0CB-128E-47FF-B9EA-D364BE676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F7B72-E9B7-4954-B531-0F73789373A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456858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E7087-6D1F-4A21-8AC1-4190A94C34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FBD219-5288-49D2-B322-CED1BBE00B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35C8F1-7D60-4B5F-A09A-007D26337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CF33B-62FF-4DD4-9C7D-5AB8784A8D9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534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CE0364B-89B6-410A-AF04-D7953F83B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6969A3-708E-4520-AA31-AF76C044B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51620" name="Rectangle 4">
            <a:extLst>
              <a:ext uri="{FF2B5EF4-FFF2-40B4-BE49-F238E27FC236}">
                <a16:creationId xmlns:a16="http://schemas.microsoft.com/office/drawing/2014/main" id="{6106F9B8-6907-49FE-A585-93FD51A72C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1" name="Rectangle 5">
            <a:extLst>
              <a:ext uri="{FF2B5EF4-FFF2-40B4-BE49-F238E27FC236}">
                <a16:creationId xmlns:a16="http://schemas.microsoft.com/office/drawing/2014/main" id="{045953EA-AEED-4732-887C-22740B65D2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2" name="Rectangle 6">
            <a:extLst>
              <a:ext uri="{FF2B5EF4-FFF2-40B4-BE49-F238E27FC236}">
                <a16:creationId xmlns:a16="http://schemas.microsoft.com/office/drawing/2014/main" id="{9A583CFA-8946-4F77-8525-73A7DEF2EF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9803CD0-5415-4484-B4EB-F9FFE8CF1DC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6052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21" r:id="rId1"/>
    <p:sldLayoutId id="2147490022" r:id="rId2"/>
    <p:sldLayoutId id="2147490023" r:id="rId3"/>
    <p:sldLayoutId id="2147490024" r:id="rId4"/>
    <p:sldLayoutId id="2147490025" r:id="rId5"/>
    <p:sldLayoutId id="2147490026" r:id="rId6"/>
    <p:sldLayoutId id="2147490027" r:id="rId7"/>
    <p:sldLayoutId id="2147490028" r:id="rId8"/>
    <p:sldLayoutId id="2147490029" r:id="rId9"/>
    <p:sldLayoutId id="2147490030" r:id="rId10"/>
    <p:sldLayoutId id="21474900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10703"/>
            <a:ext cx="9107488" cy="6574681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常年期第廿四主日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9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13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en-US" altLang="zh-TW" dirty="0">
              <a:solidFill>
                <a:schemeClr val="bg1"/>
              </a:solidFill>
              <a:ea typeface="華康儷中黑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ts val="1200"/>
              </a:spcBef>
              <a:spcAft>
                <a:spcPts val="2400"/>
              </a:spcAft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  <a:endParaRPr lang="en-US" altLang="zh-TW" sz="36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8800"/>
              </a:lnSpc>
              <a:spcBef>
                <a:spcPts val="1200"/>
              </a:spcBef>
              <a:spcAft>
                <a:spcPts val="2400"/>
              </a:spcAft>
              <a:buFontTx/>
              <a:buNone/>
            </a:pPr>
            <a:r>
              <a:rPr lang="zh-TW" altLang="en-US" sz="8800" spc="1500" dirty="0">
                <a:solidFill>
                  <a:schemeClr val="bg1"/>
                </a:solidFill>
                <a:ea typeface="華康儷中黑" panose="020B0509000000000000" pitchFamily="49" charset="-120"/>
              </a:rPr>
              <a:t>寬恕之道</a:t>
            </a:r>
          </a:p>
          <a:p>
            <a:pPr algn="ctr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en-US" altLang="zh-TW" sz="4400" dirty="0">
                <a:solidFill>
                  <a:srgbClr val="FFFF00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5400" dirty="0">
                <a:solidFill>
                  <a:srgbClr val="FFFF00"/>
                </a:solidFill>
                <a:ea typeface="華康粗黑體" panose="020B0709000000000000" pitchFamily="49" charset="-120"/>
              </a:rPr>
              <a:t>七十個七次之後</a:t>
            </a:r>
            <a:r>
              <a:rPr lang="en-US" altLang="zh-TW" sz="4400" dirty="0">
                <a:solidFill>
                  <a:srgbClr val="FFFF00"/>
                </a:solidFill>
                <a:ea typeface="華康粗黑體" panose="020B0709000000000000" pitchFamily="49" charset="-120"/>
              </a:rPr>
              <a:t>——</a:t>
            </a:r>
          </a:p>
        </p:txBody>
      </p:sp>
    </p:spTree>
    <p:extLst>
      <p:ext uri="{BB962C8B-B14F-4D97-AF65-F5344CB8AC3E}">
        <p14:creationId xmlns:p14="http://schemas.microsoft.com/office/powerpoint/2010/main" val="425502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6693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恭讀德訓篇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27:33-28:9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憤恨與惱怒，兩者都是可憎惡的，但罪人卻堅持不放。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凡報仇的，必要遭到上主的報復，上主必要保留他的罪。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你要寬恕你近人的過錯；這樣，當你祈求時，你的罪惡，也會得到赦免。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人如果對人懷恨，怎能向上主求饒呢？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對自己同類的人，沒有慈愛，又怎能為自己的罪過求寬赦呢？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BDAEAE8-7FF4-4FA3-826E-C28511BE1E65}"/>
              </a:ext>
            </a:extLst>
          </p:cNvPr>
          <p:cNvSpPr txBox="1"/>
          <p:nvPr/>
        </p:nvSpPr>
        <p:spPr>
          <a:xfrm>
            <a:off x="7559985" y="6070713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4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4624"/>
            <a:ext cx="9108504" cy="6741368"/>
          </a:xfrm>
        </p:spPr>
        <p:txBody>
          <a:bodyPr/>
          <a:lstStyle/>
          <a:p>
            <a:pPr marL="0" indent="0" algn="just" eaLnBrk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36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他既是血肉之人，竟然懷恨不休，而求天主赦罪，誰會赦免他的罪呢？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你要記得最後的結局，而停止仇恨；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你要記得腐爛與死亡，而遵照誡命生活。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你要記得天主的誡命，不要向人發怒；你要記得至高者的盟約，寬恕別人的過錯。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BDAEAE8-7FF4-4FA3-826E-C28511BE1E65}"/>
              </a:ext>
            </a:extLst>
          </p:cNvPr>
          <p:cNvSpPr txBox="1"/>
          <p:nvPr/>
        </p:nvSpPr>
        <p:spPr>
          <a:xfrm>
            <a:off x="8280065" y="6070713"/>
            <a:ext cx="684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993F851-6C2D-457A-8AC4-0C512D9003F4}"/>
              </a:ext>
            </a:extLst>
          </p:cNvPr>
          <p:cNvSpPr txBox="1"/>
          <p:nvPr/>
        </p:nvSpPr>
        <p:spPr>
          <a:xfrm>
            <a:off x="3419872" y="5229200"/>
            <a:ext cx="475252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靜默片刻  默想天主的</a:t>
            </a:r>
            <a:r>
              <a:rPr lang="zh-TW" altLang="en-US" sz="3600" dirty="0">
                <a:solidFill>
                  <a:srgbClr val="FFFF00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393546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74136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恭讀聖保祿宗徒致羅馬人書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14:7-9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我們中沒有一人，是為自己而生的，也沒有一人，是為自己而死的；因為我們或者生，是為主而生，或者死，是為主而死；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所以我們或生或死，都是屬於主。因為基督死而復生了，正是為作生者和死者的主。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1A62725-2304-4D19-835B-70C5F430E65A}"/>
              </a:ext>
            </a:extLst>
          </p:cNvPr>
          <p:cNvSpPr txBox="1"/>
          <p:nvPr/>
        </p:nvSpPr>
        <p:spPr>
          <a:xfrm>
            <a:off x="3419872" y="5229200"/>
            <a:ext cx="4752528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靜默片刻  默想天主的</a:t>
            </a:r>
            <a:r>
              <a:rPr lang="zh-TW" altLang="en-US" sz="3600" dirty="0">
                <a:solidFill>
                  <a:srgbClr val="FFFF00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1750863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44624"/>
            <a:ext cx="9107488" cy="6555546"/>
          </a:xfrm>
        </p:spPr>
        <p:txBody>
          <a:bodyPr/>
          <a:lstStyle/>
          <a:p>
            <a:pPr marL="0" indent="0" algn="just" eaLnBrk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077913" algn="l"/>
              </a:tabLst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18:21-35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那時候，伯多祿前來，對耶穌說：「主啊！如果我的弟兄得罪了我，我該寬恕他多少次？直到七次嗎？」耶穌對他說：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「我不是對你說：直到七次，而是到七十個七次。」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為此，天國好比一個君王，要同他的僕人算賬。他開始算賬的時候，有人帶來了一個欠他一萬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的僕人，因那僕人沒有錢可償還，主人就下令，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EFC15C-B444-4258-A79B-F682EE69FC92}"/>
              </a:ext>
            </a:extLst>
          </p:cNvPr>
          <p:cNvSpPr txBox="1"/>
          <p:nvPr/>
        </p:nvSpPr>
        <p:spPr>
          <a:xfrm>
            <a:off x="8028384" y="6381328"/>
            <a:ext cx="1594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Arial"/>
                <a:ea typeface="新細明體" charset="-120"/>
              </a:rPr>
              <a:t>1/4</a:t>
            </a:r>
            <a:endParaRPr kumimoji="1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515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51227"/>
            <a:ext cx="9107488" cy="6555546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要他把自己和妻子兒女，以及他所有的一切，都變賣來還債。那僕人就俯伏在地，叩拜他主人，說：主啊！寬容我吧！一切我都要還給你。那僕人的主人，就動心，把他釋放了，並且也寬免了他的債。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但那僕人正出去時，遇見了一個欠他一百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德納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的同伴，那僕人就抓住他，扼住他的喉嚨，說：還清你所欠的債！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EFC15C-B444-4258-A79B-F682EE69FC92}"/>
              </a:ext>
            </a:extLst>
          </p:cNvPr>
          <p:cNvSpPr txBox="1"/>
          <p:nvPr/>
        </p:nvSpPr>
        <p:spPr>
          <a:xfrm>
            <a:off x="8172400" y="6306663"/>
            <a:ext cx="1594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Arial"/>
                <a:ea typeface="新細明體" charset="-120"/>
              </a:rPr>
              <a:t>2/4</a:t>
            </a:r>
            <a:endParaRPr kumimoji="1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644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51226"/>
            <a:ext cx="9107488" cy="6634765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他的同伴就俯伏在地，哀求他說：寬容我吧！我必還給你。可是那僕人不願意，且把他的同伴關在監裡，直到他還清了所欠的債。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那僕人的其他同伴，見到所發生的事，非常悲憤，就去把所發生的一切，告訴了主人。於是，主人把那僕人叫來，對他說：惡僕！因為你哀求了我，我就寬免了你的一切債項；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EFC15C-B444-4258-A79B-F682EE69FC92}"/>
              </a:ext>
            </a:extLst>
          </p:cNvPr>
          <p:cNvSpPr txBox="1"/>
          <p:nvPr/>
        </p:nvSpPr>
        <p:spPr>
          <a:xfrm>
            <a:off x="8172400" y="6306663"/>
            <a:ext cx="1594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Arial"/>
                <a:ea typeface="新細明體" charset="-120"/>
              </a:rPr>
              <a:t>3/4</a:t>
            </a:r>
            <a:endParaRPr kumimoji="1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30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51226"/>
            <a:ext cx="9107488" cy="6634765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難道你不該憐憫你的同伴，如同我憐憫了你一樣嗎？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於是，主人大怒，把他交給刑役，直到他還清所欠的一切。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如果你們各人，不從心裡寬恕自己的弟兄，我的天父，也要這樣對待你們。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7EFC15C-B444-4258-A79B-F682EE69FC92}"/>
              </a:ext>
            </a:extLst>
          </p:cNvPr>
          <p:cNvSpPr txBox="1"/>
          <p:nvPr/>
        </p:nvSpPr>
        <p:spPr>
          <a:xfrm>
            <a:off x="8172400" y="6306663"/>
            <a:ext cx="15947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Arial"/>
                <a:ea typeface="新細明體" charset="-120"/>
              </a:rPr>
              <a:t>4/4</a:t>
            </a:r>
            <a:endParaRPr kumimoji="1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AD63265-72F8-4BD1-A4CB-A1C7D599BB9C}"/>
              </a:ext>
            </a:extLst>
          </p:cNvPr>
          <p:cNvSpPr txBox="1"/>
          <p:nvPr/>
        </p:nvSpPr>
        <p:spPr>
          <a:xfrm>
            <a:off x="1115616" y="5518973"/>
            <a:ext cx="604867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靜默片刻  默想天主和</a:t>
            </a:r>
            <a:r>
              <a:rPr lang="zh-TW" altLang="en-US" sz="3600" dirty="0">
                <a:solidFill>
                  <a:srgbClr val="FFFF00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我</a:t>
            </a:r>
            <a:r>
              <a:rPr lang="zh-TW" altLang="en-US" sz="3200" dirty="0">
                <a:solidFill>
                  <a:schemeClr val="bg1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談的</a:t>
            </a:r>
            <a:r>
              <a:rPr lang="zh-TW" altLang="en-US" sz="3600" dirty="0">
                <a:solidFill>
                  <a:srgbClr val="FFFF00"/>
                </a:solidFill>
                <a:latin typeface="華康魏碑體(P)" panose="03000700000000000000" pitchFamily="66" charset="-120"/>
                <a:ea typeface="華康魏碑體(P)" panose="03000700000000000000" pitchFamily="66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120113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10703"/>
            <a:ext cx="9107488" cy="6574681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常年期第廿四主日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9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13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en-US" altLang="zh-TW" dirty="0">
              <a:solidFill>
                <a:schemeClr val="bg1"/>
              </a:solidFill>
              <a:ea typeface="華康儷中黑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ts val="1200"/>
              </a:spcBef>
              <a:spcAft>
                <a:spcPts val="2400"/>
              </a:spcAft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  <a:endParaRPr lang="en-US" altLang="zh-TW" sz="36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8800"/>
              </a:lnSpc>
              <a:spcBef>
                <a:spcPts val="1200"/>
              </a:spcBef>
              <a:spcAft>
                <a:spcPts val="2400"/>
              </a:spcAft>
              <a:buFontTx/>
              <a:buNone/>
            </a:pPr>
            <a:r>
              <a:rPr lang="zh-TW" altLang="en-US" sz="8800" spc="1500" dirty="0">
                <a:solidFill>
                  <a:schemeClr val="bg1"/>
                </a:solidFill>
                <a:ea typeface="華康儷中黑" panose="020B0509000000000000" pitchFamily="49" charset="-120"/>
              </a:rPr>
              <a:t>寬恕之道</a:t>
            </a:r>
          </a:p>
          <a:p>
            <a:pPr algn="ctr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en-US" altLang="zh-TW" sz="4400" dirty="0">
                <a:solidFill>
                  <a:srgbClr val="FFFF00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5400" dirty="0">
                <a:solidFill>
                  <a:srgbClr val="FFFF00"/>
                </a:solidFill>
                <a:ea typeface="華康粗黑體" panose="020B0709000000000000" pitchFamily="49" charset="-120"/>
              </a:rPr>
              <a:t>七十個七次之後</a:t>
            </a:r>
            <a:r>
              <a:rPr lang="en-US" altLang="zh-TW" sz="4400" dirty="0">
                <a:solidFill>
                  <a:srgbClr val="FFFF00"/>
                </a:solidFill>
                <a:ea typeface="華康粗黑體" panose="020B0709000000000000" pitchFamily="49" charset="-120"/>
              </a:rPr>
              <a:t>——</a:t>
            </a:r>
          </a:p>
        </p:txBody>
      </p:sp>
    </p:spTree>
    <p:extLst>
      <p:ext uri="{BB962C8B-B14F-4D97-AF65-F5344CB8AC3E}">
        <p14:creationId xmlns:p14="http://schemas.microsoft.com/office/powerpoint/2010/main" val="291737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3C9F29AD-BD57-4618-A652-B2C34A12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你要寬恕你近人的過錯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這樣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當你祈求時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你的罪惡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也會得到赦免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人如果對人懷恨</a:t>
            </a:r>
            <a:r>
              <a:rPr lang="en-US" altLang="zh-TW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怎能向上主求饒呢</a:t>
            </a:r>
            <a:r>
              <a:rPr lang="en-US" altLang="zh-TW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38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天主對我們</a:t>
            </a:r>
            <a:r>
              <a:rPr lang="en-US" altLang="zh-TW" sz="38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8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我們對別人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個人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群體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):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創造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一個慈悲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寬恕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包容的新世界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新文化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algn="l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回力刀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我們做的一切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都會反饋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反射給我們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像</a:t>
            </a:r>
            <a:r>
              <a:rPr lang="zh-TW" altLang="en-US" sz="12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 </a:t>
            </a:r>
            <a:r>
              <a:rPr lang="en-US" altLang="zh-TW" sz="4000" spc="-15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boomerang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          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所以對別人好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也就是對自己好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!             </a:t>
            </a:r>
            <a:b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愛人者</a:t>
            </a:r>
            <a:r>
              <a:rPr lang="en-US" altLang="zh-TW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人恆愛之</a:t>
            </a:r>
            <a:r>
              <a:rPr lang="en-US" altLang="zh-TW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! 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愛人不親反其仁</a:t>
            </a:r>
            <a:r>
              <a:rPr lang="en-US" altLang="zh-TW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3ACDAF0-55EA-475F-9B98-979E64130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676" y="4414102"/>
            <a:ext cx="1545067" cy="116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5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3C9F29AD-BD57-4618-A652-B2C34A12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所以我們或生或死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都是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屬於主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因為基督死而復生了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正是為作生者和死者的主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algn="l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或生或死都屬主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b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以主為基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超越意識型態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民主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神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自由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</a:p>
          <a:p>
            <a:pPr marL="360000" indent="-457200" algn="l" eaLnBrk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  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以人為本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神愛世人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基礎大而穩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          </a:t>
            </a:r>
            <a:b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       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我們也應視一切人為兄弟姊妹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根深基穩的三招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讀經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祈禱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領聖事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多看本視頻的網上講道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多傳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越傳越信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福傳是信仰扎根的最好和有效的方法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004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3C9F29AD-BD57-4618-A652-B2C34A124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我不是對你說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直到七次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而是到七十個七次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難道你不該憐憫你的同伴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如同我憐憫了你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一樣嗎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如果你們各人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不從心裡寬恕自己的弟兄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我的天父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也要這樣對待你們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愛無條件</a:t>
            </a:r>
            <a:r>
              <a:rPr lang="en-US" altLang="zh-TW" sz="4000" dirty="0">
                <a:solidFill>
                  <a:schemeClr val="bg1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天主的愛也該是無條件的</a:t>
            </a:r>
            <a:endParaRPr lang="en-US" altLang="zh-TW" sz="4000" dirty="0">
              <a:solidFill>
                <a:schemeClr val="bg1"/>
              </a:solidFill>
              <a:highlight>
                <a:srgbClr val="FF0000"/>
              </a:highlight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 algn="just" eaLnBrk="1"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「你不寬恕人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我也不寬恕你」是否有條件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有條件的寬恕與無條件的愛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不互相矛盾嗎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endParaRPr lang="zh-TW" altLang="en-US" sz="4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0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latin typeface="華康儷中黑(P)" panose="020B0500000000000000" pitchFamily="34" charset="-120"/>
                <a:ea typeface="華康儷中黑(P)" panose="020B0500000000000000" pitchFamily="34" charset="-120"/>
              </a:rPr>
              <a:t>愛是無條件的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寬恕有沒有條件</a:t>
            </a:r>
            <a:r>
              <a:rPr lang="en-US" altLang="zh-TW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(P)" panose="020B0500000000000000" pitchFamily="34" charset="-120"/>
                <a:ea typeface="華康儷中黑(P)" panose="020B0500000000000000" pitchFamily="34" charset="-120"/>
              </a:rPr>
              <a:t>?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zh-TW" altLang="en-US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「如果你不寬恕弟兄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,</a:t>
            </a:r>
            <a:r>
              <a:rPr lang="zh-TW" altLang="en-US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天父也不寬恕你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.</a:t>
            </a:r>
            <a:r>
              <a:rPr lang="zh-TW" altLang="en-US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」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(</a:t>
            </a:r>
            <a:r>
              <a:rPr lang="zh-TW" altLang="en-US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瑪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18:35)  </a:t>
            </a:r>
            <a:r>
              <a:rPr lang="zh-TW" altLang="en-US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這是不是條件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?</a:t>
            </a:r>
          </a:p>
          <a:p>
            <a:pPr>
              <a:spcBef>
                <a:spcPts val="0"/>
              </a:spcBef>
            </a:pPr>
            <a:r>
              <a:rPr lang="en-US" altLang="zh-TW" sz="4000" dirty="0">
                <a:solidFill>
                  <a:srgbClr val="FF00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Love is unconditional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. But is </a:t>
            </a:r>
            <a:r>
              <a:rPr lang="en-US" altLang="zh-TW" sz="4000" dirty="0">
                <a:solidFill>
                  <a:srgbClr val="C000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forgiveness unconditional as well? </a:t>
            </a:r>
            <a:r>
              <a:rPr lang="en-US" altLang="zh-TW" sz="4000" dirty="0">
                <a:latin typeface="華康儷中黑(P)" panose="020B0500000000000000" pitchFamily="34" charset="-120"/>
                <a:ea typeface="華康儷中黑(P)" panose="020B0500000000000000" pitchFamily="34" charset="-120"/>
              </a:rPr>
              <a:t>Jesus tells us, “If you do not forgive others, neither will your Father forgive your transgressions” (Mt 18:35). Does this not make forgiveness a condition?</a:t>
            </a:r>
          </a:p>
        </p:txBody>
      </p:sp>
    </p:spTree>
    <p:extLst>
      <p:ext uri="{BB962C8B-B14F-4D97-AF65-F5344CB8AC3E}">
        <p14:creationId xmlns:p14="http://schemas.microsoft.com/office/powerpoint/2010/main" val="1292693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2656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TW" altLang="en-US" sz="5400" dirty="0">
                <a:ea typeface="華康儷中黑" panose="020B0509000000000000" pitchFamily="49" charset="-120"/>
              </a:rPr>
              <a:t>其實</a:t>
            </a:r>
            <a:r>
              <a:rPr lang="en-US" altLang="zh-TW" sz="5400" dirty="0">
                <a:ea typeface="華康儷中黑" panose="020B0509000000000000" pitchFamily="49" charset="-120"/>
              </a:rPr>
              <a:t>,</a:t>
            </a:r>
            <a:r>
              <a:rPr lang="zh-TW" altLang="en-US" sz="5400" dirty="0">
                <a:ea typeface="華康儷中黑" panose="020B0509000000000000" pitchFamily="49" charset="-120"/>
              </a:rPr>
              <a:t>天主的寬恕</a:t>
            </a:r>
            <a:endParaRPr lang="en-US" altLang="zh-TW" sz="5400" dirty="0">
              <a:ea typeface="華康儷中黑" panose="020B0509000000000000" pitchFamily="49" charset="-12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TW" altLang="en-US" sz="5400" dirty="0">
                <a:solidFill>
                  <a:srgbClr val="FF0000"/>
                </a:solidFill>
                <a:ea typeface="華康儷中黑" panose="020B0509000000000000" pitchFamily="49" charset="-120"/>
              </a:rPr>
              <a:t>也是無條件的</a:t>
            </a:r>
            <a:r>
              <a:rPr lang="en-US" altLang="zh-TW" sz="5400" dirty="0">
                <a:ea typeface="華康儷中黑" panose="020B0509000000000000" pitchFamily="49" charset="-120"/>
              </a:rPr>
              <a:t>,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zh-TW" altLang="en-US" sz="5400" dirty="0">
                <a:ea typeface="華康儷中黑" panose="020B0509000000000000" pitchFamily="49" charset="-120"/>
              </a:rPr>
              <a:t>否則</a:t>
            </a:r>
            <a:r>
              <a:rPr lang="en-US" altLang="zh-TW" sz="5400" dirty="0">
                <a:ea typeface="華康儷中黑" panose="020B0509000000000000" pitchFamily="49" charset="-120"/>
              </a:rPr>
              <a:t>,</a:t>
            </a:r>
            <a:r>
              <a:rPr lang="zh-TW" altLang="en-US" sz="5400" dirty="0">
                <a:ea typeface="華康儷中黑" panose="020B0509000000000000" pitchFamily="49" charset="-120"/>
              </a:rPr>
              <a:t>便不是無條件的愛</a:t>
            </a:r>
            <a:r>
              <a:rPr lang="en-US" altLang="zh-TW" sz="5400" dirty="0">
                <a:ea typeface="華康儷中黑" panose="020B0509000000000000" pitchFamily="49" charset="-120"/>
              </a:rPr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altLang="zh-TW" sz="5400" spc="-100" dirty="0">
                <a:ea typeface="華康儷中黑" panose="020B0509000000000000" pitchFamily="49" charset="-120"/>
              </a:rPr>
              <a:t>In fact, God’s forgiveness is also </a:t>
            </a:r>
            <a:r>
              <a:rPr lang="en-US" altLang="zh-TW" sz="5400" spc="-100" dirty="0">
                <a:solidFill>
                  <a:srgbClr val="FF0000"/>
                </a:solidFill>
                <a:ea typeface="華康儷中黑" panose="020B0509000000000000" pitchFamily="49" charset="-120"/>
              </a:rPr>
              <a:t>unconditional</a:t>
            </a:r>
            <a:r>
              <a:rPr lang="en-US" altLang="zh-TW" sz="5400" spc="-100" dirty="0">
                <a:ea typeface="華康儷中黑" panose="020B0509000000000000" pitchFamily="49" charset="-120"/>
              </a:rPr>
              <a:t>, just as His love for us is without limits.</a:t>
            </a:r>
          </a:p>
        </p:txBody>
      </p:sp>
    </p:spTree>
    <p:extLst>
      <p:ext uri="{BB962C8B-B14F-4D97-AF65-F5344CB8AC3E}">
        <p14:creationId xmlns:p14="http://schemas.microsoft.com/office/powerpoint/2010/main" val="2598091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54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4400" dirty="0">
                <a:ea typeface="華康儷中黑" panose="020B0509000000000000" pitchFamily="49" charset="-120"/>
              </a:rPr>
              <a:t>讓我們用</a:t>
            </a:r>
            <a:r>
              <a:rPr lang="zh-TW" altLang="en-US" sz="4400" dirty="0">
                <a:solidFill>
                  <a:srgbClr val="FF0000"/>
                </a:solidFill>
                <a:ea typeface="華康儷中黑" panose="020B0509000000000000" pitchFamily="49" charset="-120"/>
              </a:rPr>
              <a:t>天堂</a:t>
            </a:r>
            <a:r>
              <a:rPr lang="zh-TW" altLang="en-US" sz="4400" dirty="0">
                <a:ea typeface="華康儷中黑" panose="020B0509000000000000" pitchFamily="49" charset="-120"/>
              </a:rPr>
              <a:t>作例子</a:t>
            </a:r>
            <a:r>
              <a:rPr lang="en-US" altLang="zh-TW" sz="4400" dirty="0">
                <a:ea typeface="華康儷中黑" panose="020B0509000000000000" pitchFamily="49" charset="-120"/>
              </a:rPr>
              <a:t>:</a:t>
            </a:r>
            <a:r>
              <a:rPr lang="zh-TW" altLang="en-US" sz="4400" dirty="0">
                <a:ea typeface="華康儷中黑" panose="020B0509000000000000" pitchFamily="49" charset="-120"/>
              </a:rPr>
              <a:t>在天堂上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人人都快樂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唯有你不快樂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因為你不寬恕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心中仍充滿仇恨</a:t>
            </a:r>
            <a:r>
              <a:rPr lang="en-US" altLang="zh-TW" sz="4400" dirty="0">
                <a:ea typeface="華康儷中黑" panose="020B0509000000000000" pitchFamily="49" charset="-120"/>
              </a:rPr>
              <a:t>.</a:t>
            </a:r>
            <a:r>
              <a:rPr lang="zh-TW" altLang="en-US" sz="4400" dirty="0">
                <a:ea typeface="華康儷中黑" panose="020B0509000000000000" pitchFamily="49" charset="-120"/>
              </a:rPr>
              <a:t> </a:t>
            </a:r>
            <a:endParaRPr lang="en-US" altLang="zh-TW" sz="4400" dirty="0">
              <a:ea typeface="華康儷中黑" panose="020B0509000000000000" pitchFamily="49" charset="-120"/>
            </a:endParaRPr>
          </a:p>
          <a:p>
            <a:pPr>
              <a:lnSpc>
                <a:spcPts val="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4800" dirty="0">
                <a:ea typeface="華康儷中黑" panose="020B0509000000000000" pitchFamily="49" charset="-120"/>
              </a:rPr>
              <a:t>Consider </a:t>
            </a:r>
            <a:r>
              <a:rPr lang="en-US" altLang="zh-TW" sz="4800" dirty="0">
                <a:solidFill>
                  <a:srgbClr val="FF0000"/>
                </a:solidFill>
                <a:ea typeface="華康儷中黑" panose="020B0509000000000000" pitchFamily="49" charset="-120"/>
              </a:rPr>
              <a:t>heaven</a:t>
            </a:r>
            <a:r>
              <a:rPr lang="en-US" altLang="zh-TW" sz="4800" dirty="0">
                <a:ea typeface="華康儷中黑" panose="020B0509000000000000" pitchFamily="49" charset="-120"/>
              </a:rPr>
              <a:t> as an example. In heaven, everyone is perfectly happy—except you. Why? Because you have not forgiven, and your heart is still </a:t>
            </a:r>
            <a:br>
              <a:rPr lang="en-US" altLang="zh-TW" sz="4800" dirty="0">
                <a:ea typeface="華康儷中黑" panose="020B0509000000000000" pitchFamily="49" charset="-120"/>
              </a:rPr>
            </a:br>
            <a:r>
              <a:rPr lang="en-US" altLang="zh-TW" sz="4800" dirty="0">
                <a:ea typeface="華康儷中黑" panose="020B0509000000000000" pitchFamily="49" charset="-120"/>
              </a:rPr>
              <a:t>full of hatred.  </a:t>
            </a:r>
          </a:p>
        </p:txBody>
      </p:sp>
    </p:spTree>
    <p:extLst>
      <p:ext uri="{BB962C8B-B14F-4D97-AF65-F5344CB8AC3E}">
        <p14:creationId xmlns:p14="http://schemas.microsoft.com/office/powerpoint/2010/main" val="1440553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52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4000" dirty="0">
                <a:ea typeface="華康儷中黑" panose="020B0509000000000000" pitchFamily="49" charset="-120"/>
              </a:rPr>
              <a:t>如果你不寬恕別人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你心中一定不快樂</a:t>
            </a:r>
            <a:r>
              <a:rPr lang="en-US" altLang="zh-TW" sz="4000" dirty="0">
                <a:ea typeface="華康儷中黑" panose="020B0509000000000000" pitchFamily="49" charset="-120"/>
              </a:rPr>
              <a:t>;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ea typeface="華康儷中黑" panose="020B0509000000000000" pitchFamily="49" charset="-120"/>
              </a:rPr>
              <a:t>所以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你不寬恕別人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就是不寬恕自己</a:t>
            </a:r>
            <a:r>
              <a:rPr lang="en-US" altLang="zh-TW" sz="4000" dirty="0">
                <a:ea typeface="華康儷中黑" panose="020B0509000000000000" pitchFamily="49" charset="-120"/>
              </a:rPr>
              <a:t>;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ea typeface="華康儷中黑" panose="020B0509000000000000" pitchFamily="49" charset="-120"/>
              </a:rPr>
              <a:t>這時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沒有人能寬恕你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連天主也寬恕不了你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不能讓你快樂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</a:p>
          <a:p>
            <a:pPr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4000" dirty="0">
                <a:ea typeface="華康儷中黑" panose="020B0509000000000000" pitchFamily="49" charset="-120"/>
              </a:rPr>
              <a:t>If you do not forgive others, you will surely be unhappy. By refusing to forgive them, you are actually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refusing to forgive yourself</a:t>
            </a:r>
            <a:r>
              <a:rPr lang="en-US" altLang="zh-TW" sz="4000" dirty="0">
                <a:ea typeface="華康儷中黑" panose="020B0509000000000000" pitchFamily="49" charset="-120"/>
              </a:rPr>
              <a:t>. In that state, no one can make you happy, </a:t>
            </a:r>
            <a:r>
              <a:rPr lang="en-US" altLang="zh-TW" sz="4000" b="1" dirty="0">
                <a:solidFill>
                  <a:srgbClr val="FF0000"/>
                </a:solidFill>
                <a:ea typeface="華康儷中黑" panose="020B0509000000000000" pitchFamily="49" charset="-120"/>
              </a:rPr>
              <a:t>not even God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3990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9B7B65A-30E2-420F-A092-B71203413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72" y="2880320"/>
            <a:ext cx="4860032" cy="364502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A95862B-EC1F-4449-B691-799BA54EF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368152"/>
            <a:ext cx="4572000" cy="3573016"/>
          </a:xfrm>
          <a:prstGeom prst="rect">
            <a:avLst/>
          </a:prstGeom>
        </p:spPr>
      </p:pic>
      <p:sp>
        <p:nvSpPr>
          <p:cNvPr id="6" name="副標題 5">
            <a:extLst>
              <a:ext uri="{FF2B5EF4-FFF2-40B4-BE49-F238E27FC236}">
                <a16:creationId xmlns:a16="http://schemas.microsoft.com/office/drawing/2014/main" id="{63F8B469-62F2-4AAC-85D4-A262BE3AF56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19672" y="191542"/>
            <a:ext cx="6408712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zh-TW" sz="3200" kern="100" spc="300" dirty="0">
                <a:effectLst/>
                <a:latin typeface="華康儷中黑" panose="020B0509000000000000" pitchFamily="49" charset="-120"/>
                <a:ea typeface="華康儷中黑" panose="020B0509000000000000" pitchFamily="49" charset="-120"/>
                <a:cs typeface="Times New Roman" panose="02020603050405020304" pitchFamily="18" charset="0"/>
              </a:rPr>
              <a:t>看看這兩個圖</a:t>
            </a:r>
            <a:endParaRPr lang="zh-TW" altLang="zh-TW" sz="3200" kern="100" spc="3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TW" sz="3200" dirty="0"/>
              <a:t>Let’s look at these two images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99603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天主的形像由家神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族神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 到父親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寬恕由以牙還牙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到寬恕七十個七次到不再計較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最後是</a:t>
            </a: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天國的境界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Our understanding of God </a:t>
            </a:r>
            <a:r>
              <a:rPr lang="en-US" altLang="zh-TW" sz="3600" spc="-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matures</a:t>
            </a: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—from a                    </a:t>
            </a:r>
            <a:b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household god, to a tribal god, and finally to a </a:t>
            </a:r>
            <a:b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loving  Father. In the same way, </a:t>
            </a: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our understanding of  forgiveness </a:t>
            </a: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zh-TW" sz="3600" spc="-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grows</a:t>
            </a: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from “an eye for an eye,” </a:t>
            </a: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forgiving “seventy times seven,” </a:t>
            </a:r>
          </a:p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keeping no record of wrongs at all. This journey              </a:t>
            </a:r>
            <a:b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ultimately leads us to </a:t>
            </a:r>
            <a:b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en-US" altLang="zh-TW" sz="3600" spc="-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state of the Kingdom of Heaven</a:t>
            </a:r>
            <a:r>
              <a:rPr lang="en-US" altLang="zh-TW" sz="3600" spc="-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TW" altLang="zh-TW" sz="3600" spc="-100" dirty="0">
              <a:effectLst/>
              <a:latin typeface="Calibri" panose="020F0502020204030204" pitchFamily="34" charset="0"/>
              <a:ea typeface="華康儷中黑(P)" panose="020B0500000000000000" pitchFamily="34" charset="-120"/>
              <a:cs typeface="Calibri" panose="020F0502020204030204" pitchFamily="34" charset="0"/>
            </a:endParaRPr>
          </a:p>
          <a:p>
            <a:pPr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endParaRPr lang="en-US" altLang="zh-TW" sz="2400" dirty="0">
              <a:solidFill>
                <a:srgbClr val="FF0000"/>
              </a:solidFill>
              <a:highlight>
                <a:srgbClr val="FFFF00"/>
              </a:highlight>
              <a:ea typeface="華康儷中黑" panose="020B0509000000000000" pitchFamily="49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FEA0DD4-65EE-4243-9557-F3F1516B3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10" y="2996952"/>
            <a:ext cx="2592288" cy="1944216"/>
          </a:xfrm>
          <a:prstGeom prst="rect">
            <a:avLst/>
          </a:prstGeom>
          <a:ln w="1905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2238176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B2049CE-B2AC-451A-B37D-4E5ED05B0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4016"/>
            <a:ext cx="9144000" cy="6669360"/>
          </a:xfrm>
        </p:spPr>
        <p:txBody>
          <a:bodyPr/>
          <a:lstStyle/>
          <a:p>
            <a:pPr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真正對天主的信仰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要像天父一樣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如太陽般</a:t>
            </a:r>
            <a:br>
              <a:rPr lang="en-US" altLang="zh-TW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光照善人</a:t>
            </a:r>
            <a:r>
              <a:rPr lang="en-US" altLang="zh-TW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也光照惡人</a:t>
            </a:r>
            <a:r>
              <a:rPr lang="en-US" altLang="zh-TW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2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瑪</a:t>
            </a:r>
            <a:r>
              <a:rPr lang="en-US" altLang="zh-TW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5:45),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養成一種無窮的視野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無限的胸襟這叫</a:t>
            </a:r>
            <a:r>
              <a:rPr lang="zh-TW" altLang="en-US" sz="36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有容乃大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厚德載物</a:t>
            </a:r>
            <a:br>
              <a:rPr lang="en-US" altLang="zh-TW" sz="36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這已經無限地超越了七十個七次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faith in God calls us to be like the Heavenly Father, who "</a:t>
            </a:r>
            <a:r>
              <a:rPr lang="en-US" altLang="zh-TW" sz="3600" spc="-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makes His sun rise on the bad and the good</a:t>
            </a: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altLang="zh-TW" sz="24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(Mt 5:45). </a:t>
            </a: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nurtures in us a </a:t>
            </a:r>
            <a:r>
              <a:rPr lang="en-US" altLang="zh-TW" sz="3600" b="1" spc="-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boundless</a:t>
            </a:r>
            <a:r>
              <a:rPr lang="en-US" altLang="zh-TW" sz="3600" spc="-1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3600" b="1" spc="-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vision</a:t>
            </a: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a heart wide enough to </a:t>
            </a:r>
            <a:r>
              <a:rPr lang="en-US" altLang="zh-TW" sz="3600" b="1" spc="-1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embrace all things</a:t>
            </a: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the Chinese saying goes, “Tolerance makes one great; profound virtue carries the weight of all things.” This beautiful ideal already </a:t>
            </a:r>
          </a:p>
          <a:p>
            <a:pPr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3600" b="1" spc="-100" dirty="0">
                <a:solidFill>
                  <a:srgbClr val="9900CC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surpasses</a:t>
            </a:r>
            <a:r>
              <a:rPr lang="en-US" altLang="zh-TW" sz="3600" b="1" spc="-100" dirty="0">
                <a:solidFill>
                  <a:srgbClr val="9900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measure of seventy times seven.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6CFFAA37-4CCB-4C3F-A29C-21396A28478B}"/>
              </a:ext>
            </a:extLst>
          </p:cNvPr>
          <p:cNvSpPr txBox="1"/>
          <p:nvPr/>
        </p:nvSpPr>
        <p:spPr>
          <a:xfrm>
            <a:off x="7898424" y="5602655"/>
            <a:ext cx="864096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>
                <a:solidFill>
                  <a:srgbClr val="FF0000"/>
                </a:solidFill>
              </a:rPr>
              <a:t>LCS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63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44921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復活的基督 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</a:t>
            </a:r>
            <a:r>
              <a:rPr lang="zh-TW" altLang="en-US" sz="440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和 你 的 </a:t>
            </a: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5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33333</TotalTime>
  <Words>1648</Words>
  <Application>Microsoft Office PowerPoint</Application>
  <PresentationFormat>如螢幕大小 (4:3)</PresentationFormat>
  <Paragraphs>89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20</vt:i4>
      </vt:variant>
    </vt:vector>
  </HeadingPairs>
  <TitlesOfParts>
    <vt:vector size="36" baseType="lpstr">
      <vt:lpstr>華康中黑體</vt:lpstr>
      <vt:lpstr>華康中黑體(P)</vt:lpstr>
      <vt:lpstr>華康正顏楷體W7</vt:lpstr>
      <vt:lpstr>華康正顏楷體W7(P)</vt:lpstr>
      <vt:lpstr>華康粗黑體</vt:lpstr>
      <vt:lpstr>華康魏碑體(P)</vt:lpstr>
      <vt:lpstr>華康儷中黑</vt:lpstr>
      <vt:lpstr>華康儷中黑(P)</vt:lpstr>
      <vt:lpstr>新細明體</vt:lpstr>
      <vt:lpstr>Arial</vt:lpstr>
      <vt:lpstr>Calibri</vt:lpstr>
      <vt:lpstr>Times New Roman</vt:lpstr>
      <vt:lpstr>Wingdings</vt:lpstr>
      <vt:lpstr>預設簡報設計</vt:lpstr>
      <vt:lpstr>3_預設簡報設計</vt:lpstr>
      <vt:lpstr>15_預設簡報設計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1760</cp:revision>
  <dcterms:created xsi:type="dcterms:W3CDTF">2006-09-26T01:05:23Z</dcterms:created>
  <dcterms:modified xsi:type="dcterms:W3CDTF">2026-08-03T05:43:47Z</dcterms:modified>
</cp:coreProperties>
</file>