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  <p:sldMasterId id="2147489795" r:id="rId4"/>
  </p:sldMasterIdLst>
  <p:notesMasterIdLst>
    <p:notesMasterId r:id="rId27"/>
  </p:notesMasterIdLst>
  <p:handoutMasterIdLst>
    <p:handoutMasterId r:id="rId28"/>
  </p:handoutMasterIdLst>
  <p:sldIdLst>
    <p:sldId id="1555" r:id="rId5"/>
    <p:sldId id="1050" r:id="rId6"/>
    <p:sldId id="1612" r:id="rId7"/>
    <p:sldId id="1549" r:id="rId8"/>
    <p:sldId id="1550" r:id="rId9"/>
    <p:sldId id="1054" r:id="rId10"/>
    <p:sldId id="1413" r:id="rId11"/>
    <p:sldId id="2243" r:id="rId12"/>
    <p:sldId id="1680" r:id="rId13"/>
    <p:sldId id="1667" r:id="rId14"/>
    <p:sldId id="1669" r:id="rId15"/>
    <p:sldId id="1668" r:id="rId16"/>
    <p:sldId id="257" r:id="rId17"/>
    <p:sldId id="260" r:id="rId18"/>
    <p:sldId id="2244" r:id="rId19"/>
    <p:sldId id="1670" r:id="rId20"/>
    <p:sldId id="1672" r:id="rId21"/>
    <p:sldId id="1673" r:id="rId22"/>
    <p:sldId id="1674" r:id="rId23"/>
    <p:sldId id="1677" r:id="rId24"/>
    <p:sldId id="1679" r:id="rId25"/>
    <p:sldId id="1045" r:id="rId26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FFCCFF"/>
    <a:srgbClr val="FFFF99"/>
    <a:srgbClr val="9900CC"/>
    <a:srgbClr val="99FF99"/>
    <a:srgbClr val="ADA903"/>
    <a:srgbClr val="D5D000"/>
    <a:srgbClr val="FF00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2155" autoAdjust="0"/>
    <p:restoredTop sz="94677" autoAdjust="0"/>
  </p:normalViewPr>
  <p:slideViewPr>
    <p:cSldViewPr>
      <p:cViewPr varScale="1">
        <p:scale>
          <a:sx n="63" d="100"/>
          <a:sy n="63" d="100"/>
        </p:scale>
        <p:origin x="10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4236F-01C8-4552-9147-9EE73C1591D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38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4236F-01C8-4552-9147-9EE73C1591D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38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4236F-01C8-4552-9147-9EE73C1591D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34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57500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16251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76201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9136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64256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07593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5734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41746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55617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59103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4737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FAC3-E849-4CF9-A42A-E098B4C536A8}" type="datetimeFigureOut">
              <a:rPr lang="zh-HK" altLang="en-US" smtClean="0"/>
              <a:t>14/8/2025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077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96" r:id="rId1"/>
    <p:sldLayoutId id="2147489797" r:id="rId2"/>
    <p:sldLayoutId id="2147489798" r:id="rId3"/>
    <p:sldLayoutId id="2147489799" r:id="rId4"/>
    <p:sldLayoutId id="2147489800" r:id="rId5"/>
    <p:sldLayoutId id="2147489801" r:id="rId6"/>
    <p:sldLayoutId id="2147489802" r:id="rId7"/>
    <p:sldLayoutId id="2147489803" r:id="rId8"/>
    <p:sldLayoutId id="2147489804" r:id="rId9"/>
    <p:sldLayoutId id="2147489805" r:id="rId10"/>
    <p:sldLayoutId id="214748980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430664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6000" dirty="0">
                <a:solidFill>
                  <a:srgbClr val="FFFF00"/>
                </a:solidFill>
                <a:ea typeface="華康儷中黑" panose="020B0509000000000000" pitchFamily="49" charset="-120"/>
              </a:rPr>
              <a:t>誰能知道天主的計劃</a:t>
            </a:r>
            <a:r>
              <a:rPr lang="en-US" altLang="zh-TW" sz="6000" dirty="0">
                <a:solidFill>
                  <a:srgbClr val="FFFF00"/>
                </a:solidFill>
                <a:ea typeface="華康儷中黑" panose="020B0509000000000000" pitchFamily="49" charset="-120"/>
              </a:rPr>
              <a:t>?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36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奴隸作兄弟</a:t>
            </a:r>
            <a:r>
              <a:rPr lang="en-US" altLang="zh-TW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? </a:t>
            </a:r>
            <a:r>
              <a:rPr lang="zh-TW" altLang="en-US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親人變仇人</a:t>
            </a:r>
            <a:r>
              <a:rPr lang="en-US" altLang="zh-TW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en-US" altLang="zh-TW" sz="36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797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87D4271-B58D-4FC1-89B4-707BB3FCD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有誰能知道天主的計劃</a:t>
            </a:r>
            <a:r>
              <a:rPr lang="en-US" altLang="zh-TW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人的思想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常是不定的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人的計謀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常是無常的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這必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腐朽的肉身</a:t>
            </a:r>
            <a:r>
              <a:rPr lang="en-US" altLang="zh-TW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重壓著靈魂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你永遠收下他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不再當一個奴隸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而是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超過奴隸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作可愛的弟兄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.</a:t>
            </a:r>
          </a:p>
          <a:p>
            <a:pPr marL="360000" indent="-457200" algn="just" eaLnBrk="1"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如果誰來跟隨我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而不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惱恨自己的父親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母親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甚至自己的性命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不能做我的門徒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如果不背起自己的十字架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跟隨我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不能做我的門徒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2824DC3-CAF8-469F-9F10-43112AE2120B}"/>
              </a:ext>
            </a:extLst>
          </p:cNvPr>
          <p:cNvSpPr txBox="1"/>
          <p:nvPr/>
        </p:nvSpPr>
        <p:spPr>
          <a:xfrm>
            <a:off x="3059832" y="5517232"/>
            <a:ext cx="5256584" cy="1077218"/>
          </a:xfrm>
          <a:prstGeom prst="rect">
            <a:avLst/>
          </a:prstGeom>
          <a:solidFill>
            <a:srgbClr val="FFCCFF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以上是上主</a:t>
            </a:r>
            <a:r>
              <a:rPr lang="zh-TW" altLang="en-US" sz="3200" dirty="0">
                <a:solidFill>
                  <a:srgbClr val="0000FF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此時</a:t>
            </a:r>
            <a:r>
              <a:rPr lang="zh-TW" altLang="en-US" sz="32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  <a:r>
              <a:rPr lang="zh-TW" altLang="en-US" sz="3200" dirty="0">
                <a:solidFill>
                  <a:srgbClr val="0000FF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此地</a:t>
            </a:r>
            <a:r>
              <a:rPr lang="zh-TW" altLang="en-US" sz="2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對</a:t>
            </a:r>
            <a:r>
              <a:rPr lang="zh-TW" altLang="en-US" sz="11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  <a:r>
              <a:rPr lang="zh-TW" altLang="en-US" sz="4000" dirty="0">
                <a:solidFill>
                  <a:srgbClr val="0000FF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</a:t>
            </a:r>
            <a:r>
              <a:rPr lang="zh-TW" altLang="en-US" sz="11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  <a:r>
              <a:rPr lang="zh-TW" altLang="en-US" sz="2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講的話</a:t>
            </a:r>
            <a:endParaRPr lang="en-US" altLang="zh-TW" sz="2400" dirty="0">
              <a:solidFill>
                <a:srgbClr val="FF0000"/>
              </a:solidFill>
              <a:latin typeface="華康儷粗宋(P)" panose="02020700000000000000" pitchFamily="18" charset="-120"/>
              <a:ea typeface="華康儷粗宋(P)" panose="02020700000000000000" pitchFamily="18" charset="-120"/>
            </a:endParaRPr>
          </a:p>
          <a:p>
            <a:pPr algn="ctr"/>
            <a:r>
              <a:rPr lang="zh-TW" altLang="en-US" sz="2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你學到什麼</a:t>
            </a:r>
            <a:r>
              <a:rPr lang="en-US" altLang="zh-TW" sz="2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? </a:t>
            </a:r>
            <a:r>
              <a:rPr lang="zh-TW" altLang="en-US" sz="2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領悟到什麼</a:t>
            </a:r>
            <a:r>
              <a:rPr lang="en-US" altLang="zh-TW" sz="2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?</a:t>
            </a:r>
            <a:endParaRPr lang="zh-TW" altLang="en-US" sz="2400" dirty="0">
              <a:solidFill>
                <a:srgbClr val="FF0000"/>
              </a:solidFill>
              <a:latin typeface="華康儷粗宋(P)" panose="02020700000000000000" pitchFamily="18" charset="-120"/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435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87D4271-B58D-4FC1-89B4-707BB3FCD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>
              <a:spcBef>
                <a:spcPts val="60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你永遠收下他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不再當一個奴隸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而是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超過奴隸</a:t>
            </a:r>
            <a:r>
              <a:rPr lang="en-US" altLang="zh-TW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作可愛的弟兄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spcBef>
                <a:spcPts val="60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基督精神的核心：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以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基督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天國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為唯一的標準 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追求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真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真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平等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真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自由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1.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超越制度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奴隸可成弟兄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2.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超越公平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打破自我中心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: 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在主內愛人更濃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在愛人時愛主更深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</a:endParaRPr>
          </a:p>
          <a:p>
            <a:pPr marL="360000" indent="-457200" algn="l">
              <a:spcBef>
                <a:spcPts val="60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3.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無限包容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: 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海納百川有容乃大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; 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地勢坤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君子以厚德載物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; 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太陽雨露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</a:rPr>
              <a:t>光照滋潤一切</a:t>
            </a:r>
            <a:endParaRPr lang="en-US" altLang="zh-TW" sz="28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933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87D4271-B58D-4FC1-89B4-707BB3FCD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>
            <a:noAutofit/>
          </a:bodyPr>
          <a:lstStyle/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6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有誰能知道天主的計劃</a:t>
            </a:r>
            <a:r>
              <a:rPr lang="en-US" altLang="zh-TW" sz="36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人的思想</a:t>
            </a:r>
            <a:r>
              <a:rPr lang="en-US" altLang="zh-TW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常是不定的</a:t>
            </a:r>
            <a:r>
              <a:rPr lang="en-US" altLang="zh-TW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人的計謀</a:t>
            </a:r>
            <a:r>
              <a:rPr lang="en-US" altLang="zh-TW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常是無常的</a:t>
            </a:r>
            <a:r>
              <a:rPr lang="en-US" altLang="zh-TW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</a:t>
            </a:r>
            <a:r>
              <a:rPr lang="en-US" altLang="zh-TW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這必</a:t>
            </a:r>
            <a:r>
              <a:rPr lang="zh-TW" altLang="en-US" sz="36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腐朽的肉身</a:t>
            </a:r>
            <a:r>
              <a:rPr lang="en-US" altLang="zh-TW" sz="36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重壓著靈魂</a:t>
            </a:r>
            <a:r>
              <a:rPr lang="en-US" altLang="zh-TW" sz="36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擇善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固執或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擇惡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固執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替天行道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有多少人以為吃了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知善惡果子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而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扮天主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這些人必自絕於天主</a:t>
            </a:r>
            <a:r>
              <a:rPr lang="en-US" altLang="zh-TW" sz="36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人人都自以為是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井蛙不識海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夏蟲不知冰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曲士困於自己的「教養」</a:t>
            </a:r>
            <a:endParaRPr lang="en-US" altLang="zh-TW" sz="4000" spc="3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肉身重壓靈魂</a:t>
            </a:r>
            <a:r>
              <a:rPr lang="en-US" altLang="zh-TW" sz="36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錯誤是知錯能改</a:t>
            </a:r>
            <a:r>
              <a:rPr lang="en-US" altLang="zh-TW" sz="36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偏見是知錯不改</a:t>
            </a:r>
            <a:r>
              <a:rPr lang="en-US" altLang="zh-TW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真理可以越辯越不明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293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8256" y="43544"/>
            <a:ext cx="9180512" cy="6936724"/>
          </a:xfrm>
        </p:spPr>
        <p:txBody>
          <a:bodyPr/>
          <a:lstStyle/>
          <a:p>
            <a:pPr algn="l"/>
            <a:r>
              <a:rPr lang="zh-TW" altLang="en-US" sz="2000" spc="3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18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我主張民主</a:t>
            </a:r>
            <a:r>
              <a:rPr lang="en-US" altLang="zh-TW" sz="18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18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重視民主</a:t>
            </a:r>
            <a:r>
              <a:rPr lang="zh-TW" altLang="en-US" sz="18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       </a:t>
            </a:r>
            <a:r>
              <a:rPr lang="zh-TW" altLang="en-US" sz="2000" spc="3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民主人的質素      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節錄自</a:t>
            </a:r>
            <a:r>
              <a:rPr lang="zh-TW" altLang="en-US" sz="1400" dirty="0">
                <a:solidFill>
                  <a:prstClr val="black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徐錦堯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《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家庭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民主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信仰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》1992</a:t>
            </a:r>
            <a:endParaRPr lang="zh-HK" altLang="en-US" sz="1400" dirty="0">
              <a:solidFill>
                <a:schemeClr val="tx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0252" y="2806806"/>
            <a:ext cx="89467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對     別     人  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親親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仁民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愛物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陌生人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反對派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 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7504" y="4578128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對     社     會 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神愛世人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世界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地球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天國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天家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412624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對     自     己    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全人發展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: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精神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物質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靈魂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肉身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徐神父八卦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504" y="781956"/>
            <a:ext cx="5472608" cy="20261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主體意識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有高度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自尊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及自我價值感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和創造力     </a:t>
            </a: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有自律精神和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能力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顧慮一切行為所產生的影響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並為自己的選擇而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負起責任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及承擔後果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有爭取應得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的勇氣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6.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擇善固執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敢於為理想而抗拒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群體的壓力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逆流而上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擇惡固執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?)</a:t>
            </a:r>
            <a:endParaRPr kumimoji="0" lang="zh-TW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7.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有能力在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現實和理想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間取得平衡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在不斷求進步中同時接納人生中某些</a:t>
            </a:r>
            <a:b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</a:b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限制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和缺陷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對人生和社會永遠懷有希望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580112" y="773330"/>
            <a:ext cx="3439628" cy="2041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訴諸理性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獨立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思考能力 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不只批判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;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不作井蛙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2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說道理、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講事實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、反對強權，以科學態度致力認識真相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全面認識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深入分析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準確斷症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對症下藥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參與改變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2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願意尋求和尊重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證據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面對新證據時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也可以改變自己的立場和態度</a:t>
            </a:r>
            <a:r>
              <a:rPr kumimoji="0" lang="en-US" altLang="zh-TW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道不同</a:t>
            </a:r>
            <a:r>
              <a:rPr kumimoji="0" lang="zh-TW" altLang="en-US" sz="1300" b="0" i="0" u="none" strike="noStrike" kern="1200" cap="none" spc="-5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正好</a:t>
            </a:r>
            <a:r>
              <a:rPr kumimoji="0" lang="zh-TW" altLang="en-US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為謀</a:t>
            </a:r>
            <a:r>
              <a:rPr kumimoji="0" lang="en-US" altLang="zh-TW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3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認錯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，知錯能改</a:t>
            </a: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有批判不義情況的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正義感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自己也身體力行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en-US" altLang="zh-HK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7504" y="3166846"/>
            <a:ext cx="3384376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平等互惠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培養愛人的情懷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慈悲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和博愛之心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平等待人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肯定別人的價值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懂得易地而處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設身處地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考慮別人的需要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尊重別人的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(let  everyone have a say!)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懂得與人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合作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491880" y="3166846"/>
            <a:ext cx="5527860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容忍包涵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容忍和包涵不同的意見和價值觀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有互諒互讓和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妥協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的能力 </a:t>
            </a:r>
            <a:b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</a:b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  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西方不用「轉軚」而用</a:t>
            </a:r>
            <a:r>
              <a:rPr kumimoji="0" lang="zh-TW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 </a:t>
            </a:r>
            <a:r>
              <a:rPr kumimoji="0" lang="en-US" altLang="zh-TW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 turn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勇敢表明自己的立場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別人的立場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願意對自己的行動作出解釋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同時也願意聆聽別人的解釋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絕不</a:t>
            </a:r>
            <a:r>
              <a:rPr kumimoji="0" lang="en-US" altLang="zh-TW" sz="1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unfriend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肯定自己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欣賞別人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學習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豐富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200" b="0" i="0" u="none" strike="noStrike" kern="12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理想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天國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打破黨派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宗教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國家等的局限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與不同意見者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對話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436096" y="4941168"/>
            <a:ext cx="3583645" cy="1810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民主風度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以最多數人的最長遠利益為依歸；在團體生活或行動中，要服從多數、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尊重少數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；並有「輸得起」的風度和胸襟</a:t>
            </a:r>
          </a:p>
          <a:p>
            <a:pPr marL="180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陌生者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的權利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第六倫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重視法律和公德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特別保護社會中的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邊緣人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和弱小者</a:t>
            </a:r>
          </a:p>
          <a:p>
            <a:pPr marL="180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有為大眾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服務的熱誠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和犧牲精神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7504" y="4941168"/>
            <a:ext cx="5328592" cy="182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社會承擔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對社會有歸屬感和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承擔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感，肯定自己本地公民及本國民的身份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相信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民主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人權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自由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四者是現代社會的基石，因此要爭取民主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維護人權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促進自由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提倡法治；在爭取個人改變的同時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亦爭取環境和制度的改善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肯定個人與社會有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唇齒相依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關係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對事情採取參與態度而不只是冷眼旁觀；並善盡公民責任，例如投票、監督政府等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環保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對物有情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，保護這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唯一的地球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en-US" altLang="zh-TW" sz="1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Gloria Dei Homo </a:t>
            </a:r>
            <a:r>
              <a:rPr kumimoji="0" lang="en-US" altLang="zh-TW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Vivens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9851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0" y="179179"/>
            <a:ext cx="9144000" cy="6533071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馬上可以得天下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馬上不可以治天下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治天下需要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知識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態度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技能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選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賢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與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能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不要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神化民主制度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或一人一票的至高無上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美國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印度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?)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不能把民主與非民主對立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或信神與不信神對立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5.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向選民也要向神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(=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全人類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交代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否則會異變為集體自私</a:t>
            </a:r>
            <a:endParaRPr kumimoji="0" lang="zh-HK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6.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道德可補民主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宗教的不足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民主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宗教難填道德的空白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                   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這裡的道德指普世公認的共同道德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32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7.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真民主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不只是選舉或民主運動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首先應能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主宰自己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脾氣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毛病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勝人者有力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自勝者強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主宰家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工作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社會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國家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世界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大自然 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8.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民主需要選舉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但選舉不等於民主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6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9.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假民主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集體自私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輪流貪腐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利用選舉顛覆弱國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顏色革命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540000" marR="0" lvl="0" indent="-45720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好民主要引進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meritocracy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選賢與能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不是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取悅群眾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選民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看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年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8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年 或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年？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需要新人類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家庭教育的重要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034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7252" y="44624"/>
            <a:ext cx="9180512" cy="6813376"/>
          </a:xfrm>
        </p:spPr>
        <p:txBody>
          <a:bodyPr/>
          <a:lstStyle/>
          <a:p>
            <a:pPr algn="l"/>
            <a:r>
              <a:rPr lang="en-US" altLang="zh-TW" sz="16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(</a:t>
            </a:r>
            <a:r>
              <a:rPr lang="zh-TW" altLang="en-US" sz="16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民主不等於普選</a:t>
            </a:r>
            <a:r>
              <a:rPr lang="en-US" altLang="zh-TW" sz="16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16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治國需</a:t>
            </a:r>
            <a:r>
              <a:rPr lang="zh-TW" altLang="en-US" sz="16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賢</a:t>
            </a:r>
            <a:r>
              <a:rPr lang="zh-TW" altLang="en-US" sz="16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與</a:t>
            </a:r>
            <a:r>
              <a:rPr lang="zh-TW" altLang="en-US" sz="16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能</a:t>
            </a:r>
            <a:r>
              <a:rPr lang="en-US" altLang="zh-TW" sz="16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)  </a:t>
            </a:r>
            <a:r>
              <a:rPr lang="zh-TW" altLang="en-US" sz="2000" spc="3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民主人的質素 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節錄自</a:t>
            </a:r>
            <a:r>
              <a:rPr lang="zh-TW" altLang="en-US" sz="1400" dirty="0">
                <a:solidFill>
                  <a:prstClr val="black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徐錦堯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《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家庭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民主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信仰</a:t>
            </a:r>
            <a:r>
              <a:rPr lang="en-US" altLang="zh-TW" sz="1600" dirty="0">
                <a:solidFill>
                  <a:srgbClr val="0000FF"/>
                </a:solidFill>
                <a:ea typeface="華康儷中黑" panose="020B0509000000000000" pitchFamily="49" charset="-120"/>
              </a:rPr>
              <a:t>》1992</a:t>
            </a:r>
            <a:endParaRPr lang="zh-HK" altLang="en-US" sz="1400" dirty="0">
              <a:solidFill>
                <a:schemeClr val="tx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0252" y="2806806"/>
            <a:ext cx="89467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對     別     人  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親親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仁民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愛物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陌生人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反對派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 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7504" y="4578128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對     社     會 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神愛世人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世界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地球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天國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天家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412624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對     自     己     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全人發展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: 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精神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物質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靈魂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肉身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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  <a:sym typeface="Wingdings" panose="05000000000000000000" pitchFamily="2" charset="2"/>
              </a:rPr>
              <a:t>徐神父八卦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</a:t>
            </a:r>
            <a:endParaRPr kumimoji="0" lang="zh-HK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504" y="781956"/>
            <a:ext cx="5472608" cy="20261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主體意識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有高度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自尊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及自我價值感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和創造力     </a:t>
            </a: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有自律精神和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能力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顧慮一切行為所產生的影響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並為自己的選擇而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負起責任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及承擔後果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有爭取應得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的勇氣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6.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擇善固執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敢於為理想而抗拒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群體的壓力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逆流而上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擇惡固執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?)</a:t>
            </a:r>
            <a:endParaRPr kumimoji="0" lang="zh-TW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7.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有能力在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現實和理想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間取得平衡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在不斷求進步中同時接納人生中某些</a:t>
            </a:r>
            <a:b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</a:b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限制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和缺陷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對人生和社會永遠懷有希望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580112" y="773330"/>
            <a:ext cx="3439628" cy="2041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訴諸理性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獨立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思考能力 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不只批判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;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不作井蛙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2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說道理、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講事實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、反對強權，以科學態度致力認識真相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全面認識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深入分析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準確斷症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對症下藥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參與改變</a:t>
            </a:r>
            <a:r>
              <a:rPr kumimoji="0" lang="en-US" altLang="zh-TW" sz="1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2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願意尋求和尊重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證據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面對新證據時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也可以改變自己的立場和態度</a:t>
            </a:r>
            <a:r>
              <a:rPr kumimoji="0" lang="en-US" altLang="zh-TW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道不同</a:t>
            </a:r>
            <a:r>
              <a:rPr kumimoji="0" lang="zh-TW" altLang="en-US" sz="1300" b="0" i="0" u="none" strike="noStrike" kern="1200" cap="none" spc="-5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正好</a:t>
            </a:r>
            <a:r>
              <a:rPr kumimoji="0" lang="zh-TW" altLang="en-US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為謀</a:t>
            </a:r>
            <a:r>
              <a:rPr kumimoji="0" lang="en-US" altLang="zh-TW" sz="13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3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認錯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，知錯能改</a:t>
            </a:r>
          </a:p>
          <a:p>
            <a:pPr marL="180000" marR="0" lvl="0" indent="-4572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有批判不義情況的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正義感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自己也身體力行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en-US" altLang="zh-HK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7504" y="3166846"/>
            <a:ext cx="3384376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平等互惠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培養愛人的情懷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慈悲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和博愛之心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平等待人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肯定別人的價值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懂得易地而處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設身處地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考慮別人的需要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尊重別人的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(let  everyone have a say!)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懂得與人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合作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491880" y="3166846"/>
            <a:ext cx="5527860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容忍包涵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容忍和包涵不同的意見和價值觀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有互諒互讓和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妥協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的能力 </a:t>
            </a:r>
            <a:b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</a:b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  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西方不用「轉軚」而用</a:t>
            </a:r>
            <a:r>
              <a:rPr kumimoji="0" lang="zh-TW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 </a:t>
            </a:r>
            <a:r>
              <a:rPr kumimoji="0" lang="en-US" altLang="zh-TW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 turn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勇敢表明自己的立場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別人的立場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願意對自己的行動作出解釋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同時也願意聆聽別人的解釋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絕不</a:t>
            </a:r>
            <a:r>
              <a:rPr kumimoji="0" lang="en-US" altLang="zh-TW" sz="1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unfriend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肯定自己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欣賞別人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學習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0" lang="zh-TW" altLang="en-US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豐富</a:t>
            </a:r>
            <a:r>
              <a:rPr kumimoji="0" lang="en-US" altLang="zh-TW" sz="12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  <a:endParaRPr kumimoji="0" lang="zh-TW" altLang="en-US" sz="1200" b="0" i="0" u="none" strike="noStrike" kern="12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理想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天國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打破黨派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宗教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國家等的局限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與不同意見者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對話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436096" y="4941168"/>
            <a:ext cx="3583645" cy="1810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民主風度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以最多數人的最長遠利益為依歸；在團體生活或行動中，要服從多數、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尊重少數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；並有「輸得起」的風度和胸襟</a:t>
            </a:r>
          </a:p>
          <a:p>
            <a:pPr marL="180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陌生者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的權利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第六倫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),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重視法律和公德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特別保護社會中的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邊緣人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和弱小者</a:t>
            </a:r>
          </a:p>
          <a:p>
            <a:pPr marL="180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有為大眾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服務的熱誠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和犧牲精神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7504" y="4987235"/>
            <a:ext cx="5328592" cy="182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社會承擔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對社會有歸屬感和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承擔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感，肯定自己本地公民及本國民的身份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相信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民主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人權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自由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四者是現代社會的基石，因此要爭取民主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維護人權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促進自由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提倡法治；在爭取個人改變的同時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亦爭取環境和制度的改善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肯定個人與社會有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唇齒相依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關係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對事情採取參與態度而不只是冷眼旁觀；並善盡公民責任，例如投票、監督政府等</a:t>
            </a:r>
          </a:p>
          <a:p>
            <a:pPr marL="180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 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環保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對物有情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，保護這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唯一的地球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en-US" altLang="zh-TW" sz="1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Gloria Dei Homo </a:t>
            </a:r>
            <a:r>
              <a:rPr kumimoji="0" lang="en-US" altLang="zh-TW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Vivens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)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A2F3441-4DA1-464E-BD63-445958E98A45}"/>
              </a:ext>
            </a:extLst>
          </p:cNvPr>
          <p:cNvSpPr txBox="1"/>
          <p:nvPr/>
        </p:nvSpPr>
        <p:spPr>
          <a:xfrm rot="21359401">
            <a:off x="480904" y="592314"/>
            <a:ext cx="8140821" cy="37087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zh-TW" sz="1000" dirty="0"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pPr algn="ctr">
              <a:lnSpc>
                <a:spcPts val="4100"/>
              </a:lnSpc>
            </a:pP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許多人「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扮天主</a:t>
            </a: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」要取代天主</a:t>
            </a:r>
            <a:endParaRPr lang="en-US" altLang="zh-TW" sz="3600" dirty="0"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pPr algn="ctr">
              <a:lnSpc>
                <a:spcPts val="4100"/>
              </a:lnSpc>
            </a:pP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只有真正的「民主人」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同時是屬靈人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ts val="4100"/>
              </a:lnSpc>
            </a:pP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才能找到天主的旨意 天主的計劃</a:t>
            </a:r>
            <a:endParaRPr lang="en-US" altLang="zh-TW" sz="3600" dirty="0">
              <a:solidFill>
                <a:srgbClr val="FF0000"/>
              </a:solidFill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pPr algn="ctr">
              <a:lnSpc>
                <a:spcPts val="4100"/>
              </a:lnSpc>
            </a:pPr>
            <a:r>
              <a:rPr lang="zh-TW" altLang="en-US" sz="3600" dirty="0">
                <a:solidFill>
                  <a:srgbClr val="9900CC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讓奴隸變為兄弟</a:t>
            </a:r>
            <a:endParaRPr lang="en-US" altLang="zh-TW" sz="3600" dirty="0">
              <a:solidFill>
                <a:srgbClr val="9900CC"/>
              </a:solidFill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pPr algn="ctr">
              <a:lnSpc>
                <a:spcPts val="4100"/>
              </a:lnSpc>
              <a:spcAft>
                <a:spcPts val="1200"/>
              </a:spcAft>
            </a:pPr>
            <a:r>
              <a:rPr lang="zh-TW" altLang="en-US" sz="3600" dirty="0">
                <a:solidFill>
                  <a:srgbClr val="9900CC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讓兄弟親上加親</a:t>
            </a:r>
            <a:endParaRPr lang="en-US" altLang="zh-TW" sz="3600" dirty="0">
              <a:solidFill>
                <a:srgbClr val="9900CC"/>
              </a:solidFill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pPr algn="ctr">
              <a:lnSpc>
                <a:spcPts val="4100"/>
              </a:lnSpc>
            </a:pP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胡振中樞機</a:t>
            </a:r>
            <a:r>
              <a:rPr lang="en-US" altLang="zh-TW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: </a:t>
            </a: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血濃於水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  <a:cs typeface="Arial" panose="020B0604020202020204" pitchFamily="34" charset="0"/>
              </a:rPr>
              <a:t>+</a:t>
            </a: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水濃於血</a:t>
            </a:r>
            <a:endParaRPr lang="en-US" altLang="zh-TW" sz="3600" dirty="0"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endParaRPr lang="zh-TW" altLang="en-US" sz="1000" dirty="0">
              <a:ea typeface="華康儷粗宋(P)" panose="020207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8B5F99E-2570-4391-B9F0-12EB85107F27}"/>
              </a:ext>
            </a:extLst>
          </p:cNvPr>
          <p:cNvSpPr txBox="1"/>
          <p:nvPr/>
        </p:nvSpPr>
        <p:spPr>
          <a:xfrm rot="21359401">
            <a:off x="2112685" y="4404835"/>
            <a:ext cx="5566028" cy="1957715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美麗的誤會</a:t>
            </a:r>
            <a:r>
              <a:rPr lang="en-US" altLang="zh-TW" sz="2800" dirty="0">
                <a:ea typeface="華康儷粗宋(P)" panose="02020700000000000000" pitchFamily="18" charset="-120"/>
                <a:cs typeface="Arial" panose="020B0604020202020204" pitchFamily="34" charset="0"/>
              </a:rPr>
              <a:t>(</a:t>
            </a:r>
            <a:r>
              <a:rPr lang="zh-TW" altLang="en-US" sz="2800" dirty="0">
                <a:ea typeface="華康儷粗宋(P)" panose="02020700000000000000" pitchFamily="18" charset="-120"/>
                <a:cs typeface="Arial" panose="020B0604020202020204" pitchFamily="34" charset="0"/>
              </a:rPr>
              <a:t>謊言</a:t>
            </a:r>
            <a:r>
              <a:rPr lang="en-US" altLang="zh-TW" sz="2800" dirty="0">
                <a:ea typeface="華康儷粗宋(P)" panose="02020700000000000000" pitchFamily="18" charset="-120"/>
                <a:cs typeface="Arial" panose="020B0604020202020204" pitchFamily="34" charset="0"/>
              </a:rPr>
              <a:t>?)</a:t>
            </a:r>
          </a:p>
          <a:p>
            <a:pPr algn="ctr">
              <a:lnSpc>
                <a:spcPts val="4900"/>
              </a:lnSpc>
            </a:pP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福山：民主</a:t>
            </a:r>
            <a:r>
              <a:rPr lang="en-US" altLang="zh-TW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=</a:t>
            </a: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歷史的終結</a:t>
            </a:r>
            <a:endParaRPr lang="en-US" altLang="zh-TW" sz="3600" dirty="0"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pPr algn="ctr">
              <a:lnSpc>
                <a:spcPts val="4900"/>
              </a:lnSpc>
            </a:pPr>
            <a:r>
              <a:rPr lang="zh-TW" altLang="en-US" sz="3600" dirty="0">
                <a:ea typeface="華康儷粗宋(P)" panose="02020700000000000000" pitchFamily="18" charset="-120"/>
                <a:cs typeface="Arial" panose="020B0604020202020204" pitchFamily="34" charset="0"/>
              </a:rPr>
              <a:t>政府的最終形式</a:t>
            </a:r>
            <a:endParaRPr lang="zh-TW" altLang="en-US" sz="1000" dirty="0">
              <a:ea typeface="華康儷粗宋(P)" panose="020207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83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87D4271-B58D-4FC1-89B4-707BB3FCD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just" eaLnBrk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如果誰來跟隨我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而不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惱恨自己的父親</a:t>
            </a:r>
            <a:r>
              <a:rPr lang="en-US" altLang="zh-TW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母親</a:t>
            </a:r>
            <a:r>
              <a:rPr lang="en-US" altLang="zh-TW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甚至自己的性命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不能做我的門徒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如果不背起自己的十字架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跟隨我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不能做我的門徒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just" eaLnBrk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惱恨父母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=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對基督的愛要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超過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愛父母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just" eaLnBrk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惱恨世界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=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愛天主在萬有</a:t>
            </a:r>
            <a:r>
              <a:rPr lang="en-US" altLang="zh-TW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世界</a:t>
            </a:r>
            <a:r>
              <a:rPr lang="en-US" altLang="zh-TW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政</a:t>
            </a:r>
            <a:r>
              <a:rPr lang="en-US" altLang="zh-TW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經</a:t>
            </a:r>
            <a:r>
              <a:rPr lang="en-US" altLang="zh-TW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文化</a:t>
            </a:r>
            <a:r>
              <a:rPr lang="en-US" altLang="zh-TW" sz="28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之上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just" eaLnBrk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真愛天主會導向真愛父母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自己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天主愛我多於我愛自己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認識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安排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just" eaLnBrk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真愛天主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=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真愛父母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自己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國家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世界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3479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2FB64A6-F812-4134-857B-51B522865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古希臘哲學家蘇格拉底曾說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未反省過的生命不值得活下去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問到他哲學的精粹是什麼時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他答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認識你自己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ancient Greek philosopher Socrates once declared, </a:t>
            </a:r>
            <a:r>
              <a:rPr lang="en-US" altLang="zh-TW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TW" sz="4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unexamined life is not worth living</a:t>
            </a:r>
            <a:r>
              <a:rPr lang="en-US" altLang="zh-TW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zh-TW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—implying that a life without introspection is devoid of true value. When asked to summarize the essence of all philosophical wisdom, he replied simply: </a:t>
            </a:r>
            <a:r>
              <a:rPr lang="en-US" altLang="zh-TW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TW" sz="4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yourself</a:t>
            </a:r>
            <a:r>
              <a:rPr lang="en-US" altLang="zh-TW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zh-TW" altLang="zh-TW" sz="4000" dirty="0"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57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2FB64A6-F812-4134-857B-51B522865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你知道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你並不完全認識你自己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</a:t>
            </a:r>
            <a:r>
              <a:rPr lang="zh-TW" altLang="en-US" sz="44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未必懂得真愛你自己</a:t>
            </a: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嗎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你知道天主認識你或愛你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多於你認識你自己</a:t>
            </a:r>
            <a:br>
              <a:rPr lang="en-US" altLang="zh-TW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</a:b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或愛你自己嗎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do you truly know yourself—</a:t>
            </a:r>
            <a:r>
              <a:rPr lang="en-US" altLang="zh-TW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fully and deeply? </a:t>
            </a:r>
            <a:r>
              <a:rPr lang="en-US" altLang="zh-TW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even know how to genuinely </a:t>
            </a:r>
            <a:r>
              <a:rPr lang="en-US" altLang="zh-TW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 yourself? </a:t>
            </a:r>
            <a:r>
              <a:rPr lang="en-US" altLang="zh-TW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realize that God knows and loves you </a:t>
            </a:r>
            <a:br>
              <a:rPr lang="en-US" altLang="zh-TW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far more than </a:t>
            </a:r>
            <a:r>
              <a:rPr lang="en-US" altLang="zh-TW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could ever </a:t>
            </a:r>
            <a:br>
              <a:rPr lang="en-US" altLang="zh-TW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or love yourself?</a:t>
            </a:r>
            <a:endParaRPr lang="zh-TW" altLang="zh-TW" sz="44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67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2FB64A6-F812-4134-857B-51B522865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天主創造了我們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也給了我們一本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生命</a:t>
            </a:r>
            <a:endParaRPr lang="en-US" altLang="zh-TW" sz="36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說明書</a:t>
            </a:r>
            <a:r>
              <a:rPr lang="en-US" altLang="zh-TW" b="1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——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聖經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裡面有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神律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自然律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生命律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按照這說明書去生活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才能達到生命的圓滿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b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獲得真實的幸福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並懂得如何真正的</a:t>
            </a:r>
            <a:b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</a:b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愛父母和愛我們自己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God, our Creator, has given us a </a:t>
            </a:r>
            <a:r>
              <a:rPr lang="en-US" altLang="zh-TW" sz="38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for life</a:t>
            </a:r>
            <a: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—the Holy Bible. Within its pages lie </a:t>
            </a:r>
            <a:r>
              <a:rPr lang="en-US" altLang="zh-TW" sz="38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Divine Law</a:t>
            </a:r>
            <a: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zh-TW" sz="3800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8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Natural Law</a:t>
            </a:r>
            <a: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zh-TW" sz="3800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zh-TW" sz="3800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8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Law of Life</a:t>
            </a:r>
            <a: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By living according to its teachings, we attain the fullness of life, authentic happiness, and the wisdom </a:t>
            </a:r>
            <a:b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8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love both our parents and ourselves rightly</a:t>
            </a:r>
            <a:r>
              <a:rPr lang="en-US" altLang="zh-TW" sz="3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11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088"/>
            <a:ext cx="9144000" cy="6481823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恭讀智慧篇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9:13-18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有誰能知道天主的計劃，有誰能想像上主的意願？必死的人的思想，常是不定的；我們人的計謀，常是無常的；因為，這必腐朽的肉身，重壓著靈魂；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這屬於塵土的寓所，迫使精神多慮。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世上的事，我們還難以測度；目前的事，我們還得費力追求；那麼，天上的事，誰還能探究？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2FB64A6-F812-4134-857B-51B522865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今天的聖經好像教我們要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恨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自己父母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甚至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恨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自己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其實是教我們要把耶穌和他的生命之律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放在父母和自我之上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亦即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愛天主在萬有之上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以獲得今生和來世的真生命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first glance, today’s Scripture readings may seem to teach us to 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“hate” our parents 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even ourselves. Yet in truth, they call us to place Christ and His Law of Life above all else—even 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above family and self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This is the essence of “loving God above all things,” the path to eternal life in this world and the next.</a:t>
            </a:r>
          </a:p>
        </p:txBody>
      </p:sp>
    </p:spTree>
    <p:extLst>
      <p:ext uri="{BB962C8B-B14F-4D97-AF65-F5344CB8AC3E}">
        <p14:creationId xmlns:p14="http://schemas.microsoft.com/office/powerpoint/2010/main" val="1912952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2FB64A6-F812-4134-857B-51B522865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4300"/>
              </a:lnSpc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所以耶穌才說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「誰獲得自己的性命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必要喪失性命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誰為我的緣故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喪失了自己的性命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必要獲得性命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10:39)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這不是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真恨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而是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真愛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只有真愛天主的人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才能真愛父母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這便是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在主內愛人更濃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在愛人時愛主更深</a:t>
            </a:r>
            <a:endParaRPr lang="en-US" altLang="zh-TW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why Jesus declares: “Whoever seeks to save his life will lose it, but whoever loses his life for my sake will find it.”</a:t>
            </a:r>
            <a:r>
              <a:rPr lang="en-US" altLang="zh-TW" sz="2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(Mt 10:39). </a:t>
            </a:r>
            <a:r>
              <a:rPr lang="en-US" altLang="zh-TW" sz="36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hatred</a:t>
            </a:r>
            <a:r>
              <a:rPr lang="en-US" altLang="zh-TW" sz="36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but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true love</a:t>
            </a:r>
            <a:r>
              <a:rPr lang="en-US" altLang="zh-TW" sz="36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—for only by loving God first can we love our parents (and ourselves) rightly. Thus, </a:t>
            </a:r>
            <a:br>
              <a:rPr lang="en-US" altLang="zh-TW" sz="36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God we love others more fully, </a:t>
            </a:r>
            <a:b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spc="-8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in loving others, we love God more deeply.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A7DCDC5-B1C7-422B-B7FE-05A14784D19B}"/>
              </a:ext>
            </a:extLst>
          </p:cNvPr>
          <p:cNvSpPr txBox="1"/>
          <p:nvPr/>
        </p:nvSpPr>
        <p:spPr>
          <a:xfrm>
            <a:off x="6660232" y="6275412"/>
            <a:ext cx="25202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dirty="0">
                <a:highlight>
                  <a:srgbClr val="FFFF00"/>
                </a:highlight>
              </a:rPr>
              <a:t>Like, </a:t>
            </a:r>
            <a:r>
              <a:rPr lang="en-US" altLang="zh-TW" sz="1800" dirty="0">
                <a:solidFill>
                  <a:srgbClr val="0000FF"/>
                </a:solidFill>
                <a:highlight>
                  <a:srgbClr val="FFFF00"/>
                </a:highlight>
              </a:rPr>
              <a:t>comment</a:t>
            </a:r>
            <a:r>
              <a:rPr lang="en-US" altLang="zh-TW" sz="1800" dirty="0">
                <a:highlight>
                  <a:srgbClr val="FFFF00"/>
                </a:highlight>
              </a:rPr>
              <a:t>, </a:t>
            </a:r>
            <a:r>
              <a:rPr lang="en-US" altLang="zh-TW" sz="1800" dirty="0">
                <a:solidFill>
                  <a:srgbClr val="FF0000"/>
                </a:solidFill>
                <a:highlight>
                  <a:srgbClr val="FFFF00"/>
                </a:highlight>
              </a:rPr>
              <a:t>share</a:t>
            </a:r>
            <a:endParaRPr lang="zh-TW" altLang="en-US" sz="1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07549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幫助你戰勝疫情和所有困境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0048"/>
            <a:ext cx="9144000" cy="655790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你如果不賜下智慧，從高天派遣你的聖神，誰能知道你的旨意？這樣，世人的道路，才得修正；眾人才可學習你所喜悅的事，並藉著智慧，獲得救援。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8207970" y="6307842"/>
            <a:ext cx="1259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1EDFA5B-7A80-4F33-A726-BFA4866CBE8A}"/>
              </a:ext>
            </a:extLst>
          </p:cNvPr>
          <p:cNvSpPr txBox="1"/>
          <p:nvPr/>
        </p:nvSpPr>
        <p:spPr>
          <a:xfrm>
            <a:off x="2411760" y="5301208"/>
            <a:ext cx="4896544" cy="707886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請靜默片刻</a:t>
            </a:r>
            <a:r>
              <a:rPr lang="en-US" altLang="zh-TW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默想上主對</a:t>
            </a:r>
            <a:r>
              <a:rPr lang="zh-TW" altLang="en-US" sz="4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103645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392"/>
            <a:ext cx="9144000" cy="6641976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恭讀聖保祿宗徒致費肋孟書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9-10, 12-17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親愛的弟兄：</a:t>
            </a:r>
            <a:endParaRPr lang="en-US" altLang="zh-TW" sz="4000" spc="3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我這年老的保祿，現在為了基督耶穌，做囚犯的，寧願因著愛德求你，就是為我在鎖鏈中，所生的兒子敖乃息摩，來求你。我現在打發他，回去你那裡，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【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你收下他，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】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他是我的心肝。我本來願意將他留在我這裡，叫他替你服事我、這為福音而被囚的人，可是，沒有你的同意，我什麼也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24328" y="641326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1/2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53975" y="116632"/>
            <a:ext cx="9144000" cy="6538731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不願意做，好叫你的善行，不是出於勉強，而是出於甘心。也許他暫時離開你，是為叫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你永遠收下他，不再當一個奴隸，而是超過奴隸，作可愛的弟兄；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他為我特別可愛，但為你，不論是肉身方面，或是主方面，更加可愛。所以，如果你以我為同志，就收留他，當作收留我吧！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857555" y="6279922"/>
            <a:ext cx="54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E9C4D76-DDFD-4632-B982-63E33C726CBC}"/>
              </a:ext>
            </a:extLst>
          </p:cNvPr>
          <p:cNvSpPr txBox="1"/>
          <p:nvPr/>
        </p:nvSpPr>
        <p:spPr>
          <a:xfrm>
            <a:off x="1763688" y="5877272"/>
            <a:ext cx="4896544" cy="707886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請靜默片刻</a:t>
            </a:r>
            <a:r>
              <a:rPr lang="en-US" altLang="zh-TW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默想上主對</a:t>
            </a:r>
            <a:r>
              <a:rPr lang="zh-TW" altLang="en-US" sz="4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161873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480720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14:25-33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那時候，有一大夥人與耶穌同行，耶穌轉身向他們說：「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如果誰來跟隨我，而不惱恨自己的父親、母親、妻子、兒女、兄弟、姊妹，甚至自己的性命，不能做我的門徒。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「不論誰，如果不背起自己的十字架，跟隨我，不能做我的門徒。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「你們當中，誰願意建造一座塔，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344" y="630932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402660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而不先坐下，籌算費用，看是否有力完成呢？免得他奠基以後，竟不能完工，所有看見的人，都要譏笑他，說：這個人開始建造，但不能完工。</a:t>
            </a: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「或者一個國王，要去同別的國王交戰，那有不先坐下，運籌一下，看能否以一萬人，去抵抗對方的兩萬人呢？如果不能，就得趁那國王，離得尚遠的時候，派遣使節，去求和。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5168" y="635932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700"/>
            <a:ext cx="9144000" cy="6591300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「同樣，你們中不論是誰，如果不捨棄他的一切所有，不能做我的門徒。」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068" y="6191250"/>
            <a:ext cx="75565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3/3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04A5FBA-DA8C-4F92-9E2F-2824AD34683D}"/>
              </a:ext>
            </a:extLst>
          </p:cNvPr>
          <p:cNvSpPr txBox="1"/>
          <p:nvPr/>
        </p:nvSpPr>
        <p:spPr>
          <a:xfrm>
            <a:off x="940817" y="3441700"/>
            <a:ext cx="7200800" cy="707886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請</a:t>
            </a:r>
            <a:r>
              <a:rPr lang="zh-TW" altLang="en-US" sz="32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靜默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片刻</a:t>
            </a:r>
            <a:r>
              <a:rPr lang="en-US" altLang="zh-TW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默想上主</a:t>
            </a:r>
            <a:r>
              <a:rPr lang="zh-TW" altLang="en-US" sz="32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此時 此地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對</a:t>
            </a:r>
            <a:r>
              <a:rPr lang="zh-TW" altLang="en-US" sz="11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  <a:r>
              <a:rPr lang="zh-TW" altLang="en-US" sz="4000" dirty="0">
                <a:solidFill>
                  <a:srgbClr val="00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</a:t>
            </a:r>
            <a:r>
              <a:rPr lang="zh-TW" altLang="en-US" sz="1100" dirty="0">
                <a:solidFill>
                  <a:srgbClr val="00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  <a:r>
              <a:rPr lang="zh-TW" altLang="en-US" sz="2400" dirty="0">
                <a:solidFill>
                  <a:srgbClr val="FF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30945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430664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6000" dirty="0">
                <a:solidFill>
                  <a:srgbClr val="FFFF00"/>
                </a:solidFill>
                <a:ea typeface="華康儷中黑" panose="020B0509000000000000" pitchFamily="49" charset="-120"/>
              </a:rPr>
              <a:t>誰能知道天主的計劃</a:t>
            </a:r>
            <a:r>
              <a:rPr lang="en-US" altLang="zh-TW" sz="6000" dirty="0">
                <a:solidFill>
                  <a:srgbClr val="FFFF00"/>
                </a:solidFill>
                <a:ea typeface="華康儷中黑" panose="020B0509000000000000" pitchFamily="49" charset="-120"/>
              </a:rPr>
              <a:t>?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36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奴隸作兄弟</a:t>
            </a:r>
            <a:r>
              <a:rPr lang="en-US" altLang="zh-TW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親人變仇人</a:t>
            </a:r>
            <a:r>
              <a:rPr lang="en-US" altLang="zh-TW" sz="36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?——</a:t>
            </a: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7152650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18278</TotalTime>
  <Words>3331</Words>
  <Application>Microsoft Office PowerPoint</Application>
  <PresentationFormat>如螢幕大小 (4:3)</PresentationFormat>
  <Paragraphs>179</Paragraphs>
  <Slides>22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22</vt:i4>
      </vt:variant>
    </vt:vector>
  </HeadingPairs>
  <TitlesOfParts>
    <vt:vector size="40" baseType="lpstr">
      <vt:lpstr>華康中黑體</vt:lpstr>
      <vt:lpstr>華康中黑體(P)</vt:lpstr>
      <vt:lpstr>華康正顏楷體W7</vt:lpstr>
      <vt:lpstr>華康正顏楷體W7(P)</vt:lpstr>
      <vt:lpstr>華康粗黑體</vt:lpstr>
      <vt:lpstr>華康新特明體</vt:lpstr>
      <vt:lpstr>華康儷中黑</vt:lpstr>
      <vt:lpstr>華康儷中黑(P)</vt:lpstr>
      <vt:lpstr>華康儷粗宋(P)</vt:lpstr>
      <vt:lpstr>新細明體</vt:lpstr>
      <vt:lpstr>標楷體</vt:lpstr>
      <vt:lpstr>Arial</vt:lpstr>
      <vt:lpstr>Calibri</vt:lpstr>
      <vt:lpstr>Wingdings</vt:lpstr>
      <vt:lpstr>預設簡報設計</vt:lpstr>
      <vt:lpstr>3_預設簡報設計</vt:lpstr>
      <vt:lpstr>15_預設簡報設計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1034</cp:revision>
  <dcterms:created xsi:type="dcterms:W3CDTF">2006-09-26T01:05:23Z</dcterms:created>
  <dcterms:modified xsi:type="dcterms:W3CDTF">2025-08-14T13:37:07Z</dcterms:modified>
</cp:coreProperties>
</file>