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719" r:id="rId2"/>
    <p:sldMasterId id="2147489732" r:id="rId3"/>
    <p:sldMasterId id="2147489757" r:id="rId4"/>
    <p:sldMasterId id="2147489770" r:id="rId5"/>
  </p:sldMasterIdLst>
  <p:notesMasterIdLst>
    <p:notesMasterId r:id="rId31"/>
  </p:notesMasterIdLst>
  <p:handoutMasterIdLst>
    <p:handoutMasterId r:id="rId32"/>
  </p:handoutMasterIdLst>
  <p:sldIdLst>
    <p:sldId id="1555" r:id="rId6"/>
    <p:sldId id="1050" r:id="rId7"/>
    <p:sldId id="1612" r:id="rId8"/>
    <p:sldId id="1549" r:id="rId9"/>
    <p:sldId id="1550" r:id="rId10"/>
    <p:sldId id="1054" r:id="rId11"/>
    <p:sldId id="1413" r:id="rId12"/>
    <p:sldId id="1666" r:id="rId13"/>
    <p:sldId id="1667" r:id="rId14"/>
    <p:sldId id="1669" r:id="rId15"/>
    <p:sldId id="1668" r:id="rId16"/>
    <p:sldId id="271" r:id="rId17"/>
    <p:sldId id="272" r:id="rId18"/>
    <p:sldId id="259" r:id="rId19"/>
    <p:sldId id="1670" r:id="rId20"/>
    <p:sldId id="1671" r:id="rId21"/>
    <p:sldId id="1672" r:id="rId22"/>
    <p:sldId id="1673" r:id="rId23"/>
    <p:sldId id="1674" r:id="rId24"/>
    <p:sldId id="1675" r:id="rId25"/>
    <p:sldId id="1676" r:id="rId26"/>
    <p:sldId id="1677" r:id="rId27"/>
    <p:sldId id="1678" r:id="rId28"/>
    <p:sldId id="1679" r:id="rId29"/>
    <p:sldId id="1045" r:id="rId30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FF"/>
    <a:srgbClr val="FF99FF"/>
    <a:srgbClr val="9900CC"/>
    <a:srgbClr val="FFCCFF"/>
    <a:srgbClr val="99FF99"/>
    <a:srgbClr val="99CCFF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086" autoAdjust="0"/>
    <p:restoredTop sz="94677" autoAdjust="0"/>
  </p:normalViewPr>
  <p:slideViewPr>
    <p:cSldViewPr>
      <p:cViewPr varScale="1">
        <p:scale>
          <a:sx n="63" d="100"/>
          <a:sy n="63" d="100"/>
        </p:scale>
        <p:origin x="9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6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8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0CDCD5-D5E2-4CE3-A3C6-170DE79472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C51A3D-E9ED-4782-AB80-6BD26AE8D8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4DEE6A-62DC-4600-B4DA-68F78EF7E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B33-66AE-4761-AA9F-3D0EF35FB7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265244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935400-DEE6-4E73-9D6E-6A352BD7F6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30E48A-0600-4651-822A-0E4D0DF5B9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46F01D-6908-4DCB-A59C-B34B94134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898D9-6D34-427B-A175-3F8F79533FE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872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8C40A9-0042-468A-9DE6-03F7A61E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CDCFD2-752C-4B66-9D4D-B7234703E5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4830C6-23FD-4551-B3E4-4DF5337C4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56AE6-53BA-4AD1-96BE-CBD8E317ED0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904195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7CA4D6-D06E-4ABC-8D20-758F5AD204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47F37-2294-4564-A5FA-B766B8A1A7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5F699-42FA-4199-9AD9-B62E938FA1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62906-E67E-42C7-8B51-4369FA01097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219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9B05F9-768D-4393-9467-5B17D4D79B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315398-8CF6-4C64-BE9F-A1FE8764FE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F6EF85-0F1E-494C-80D7-D262F184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2F170-E9EA-47C9-8509-C494A7C34CC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7194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3B0323-734E-434D-8F60-96E47466D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73FDC4-BF83-412F-B448-EA14B4AD46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F4A78-349B-4809-AAFD-2A7AA42A1B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8D50-6BC1-4D0C-B3E8-65A44DD2B5F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804866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ED0D9D-BC01-4C03-B58A-4B0908F268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30BAA7C-8985-4094-9D2E-8BEFA24D98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CBB7E63-4B51-4E52-98B6-7E8B4FA453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5ED24-D404-4716-B68D-8AAFA511561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82572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4E71E-EF4F-4270-B795-D022584BF1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E5FF2-C928-4B5B-A9CB-687DDF46F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3CB962-50E8-40B4-83E3-33DE21473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51CC9-E450-40E6-A421-720701B08DD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933249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B761CC-DB91-45A8-83DC-5DB8A89D5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EEE00F-21D5-41F8-8AB2-81E620C19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2FE92D-4FE3-4280-B8B9-85593F6F59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418ED-E33F-4EB6-8E96-D8D275F85CE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84066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BEA5C-ED4E-4088-99AB-E033DEB952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999E05-DD48-4FD9-A9EC-BB64F5EF17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EF0CB-128E-47FF-B9EA-D364BE676E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F7B72-E9B7-4954-B531-0F73789373A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981890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5E7087-6D1F-4A21-8AC1-4190A94C3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FBD219-5288-49D2-B322-CED1BBE00B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35C8F1-7D60-4B5F-A09A-007D263376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F33B-62FF-4DD4-9C7D-5AB8784A8D97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061415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DB810DF-553B-4B60-8487-A3941080D52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007232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5E3E872-437D-42A6-8D2B-C32471BEB4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02035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4C1236C-F1FF-4389-9D28-482AC4F813E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46219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2B72F04-81FF-4495-9616-7C3903139A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07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B184923-4D66-45ED-8019-D08D6BBE27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3141876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FCCD49A-9052-45CC-82DE-EF6B66267A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52600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C1BFF5D-BCEC-4E1B-9CA8-1531848CF4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20165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5E4178E-4EBE-4E6A-B3AA-A5AD1ADF536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80562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D54A53A-1FFA-4ACC-9827-9D0E60AA13A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395005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982A053-C39B-4146-B60F-BB7126EEA1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318655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2B21906-4F8A-4E50-A92E-3B3257476F5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12571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B535426-DEAD-4817-B096-AA6604E526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992446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F7FF370-A8EC-4E23-9B76-845838E95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2D812-8658-47B2-A9F8-E0CDDD3EB7F4}" type="datetimeFigureOut">
              <a:rPr lang="zh-TW" altLang="en-US"/>
              <a:pPr>
                <a:defRPr/>
              </a:pPr>
              <a:t>2022/8/29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AE144A-BE8E-4B93-83EC-74E6DA982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243C7FA-2AC6-40EC-97E0-006B4A515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FA637-E39F-46C5-B30F-978BC5B7705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08811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882371-CE70-43DA-9261-32F2CCD89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F29FB-39FA-47F5-ACC4-353E526D1CF3}" type="datetimeFigureOut">
              <a:rPr lang="zh-TW" altLang="en-US"/>
              <a:pPr>
                <a:defRPr/>
              </a:pPr>
              <a:t>2022/8/29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A675326-514E-442A-9285-B4D2EE0F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1B94D1A-798C-431B-8D25-0D2230544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7E16C-E7EF-45AB-8167-1F634AF00B5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94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A3F8E68-F68A-4F95-982A-29721A1C9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7507A-A1DE-4B33-B075-67728C8C7874}" type="datetimeFigureOut">
              <a:rPr lang="zh-TW" altLang="en-US"/>
              <a:pPr>
                <a:defRPr/>
              </a:pPr>
              <a:t>2022/8/29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5CF3335-E6A1-440E-9BB5-C032BEF3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9070F8A-F1BB-4238-B03C-BBC4EDF5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D87C2-204C-42BB-9D82-81CF36221828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303859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878C5B61-5A48-48A6-BAA6-03E5CF99F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45DEC-A3A0-4B5D-B53F-EC792EF1FF11}" type="datetimeFigureOut">
              <a:rPr lang="zh-TW" altLang="en-US"/>
              <a:pPr>
                <a:defRPr/>
              </a:pPr>
              <a:t>2022/8/29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E833C215-B663-4479-BE29-0717B61C8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4E25BED5-35FC-47F0-8BEF-298B77315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25672-ED95-4FA1-A646-74251D82EB73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4889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>
            <a:extLst>
              <a:ext uri="{FF2B5EF4-FFF2-40B4-BE49-F238E27FC236}">
                <a16:creationId xmlns:a16="http://schemas.microsoft.com/office/drawing/2014/main" id="{EE15CE8B-BE9E-4A04-9C58-9BF3D3CBF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007D9-113C-4220-96DF-C7AC2A609D88}" type="datetimeFigureOut">
              <a:rPr lang="zh-TW" altLang="en-US"/>
              <a:pPr>
                <a:defRPr/>
              </a:pPr>
              <a:t>2022/8/29</a:t>
            </a:fld>
            <a:endParaRPr lang="zh-TW" altLang="en-US"/>
          </a:p>
        </p:txBody>
      </p:sp>
      <p:sp>
        <p:nvSpPr>
          <p:cNvPr id="8" name="頁尾版面配置區 4">
            <a:extLst>
              <a:ext uri="{FF2B5EF4-FFF2-40B4-BE49-F238E27FC236}">
                <a16:creationId xmlns:a16="http://schemas.microsoft.com/office/drawing/2014/main" id="{AD2519EB-E654-4A29-AAB1-27E519BA0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>
            <a:extLst>
              <a:ext uri="{FF2B5EF4-FFF2-40B4-BE49-F238E27FC236}">
                <a16:creationId xmlns:a16="http://schemas.microsoft.com/office/drawing/2014/main" id="{BA62920F-9C35-4D59-B352-E9CEC8286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347A48-A598-4C27-B87B-82AF1B22EB2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78387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>
            <a:extLst>
              <a:ext uri="{FF2B5EF4-FFF2-40B4-BE49-F238E27FC236}">
                <a16:creationId xmlns:a16="http://schemas.microsoft.com/office/drawing/2014/main" id="{AFA20115-12DB-4614-A189-C0A43E880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B2017-78DA-49F7-9096-C19C57635975}" type="datetimeFigureOut">
              <a:rPr lang="zh-TW" altLang="en-US"/>
              <a:pPr>
                <a:defRPr/>
              </a:pPr>
              <a:t>2022/8/29</a:t>
            </a:fld>
            <a:endParaRPr lang="zh-TW" altLang="en-US"/>
          </a:p>
        </p:txBody>
      </p:sp>
      <p:sp>
        <p:nvSpPr>
          <p:cNvPr id="4" name="頁尾版面配置區 4">
            <a:extLst>
              <a:ext uri="{FF2B5EF4-FFF2-40B4-BE49-F238E27FC236}">
                <a16:creationId xmlns:a16="http://schemas.microsoft.com/office/drawing/2014/main" id="{9AE47F0E-D189-4FD5-B8BC-DD35F076A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>
            <a:extLst>
              <a:ext uri="{FF2B5EF4-FFF2-40B4-BE49-F238E27FC236}">
                <a16:creationId xmlns:a16="http://schemas.microsoft.com/office/drawing/2014/main" id="{4109C040-0E61-4924-A54C-46730667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01A06-BDCA-44DE-8E80-D52D1A03B2E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3275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>
            <a:extLst>
              <a:ext uri="{FF2B5EF4-FFF2-40B4-BE49-F238E27FC236}">
                <a16:creationId xmlns:a16="http://schemas.microsoft.com/office/drawing/2014/main" id="{33D43977-9BB6-4C00-9906-BB682D372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A723-0475-461C-B1EE-3C05702CAD0B}" type="datetimeFigureOut">
              <a:rPr lang="zh-TW" altLang="en-US"/>
              <a:pPr>
                <a:defRPr/>
              </a:pPr>
              <a:t>2022/8/29</a:t>
            </a:fld>
            <a:endParaRPr lang="zh-TW" altLang="en-US"/>
          </a:p>
        </p:txBody>
      </p:sp>
      <p:sp>
        <p:nvSpPr>
          <p:cNvPr id="3" name="頁尾版面配置區 4">
            <a:extLst>
              <a:ext uri="{FF2B5EF4-FFF2-40B4-BE49-F238E27FC236}">
                <a16:creationId xmlns:a16="http://schemas.microsoft.com/office/drawing/2014/main" id="{F781C6CB-6807-426B-8E6A-44C77069E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>
            <a:extLst>
              <a:ext uri="{FF2B5EF4-FFF2-40B4-BE49-F238E27FC236}">
                <a16:creationId xmlns:a16="http://schemas.microsoft.com/office/drawing/2014/main" id="{AD91D110-1A35-4CFC-B54E-141278DB9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77555-D845-4666-9307-FA092E0D66B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088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13613753-8E43-4CD0-9D34-185B3B3D7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EDB5A-9506-4CB6-BAD2-7C3710825CF2}" type="datetimeFigureOut">
              <a:rPr lang="zh-TW" altLang="en-US"/>
              <a:pPr>
                <a:defRPr/>
              </a:pPr>
              <a:t>2022/8/29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A77B6445-3FAE-491B-91AF-075FE4167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926B8195-9433-4C4C-B229-E0D79294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8DBDC-FBAC-4FD8-88BE-6C141E8B09F7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011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535E074D-D5DC-4A4F-B751-10BBB8D8E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6E9CA-8302-4956-96FE-51BCCAD8E365}" type="datetimeFigureOut">
              <a:rPr lang="zh-TW" altLang="en-US"/>
              <a:pPr>
                <a:defRPr/>
              </a:pPr>
              <a:t>2022/8/29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E2E1B299-297D-409D-88FD-B9BAEC4A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FEDF2BE6-E496-46D9-8AEC-276375C8D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4D16D-F7B5-49F4-8D5F-B375F1B8F58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4267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887A9E7-7D7E-417A-A3FA-32F2E5104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2724A-7C20-4BFD-8943-172880C33323}" type="datetimeFigureOut">
              <a:rPr lang="zh-TW" altLang="en-US"/>
              <a:pPr>
                <a:defRPr/>
              </a:pPr>
              <a:t>2022/8/29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D62917D-509C-4EE3-A7DB-3D2B7C84D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DF5ACCF-0447-4C08-8B6E-65AB58DB7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9CDC8-FEBF-4E4C-BBCD-4C122ABD143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232210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729018-5E00-483D-8D21-5C49489BD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C538A-63E9-4589-8ED5-5AA33A938F84}" type="datetimeFigureOut">
              <a:rPr lang="zh-TW" altLang="en-US"/>
              <a:pPr>
                <a:defRPr/>
              </a:pPr>
              <a:t>2022/8/29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C08FC0-411F-446A-95A7-3107B53D5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BED0F3C-1EC8-489F-B2A0-AF5C9FE9D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C9909-FEAB-4C09-B70B-9C13C31E000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39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CE0364B-89B6-410A-AF04-D7953F83B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96969A3-708E-4520-AA31-AF76C044B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>
            <a:extLst>
              <a:ext uri="{FF2B5EF4-FFF2-40B4-BE49-F238E27FC236}">
                <a16:creationId xmlns:a16="http://schemas.microsoft.com/office/drawing/2014/main" id="{6106F9B8-6907-49FE-A585-93FD51A72C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1" name="Rectangle 5">
            <a:extLst>
              <a:ext uri="{FF2B5EF4-FFF2-40B4-BE49-F238E27FC236}">
                <a16:creationId xmlns:a16="http://schemas.microsoft.com/office/drawing/2014/main" id="{045953EA-AEED-4732-887C-22740B65D27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51622" name="Rectangle 6">
            <a:extLst>
              <a:ext uri="{FF2B5EF4-FFF2-40B4-BE49-F238E27FC236}">
                <a16:creationId xmlns:a16="http://schemas.microsoft.com/office/drawing/2014/main" id="{9A583CFA-8946-4F77-8525-73A7DEF2EF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E9803CD0-5415-4484-B4EB-F9FFE8CF1DC9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72240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33" r:id="rId1"/>
    <p:sldLayoutId id="2147489734" r:id="rId2"/>
    <p:sldLayoutId id="2147489735" r:id="rId3"/>
    <p:sldLayoutId id="2147489736" r:id="rId4"/>
    <p:sldLayoutId id="2147489737" r:id="rId5"/>
    <p:sldLayoutId id="2147489738" r:id="rId6"/>
    <p:sldLayoutId id="2147489739" r:id="rId7"/>
    <p:sldLayoutId id="2147489740" r:id="rId8"/>
    <p:sldLayoutId id="2147489741" r:id="rId9"/>
    <p:sldLayoutId id="2147489742" r:id="rId10"/>
    <p:sldLayoutId id="2147489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FC0EFA-805F-4F80-8E1E-738008501AAB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112546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58" r:id="rId1"/>
    <p:sldLayoutId id="2147489759" r:id="rId2"/>
    <p:sldLayoutId id="2147489760" r:id="rId3"/>
    <p:sldLayoutId id="2147489761" r:id="rId4"/>
    <p:sldLayoutId id="2147489762" r:id="rId5"/>
    <p:sldLayoutId id="2147489763" r:id="rId6"/>
    <p:sldLayoutId id="2147489764" r:id="rId7"/>
    <p:sldLayoutId id="2147489765" r:id="rId8"/>
    <p:sldLayoutId id="2147489766" r:id="rId9"/>
    <p:sldLayoutId id="2147489767" r:id="rId10"/>
    <p:sldLayoutId id="2147489768" r:id="rId11"/>
    <p:sldLayoutId id="214748976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>
            <a:extLst>
              <a:ext uri="{FF2B5EF4-FFF2-40B4-BE49-F238E27FC236}">
                <a16:creationId xmlns:a16="http://schemas.microsoft.com/office/drawing/2014/main" id="{A673AA15-8232-43BC-8ACF-F82C99B5CD7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文字版面配置區 2">
            <a:extLst>
              <a:ext uri="{FF2B5EF4-FFF2-40B4-BE49-F238E27FC236}">
                <a16:creationId xmlns:a16="http://schemas.microsoft.com/office/drawing/2014/main" id="{ED3052F0-A329-4AEB-9752-267D0A8A6D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27BDC40-16CF-4CD1-8406-8A6670E6CB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4BB846C-E3AE-48D8-82E3-42A404A033DA}" type="datetimeFigureOut">
              <a:rPr lang="zh-TW" altLang="en-US"/>
              <a:pPr>
                <a:defRPr/>
              </a:pPr>
              <a:t>2022/8/29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D1D35B4-DA41-41C3-966F-ACCE7FD37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C0B83B-056D-4EC6-AD19-B6656EA59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484A36F-70D3-4DB6-9987-87F395D4B970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672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71" r:id="rId1"/>
    <p:sldLayoutId id="2147489772" r:id="rId2"/>
    <p:sldLayoutId id="2147489773" r:id="rId3"/>
    <p:sldLayoutId id="2147489774" r:id="rId4"/>
    <p:sldLayoutId id="2147489775" r:id="rId5"/>
    <p:sldLayoutId id="2147489776" r:id="rId6"/>
    <p:sldLayoutId id="2147489777" r:id="rId7"/>
    <p:sldLayoutId id="2147489778" r:id="rId8"/>
    <p:sldLayoutId id="2147489779" r:id="rId9"/>
    <p:sldLayoutId id="2147489780" r:id="rId10"/>
    <p:sldLayoutId id="214748978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430664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4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誰能知道天主的計劃？</a:t>
            </a:r>
            <a:endParaRPr lang="en-US" altLang="zh-TW" sz="6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智</a:t>
            </a: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9:13-19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中黑體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HK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費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9-10, 12-17;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14:25-33)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917978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87D4271-B58D-4FC1-89B4-707BB3FCD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 marL="360000" indent="-457200" algn="l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你永遠收下他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不再當一個奴隸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而是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超過奴隸</a:t>
            </a:r>
            <a:r>
              <a:rPr lang="en-US" altLang="zh-TW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作可愛的弟兄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</a:rPr>
              <a:t>.</a:t>
            </a:r>
          </a:p>
          <a:p>
            <a:pPr marL="360000" indent="-457200" algn="l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基督精神的核心：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以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基督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和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天國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為唯一標準的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 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真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愛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真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平等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真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自由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marL="360000" indent="-457200" algn="l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1.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超越制度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 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奴隸可成弟兄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marL="360000" indent="-457200" algn="l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2.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超越公平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打破自我中心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若翰精神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天下父母心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以主為基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marL="360000" indent="-457200" algn="l">
              <a:lnSpc>
                <a:spcPts val="46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3.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無限包容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: 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</a:rPr>
              <a:t>海納百川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</a:rPr>
              <a:t>厚德載物</a:t>
            </a:r>
            <a:r>
              <a:rPr lang="en-US" altLang="zh-TW" sz="38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chemeClr val="bg1"/>
                </a:solidFill>
                <a:ea typeface="華康儷中黑" panose="020B0509000000000000" pitchFamily="49" charset="-120"/>
              </a:rPr>
              <a:t>太陽雨露</a:t>
            </a:r>
            <a:b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</a:b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</a:rPr>
              <a:t>聖人之心如明鏡止水</a:t>
            </a:r>
            <a:r>
              <a:rPr lang="en-US" altLang="zh-TW" sz="3800" dirty="0">
                <a:solidFill>
                  <a:srgbClr val="00FF00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</a:rPr>
              <a:t>物來不亂</a:t>
            </a:r>
            <a:r>
              <a:rPr lang="en-US" altLang="zh-TW" sz="3800" dirty="0">
                <a:solidFill>
                  <a:srgbClr val="00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solidFill>
                  <a:srgbClr val="00FF00"/>
                </a:solidFill>
                <a:ea typeface="華康儷中黑" panose="020B0509000000000000" pitchFamily="49" charset="-120"/>
              </a:rPr>
              <a:t>物去不留</a:t>
            </a:r>
            <a:endParaRPr lang="en-US" altLang="zh-TW" sz="3800" dirty="0">
              <a:solidFill>
                <a:srgbClr val="00FF00"/>
              </a:solidFill>
              <a:ea typeface="華康儷中黑" panose="020B0509000000000000" pitchFamily="49" charset="-120"/>
            </a:endParaRPr>
          </a:p>
          <a:p>
            <a:pPr marL="360000" indent="-457200" algn="l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2800" dirty="0">
                <a:solidFill>
                  <a:srgbClr val="00FF00"/>
                </a:solidFill>
                <a:ea typeface="華康儷中黑" panose="020B0509000000000000" pitchFamily="49" charset="-120"/>
              </a:rPr>
              <a:t>              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竹影掃階塵不動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月穿潭底水無痕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5933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87D4271-B58D-4FC1-89B4-707BB3FCD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552728"/>
          </a:xfrm>
        </p:spPr>
        <p:txBody>
          <a:bodyPr>
            <a:noAutofit/>
          </a:bodyPr>
          <a:lstStyle/>
          <a:p>
            <a:pPr marL="360000" indent="-457200" algn="l">
              <a:lnSpc>
                <a:spcPts val="42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600" spc="3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有誰能知道天主的計劃</a:t>
            </a:r>
            <a:r>
              <a:rPr lang="en-US" altLang="zh-TW" sz="3600" spc="3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?</a:t>
            </a:r>
            <a:r>
              <a:rPr lang="zh-TW" altLang="en-US" sz="36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人的思想</a:t>
            </a:r>
            <a:r>
              <a:rPr lang="en-US" altLang="zh-TW" sz="36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常是不定的</a:t>
            </a:r>
            <a:r>
              <a:rPr lang="en-US" altLang="zh-TW" sz="36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人的計謀</a:t>
            </a:r>
            <a:r>
              <a:rPr lang="en-US" altLang="zh-TW" sz="36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常是無常的</a:t>
            </a:r>
            <a:r>
              <a:rPr lang="en-US" altLang="zh-TW" sz="36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36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因為</a:t>
            </a:r>
            <a:r>
              <a:rPr lang="en-US" altLang="zh-TW" sz="36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這必</a:t>
            </a:r>
            <a:r>
              <a:rPr lang="zh-TW" altLang="en-US" sz="3600" spc="3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腐朽的肉身</a:t>
            </a:r>
            <a:r>
              <a:rPr lang="en-US" altLang="zh-TW" sz="3600" spc="3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3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重壓著靈魂</a:t>
            </a:r>
            <a:r>
              <a:rPr lang="en-US" altLang="zh-TW" sz="3600" spc="3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6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300" dirty="0"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擇善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固執或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擇惡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固執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</a:p>
          <a:p>
            <a:pPr marL="360000" indent="-457200" algn="l">
              <a:lnSpc>
                <a:spcPts val="46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替天行道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有多少人以為吃了</a:t>
            </a: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知善惡果子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</a:t>
            </a:r>
            <a:r>
              <a:rPr lang="zh-TW" altLang="en-US" sz="4000" spc="3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扮天主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36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這些人必自絕於天主</a:t>
            </a:r>
            <a:r>
              <a:rPr lang="en-US" altLang="zh-TW" sz="36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!</a:t>
            </a:r>
          </a:p>
          <a:p>
            <a:pPr marL="360000" indent="-457200" algn="l">
              <a:lnSpc>
                <a:spcPts val="46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都自以為是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但矛盾可出現在不同宗教之間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同宗教但不同派別之間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個人的成長過程亦有不同甚至矛盾的取向</a:t>
            </a:r>
            <a:r>
              <a:rPr lang="en-US" altLang="zh-TW" sz="36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46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3600" spc="3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重壓靈魂</a:t>
            </a:r>
            <a:r>
              <a:rPr lang="en-US" altLang="zh-TW" sz="36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4000" spc="3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偏見</a:t>
            </a:r>
            <a:r>
              <a:rPr lang="zh-TW" altLang="en-US" sz="36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與</a:t>
            </a:r>
            <a:r>
              <a:rPr lang="zh-TW" altLang="en-US" sz="4000" spc="300" dirty="0">
                <a:solidFill>
                  <a:schemeClr val="bg1"/>
                </a:solidFill>
                <a:highlight>
                  <a:srgbClr val="FF0000"/>
                </a:highlight>
                <a:ea typeface="華康儷中黑" panose="020B0509000000000000" pitchFamily="49" charset="-120"/>
                <a:cs typeface="華康中黑體" panose="020B0509000000000000" pitchFamily="49" charset="-120"/>
              </a:rPr>
              <a:t>錯誤</a:t>
            </a:r>
            <a:r>
              <a:rPr lang="en-US" altLang="zh-TW" sz="36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6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文化</a:t>
            </a:r>
            <a:r>
              <a:rPr lang="en-US" altLang="zh-TW" sz="36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宗教</a:t>
            </a:r>
            <a:r>
              <a:rPr lang="en-US" altLang="zh-TW" sz="36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6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經驗</a:t>
            </a:r>
            <a:r>
              <a:rPr lang="en-US" altLang="zh-TW" sz="36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  <a:endParaRPr lang="en-US" altLang="zh-TW" sz="3600" dirty="0">
              <a:solidFill>
                <a:schemeClr val="bg1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293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字方塊 10">
            <a:extLst>
              <a:ext uri="{FF2B5EF4-FFF2-40B4-BE49-F238E27FC236}">
                <a16:creationId xmlns:a16="http://schemas.microsoft.com/office/drawing/2014/main" id="{D54A4D00-8160-4FE1-89DF-6138E56FB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5244" y="3136032"/>
            <a:ext cx="10334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三同</a:t>
            </a:r>
            <a:endParaRPr kumimoji="0" lang="en-US" altLang="zh-TW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ts val="14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大同</a:t>
            </a:r>
            <a:endParaRPr kumimoji="0" lang="zh-TW" altLang="en-US" sz="20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9219" name="文字方塊 18">
            <a:extLst>
              <a:ext uri="{FF2B5EF4-FFF2-40B4-BE49-F238E27FC236}">
                <a16:creationId xmlns:a16="http://schemas.microsoft.com/office/drawing/2014/main" id="{157911E1-5EBA-4B2C-BA8F-7ACB953DC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6219" y="1916832"/>
            <a:ext cx="714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我</a:t>
            </a:r>
          </a:p>
        </p:txBody>
      </p:sp>
      <p:sp>
        <p:nvSpPr>
          <p:cNvPr id="9220" name="文字方塊 19">
            <a:extLst>
              <a:ext uri="{FF2B5EF4-FFF2-40B4-BE49-F238E27FC236}">
                <a16:creationId xmlns:a16="http://schemas.microsoft.com/office/drawing/2014/main" id="{0CC3A6A4-1542-4D44-9F7A-036195A9F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5556" y="3831357"/>
            <a:ext cx="714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他</a:t>
            </a:r>
          </a:p>
        </p:txBody>
      </p:sp>
      <p:sp>
        <p:nvSpPr>
          <p:cNvPr id="9221" name="文字方塊 20">
            <a:extLst>
              <a:ext uri="{FF2B5EF4-FFF2-40B4-BE49-F238E27FC236}">
                <a16:creationId xmlns:a16="http://schemas.microsoft.com/office/drawing/2014/main" id="{324EE074-A7C6-4870-B685-C04CEE3FB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2119" y="3804369"/>
            <a:ext cx="714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你</a:t>
            </a:r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3700C979-5444-4A4B-8C8A-6D66806BC959}"/>
              </a:ext>
            </a:extLst>
          </p:cNvPr>
          <p:cNvSpPr/>
          <p:nvPr/>
        </p:nvSpPr>
        <p:spPr>
          <a:xfrm>
            <a:off x="5617344" y="2645494"/>
            <a:ext cx="2286000" cy="2286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1" name="橢圓 20">
            <a:extLst>
              <a:ext uri="{FF2B5EF4-FFF2-40B4-BE49-F238E27FC236}">
                <a16:creationId xmlns:a16="http://schemas.microsoft.com/office/drawing/2014/main" id="{B0F0B23F-5E6A-4930-83FB-D3466907E1A9}"/>
              </a:ext>
            </a:extLst>
          </p:cNvPr>
          <p:cNvSpPr/>
          <p:nvPr/>
        </p:nvSpPr>
        <p:spPr>
          <a:xfrm>
            <a:off x="6390456" y="2645494"/>
            <a:ext cx="2286000" cy="2286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2C2F911B-CFA8-4A29-8C37-A78F19631FF4}"/>
              </a:ext>
            </a:extLst>
          </p:cNvPr>
          <p:cNvSpPr/>
          <p:nvPr/>
        </p:nvSpPr>
        <p:spPr>
          <a:xfrm>
            <a:off x="5949131" y="1939057"/>
            <a:ext cx="2286000" cy="2286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14C2C7A-BE8A-4E40-AF3A-2740D036A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0719" y="2831232"/>
            <a:ext cx="530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+mn-cs"/>
              </a:rPr>
              <a:t>二同</a:t>
            </a:r>
            <a:endParaRPr kumimoji="0" lang="zh-TW" altLang="en-US" sz="1400" b="0" i="0" u="none" strike="noStrike" kern="120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itchFamily="49" charset="-120"/>
              <a:ea typeface="華康儷中黑" pitchFamily="49" charset="-120"/>
              <a:cs typeface="+mn-cs"/>
            </a:endParaRPr>
          </a:p>
        </p:txBody>
      </p:sp>
      <p:sp>
        <p:nvSpPr>
          <p:cNvPr id="9226" name="文字方塊 15">
            <a:extLst>
              <a:ext uri="{FF2B5EF4-FFF2-40B4-BE49-F238E27FC236}">
                <a16:creationId xmlns:a16="http://schemas.microsoft.com/office/drawing/2014/main" id="{60CF6BF1-6784-4ED8-83EC-00A51AA45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0494" y="4242519"/>
            <a:ext cx="928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二同</a:t>
            </a: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9227" name="文字方塊 16">
            <a:extLst>
              <a:ext uri="{FF2B5EF4-FFF2-40B4-BE49-F238E27FC236}">
                <a16:creationId xmlns:a16="http://schemas.microsoft.com/office/drawing/2014/main" id="{C36B1B26-DB30-468C-B170-535D8FCBD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4756" y="2743919"/>
            <a:ext cx="434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二同</a:t>
            </a: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F796CBBA-8275-41EF-879F-13F8454EE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972" y="3092767"/>
            <a:ext cx="155495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黑色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或</a:t>
            </a:r>
            <a:endParaRPr kumimoji="0" lang="en-US" altLang="zh-TW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其它顏</a:t>
            </a:r>
            <a:r>
              <a:rPr kumimoji="0" lang="zh-TW" altLang="en-US" sz="2400" dirty="0">
                <a:solidFill>
                  <a:srgbClr val="C0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色</a:t>
            </a:r>
            <a:endParaRPr kumimoji="0" lang="zh-TW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9" name="文字方塊 18">
            <a:extLst>
              <a:ext uri="{FF2B5EF4-FFF2-40B4-BE49-F238E27FC236}">
                <a16:creationId xmlns:a16="http://schemas.microsoft.com/office/drawing/2014/main" id="{7FB7FE9A-8E45-4E3E-8238-A7E9DD120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484784"/>
            <a:ext cx="714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00FFFF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紅</a:t>
            </a:r>
          </a:p>
        </p:txBody>
      </p:sp>
      <p:sp>
        <p:nvSpPr>
          <p:cNvPr id="30" name="文字方塊 19">
            <a:extLst>
              <a:ext uri="{FF2B5EF4-FFF2-40B4-BE49-F238E27FC236}">
                <a16:creationId xmlns:a16="http://schemas.microsoft.com/office/drawing/2014/main" id="{2F22089A-0DBA-4734-BD85-49AF1AF06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9673" y="4221088"/>
            <a:ext cx="714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008000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黃</a:t>
            </a:r>
          </a:p>
        </p:txBody>
      </p:sp>
      <p:sp>
        <p:nvSpPr>
          <p:cNvPr id="34" name="文字方塊 20">
            <a:extLst>
              <a:ext uri="{FF2B5EF4-FFF2-40B4-BE49-F238E27FC236}">
                <a16:creationId xmlns:a16="http://schemas.microsoft.com/office/drawing/2014/main" id="{445C872B-C433-43D2-886A-736A8E6D5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4233143"/>
            <a:ext cx="714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00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藍</a:t>
            </a:r>
          </a:p>
        </p:txBody>
      </p:sp>
      <p:sp>
        <p:nvSpPr>
          <p:cNvPr id="35" name="橢圓 34">
            <a:extLst>
              <a:ext uri="{FF2B5EF4-FFF2-40B4-BE49-F238E27FC236}">
                <a16:creationId xmlns:a16="http://schemas.microsoft.com/office/drawing/2014/main" id="{455D9C7D-2B53-4F9A-B0E0-E43F4B9D536A}"/>
              </a:ext>
            </a:extLst>
          </p:cNvPr>
          <p:cNvSpPr/>
          <p:nvPr/>
        </p:nvSpPr>
        <p:spPr>
          <a:xfrm>
            <a:off x="811212" y="2420888"/>
            <a:ext cx="3224461" cy="3444924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6" name="橢圓 35">
            <a:extLst>
              <a:ext uri="{FF2B5EF4-FFF2-40B4-BE49-F238E27FC236}">
                <a16:creationId xmlns:a16="http://schemas.microsoft.com/office/drawing/2014/main" id="{8CEC5451-782C-4A61-9A7A-6B4398C30135}"/>
              </a:ext>
            </a:extLst>
          </p:cNvPr>
          <p:cNvSpPr/>
          <p:nvPr/>
        </p:nvSpPr>
        <p:spPr>
          <a:xfrm>
            <a:off x="2221906" y="2440142"/>
            <a:ext cx="3216050" cy="3444924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7" name="橢圓 36">
            <a:extLst>
              <a:ext uri="{FF2B5EF4-FFF2-40B4-BE49-F238E27FC236}">
                <a16:creationId xmlns:a16="http://schemas.microsoft.com/office/drawing/2014/main" id="{3B1A3EA5-D130-4204-B2E1-82EC33E88085}"/>
              </a:ext>
            </a:extLst>
          </p:cNvPr>
          <p:cNvSpPr/>
          <p:nvPr/>
        </p:nvSpPr>
        <p:spPr>
          <a:xfrm>
            <a:off x="1404936" y="1184201"/>
            <a:ext cx="3439296" cy="34449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FBA295DD-A663-424A-A2A3-F50C667F03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680" y="2780928"/>
            <a:ext cx="5302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-15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+mn-cs"/>
              </a:rPr>
              <a:t>紫</a:t>
            </a:r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A625EA50-970D-4906-A70C-2FFD5871E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4535" y="4725144"/>
            <a:ext cx="80935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3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綠</a:t>
            </a: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C504748-E92E-4C6A-B366-671834E86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936" y="2838153"/>
            <a:ext cx="43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橙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BFB60BB-CB57-4551-9EAC-82F6C7776368}"/>
              </a:ext>
            </a:extLst>
          </p:cNvPr>
          <p:cNvSpPr txBox="1"/>
          <p:nvPr/>
        </p:nvSpPr>
        <p:spPr>
          <a:xfrm>
            <a:off x="152329" y="332656"/>
            <a:ext cx="8856984" cy="584775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spc="-150" dirty="0">
                <a:solidFill>
                  <a:srgbClr val="FF00FF"/>
                </a:solidFill>
                <a:latin typeface="+mn-lt"/>
                <a:ea typeface="華康正顏楷體W7(P)" panose="03000700000000000000" pitchFamily="66" charset="-120"/>
              </a:rPr>
              <a:t>與人交往</a:t>
            </a:r>
            <a:r>
              <a:rPr lang="zh-TW" altLang="en-US" sz="3200" spc="-150" dirty="0">
                <a:solidFill>
                  <a:srgbClr val="FF0000"/>
                </a:solidFill>
                <a:latin typeface="+mn-lt"/>
                <a:ea typeface="華康正顏楷體W7(P)" panose="03000700000000000000" pitchFamily="66" charset="-120"/>
              </a:rPr>
              <a:t>開放</a:t>
            </a:r>
            <a:r>
              <a:rPr lang="zh-TW" altLang="en-US" sz="3200" spc="-150" dirty="0">
                <a:solidFill>
                  <a:srgbClr val="FF00FF"/>
                </a:solidFill>
                <a:latin typeface="+mn-lt"/>
                <a:ea typeface="華康正顏楷體W7(P)" panose="03000700000000000000" pitchFamily="66" charset="-120"/>
              </a:rPr>
              <a:t>變彩虹</a:t>
            </a:r>
            <a:r>
              <a:rPr lang="en-US" altLang="zh-TW" sz="3200" spc="-150" dirty="0">
                <a:latin typeface="+mn-lt"/>
                <a:ea typeface="華康正顏楷體W7(P)" panose="03000700000000000000" pitchFamily="66" charset="-120"/>
              </a:rPr>
              <a:t>: </a:t>
            </a:r>
            <a:r>
              <a:rPr lang="zh-TW" altLang="en-US" sz="3200" spc="-150" dirty="0">
                <a:solidFill>
                  <a:srgbClr val="FF0000"/>
                </a:solidFill>
                <a:latin typeface="+mn-lt"/>
                <a:ea typeface="華康正顏楷體W7(P)" panose="03000700000000000000" pitchFamily="66" charset="-120"/>
              </a:rPr>
              <a:t>紅</a:t>
            </a:r>
            <a:r>
              <a:rPr lang="en-US" altLang="zh-TW" sz="3200" spc="-150" dirty="0">
                <a:solidFill>
                  <a:srgbClr val="FF0000"/>
                </a:solidFill>
                <a:latin typeface="+mn-lt"/>
                <a:ea typeface="華康正顏楷體W7(P)" panose="03000700000000000000" pitchFamily="66" charset="-120"/>
              </a:rPr>
              <a:t>+</a:t>
            </a:r>
            <a:r>
              <a:rPr lang="zh-TW" altLang="en-US" sz="3200" spc="-150" dirty="0">
                <a:solidFill>
                  <a:srgbClr val="FF0000"/>
                </a:solidFill>
                <a:latin typeface="+mn-lt"/>
                <a:ea typeface="華康正顏楷體W7(P)" panose="03000700000000000000" pitchFamily="66" charset="-120"/>
              </a:rPr>
              <a:t>藍</a:t>
            </a:r>
            <a:r>
              <a:rPr lang="en-US" altLang="zh-TW" sz="3200" spc="-150" dirty="0">
                <a:solidFill>
                  <a:srgbClr val="FF0000"/>
                </a:solidFill>
                <a:latin typeface="+mn-lt"/>
                <a:ea typeface="華康正顏楷體W7(P)" panose="03000700000000000000" pitchFamily="66" charset="-120"/>
              </a:rPr>
              <a:t>=</a:t>
            </a:r>
            <a:r>
              <a:rPr lang="zh-TW" altLang="en-US" sz="3200" spc="-150" dirty="0">
                <a:solidFill>
                  <a:srgbClr val="FF0000"/>
                </a:solidFill>
                <a:latin typeface="+mn-lt"/>
                <a:ea typeface="華康正顏楷體W7(P)" panose="03000700000000000000" pitchFamily="66" charset="-120"/>
              </a:rPr>
              <a:t>紫</a:t>
            </a:r>
            <a:r>
              <a:rPr lang="en-US" altLang="zh-TW" sz="3200" spc="-150" dirty="0">
                <a:latin typeface="+mn-lt"/>
                <a:ea typeface="華康正顏楷體W7(P)" panose="03000700000000000000" pitchFamily="66" charset="-120"/>
              </a:rPr>
              <a:t>; </a:t>
            </a:r>
            <a:r>
              <a:rPr lang="zh-TW" altLang="en-US" sz="3200" spc="-150" dirty="0">
                <a:solidFill>
                  <a:srgbClr val="0000FF"/>
                </a:solidFill>
                <a:latin typeface="+mn-lt"/>
                <a:ea typeface="華康正顏楷體W7(P)" panose="03000700000000000000" pitchFamily="66" charset="-120"/>
              </a:rPr>
              <a:t>黃</a:t>
            </a:r>
            <a:r>
              <a:rPr lang="en-US" altLang="zh-TW" sz="3200" spc="-150" dirty="0">
                <a:solidFill>
                  <a:srgbClr val="0000FF"/>
                </a:solidFill>
                <a:latin typeface="+mn-lt"/>
                <a:ea typeface="華康正顏楷體W7(P)" panose="03000700000000000000" pitchFamily="66" charset="-120"/>
              </a:rPr>
              <a:t>+</a:t>
            </a:r>
            <a:r>
              <a:rPr lang="zh-TW" altLang="en-US" sz="3200" spc="-150" dirty="0">
                <a:solidFill>
                  <a:srgbClr val="0000FF"/>
                </a:solidFill>
                <a:latin typeface="+mn-lt"/>
                <a:ea typeface="華康正顏楷體W7(P)" panose="03000700000000000000" pitchFamily="66" charset="-120"/>
              </a:rPr>
              <a:t>紅</a:t>
            </a:r>
            <a:r>
              <a:rPr lang="en-US" altLang="zh-TW" sz="3200" spc="-150" dirty="0">
                <a:solidFill>
                  <a:srgbClr val="0000FF"/>
                </a:solidFill>
                <a:latin typeface="+mn-lt"/>
                <a:ea typeface="華康正顏楷體W7(P)" panose="03000700000000000000" pitchFamily="66" charset="-120"/>
              </a:rPr>
              <a:t>=</a:t>
            </a:r>
            <a:r>
              <a:rPr lang="zh-TW" altLang="en-US" sz="3200" spc="-150" dirty="0">
                <a:solidFill>
                  <a:srgbClr val="0000FF"/>
                </a:solidFill>
                <a:latin typeface="+mn-lt"/>
                <a:ea typeface="華康正顏楷體W7(P)" panose="03000700000000000000" pitchFamily="66" charset="-120"/>
              </a:rPr>
              <a:t>橙</a:t>
            </a:r>
            <a:r>
              <a:rPr lang="en-US" altLang="zh-TW" sz="3200" spc="-150" dirty="0">
                <a:latin typeface="+mn-lt"/>
                <a:ea typeface="華康正顏楷體W7(P)" panose="03000700000000000000" pitchFamily="66" charset="-120"/>
              </a:rPr>
              <a:t>; </a:t>
            </a:r>
            <a:r>
              <a:rPr lang="zh-TW" altLang="en-US" sz="3200" spc="-150" dirty="0">
                <a:solidFill>
                  <a:srgbClr val="FF00FF"/>
                </a:solidFill>
                <a:latin typeface="+mn-lt"/>
                <a:ea typeface="華康正顏楷體W7(P)" panose="03000700000000000000" pitchFamily="66" charset="-120"/>
              </a:rPr>
              <a:t>藍</a:t>
            </a:r>
            <a:r>
              <a:rPr lang="en-US" altLang="zh-TW" sz="3200" spc="-150" dirty="0">
                <a:solidFill>
                  <a:srgbClr val="FF00FF"/>
                </a:solidFill>
                <a:latin typeface="+mn-lt"/>
                <a:ea typeface="華康正顏楷體W7(P)" panose="03000700000000000000" pitchFamily="66" charset="-120"/>
              </a:rPr>
              <a:t>+</a:t>
            </a:r>
            <a:r>
              <a:rPr lang="zh-TW" altLang="en-US" sz="3200" spc="-150" dirty="0">
                <a:solidFill>
                  <a:srgbClr val="FF00FF"/>
                </a:solidFill>
                <a:latin typeface="+mn-lt"/>
                <a:ea typeface="華康正顏楷體W7(P)" panose="03000700000000000000" pitchFamily="66" charset="-120"/>
              </a:rPr>
              <a:t>黃</a:t>
            </a:r>
            <a:r>
              <a:rPr lang="en-US" altLang="zh-TW" sz="3200" spc="-150" dirty="0">
                <a:solidFill>
                  <a:srgbClr val="FF00FF"/>
                </a:solidFill>
                <a:latin typeface="+mn-lt"/>
                <a:ea typeface="華康正顏楷體W7(P)" panose="03000700000000000000" pitchFamily="66" charset="-120"/>
              </a:rPr>
              <a:t>=</a:t>
            </a:r>
            <a:r>
              <a:rPr lang="zh-TW" altLang="en-US" sz="3200" spc="-150" dirty="0">
                <a:solidFill>
                  <a:srgbClr val="FF00FF"/>
                </a:solidFill>
                <a:latin typeface="+mn-lt"/>
                <a:ea typeface="華康正顏楷體W7(P)" panose="03000700000000000000" pitchFamily="66" charset="-120"/>
              </a:rPr>
              <a:t>綠</a:t>
            </a:r>
          </a:p>
        </p:txBody>
      </p:sp>
    </p:spTree>
    <p:extLst>
      <p:ext uri="{BB962C8B-B14F-4D97-AF65-F5344CB8AC3E}">
        <p14:creationId xmlns:p14="http://schemas.microsoft.com/office/powerpoint/2010/main" val="1427152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方塊 10">
            <a:extLst>
              <a:ext uri="{FF2B5EF4-FFF2-40B4-BE49-F238E27FC236}">
                <a16:creationId xmlns:a16="http://schemas.microsoft.com/office/drawing/2014/main" id="{FB0712CF-BA66-4A94-A210-DC8A31ECE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2063" y="3041799"/>
            <a:ext cx="10334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三同</a:t>
            </a:r>
            <a:endParaRPr kumimoji="0" lang="en-US" altLang="zh-TW" sz="32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ts val="14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大同</a:t>
            </a:r>
            <a:endParaRPr kumimoji="0" lang="zh-TW" altLang="en-US" sz="20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6" name="橢圓 25">
            <a:extLst>
              <a:ext uri="{FF2B5EF4-FFF2-40B4-BE49-F238E27FC236}">
                <a16:creationId xmlns:a16="http://schemas.microsoft.com/office/drawing/2014/main" id="{506035D9-DC5E-4420-A583-A6A31C6B3D3B}"/>
              </a:ext>
            </a:extLst>
          </p:cNvPr>
          <p:cNvSpPr/>
          <p:nvPr/>
        </p:nvSpPr>
        <p:spPr>
          <a:xfrm>
            <a:off x="755650" y="2408387"/>
            <a:ext cx="2593975" cy="2605087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7" name="橢圓 26">
            <a:extLst>
              <a:ext uri="{FF2B5EF4-FFF2-40B4-BE49-F238E27FC236}">
                <a16:creationId xmlns:a16="http://schemas.microsoft.com/office/drawing/2014/main" id="{348253A8-E7F2-42E2-850E-356A7F5A1E49}"/>
              </a:ext>
            </a:extLst>
          </p:cNvPr>
          <p:cNvSpPr/>
          <p:nvPr/>
        </p:nvSpPr>
        <p:spPr>
          <a:xfrm>
            <a:off x="1620838" y="2408288"/>
            <a:ext cx="2446337" cy="260508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8" name="橢圓 27">
            <a:extLst>
              <a:ext uri="{FF2B5EF4-FFF2-40B4-BE49-F238E27FC236}">
                <a16:creationId xmlns:a16="http://schemas.microsoft.com/office/drawing/2014/main" id="{2ECA29B9-68B6-4A3D-B2D5-EFD5835FAF9A}"/>
              </a:ext>
            </a:extLst>
          </p:cNvPr>
          <p:cNvSpPr/>
          <p:nvPr/>
        </p:nvSpPr>
        <p:spPr>
          <a:xfrm>
            <a:off x="1187450" y="1844824"/>
            <a:ext cx="2620963" cy="26019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31" name="文字方塊 18">
            <a:extLst>
              <a:ext uri="{FF2B5EF4-FFF2-40B4-BE49-F238E27FC236}">
                <a16:creationId xmlns:a16="http://schemas.microsoft.com/office/drawing/2014/main" id="{4158C6EE-5F5B-4466-95B5-2CD162447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650" y="1962299"/>
            <a:ext cx="12906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執政黨</a:t>
            </a:r>
          </a:p>
        </p:txBody>
      </p:sp>
      <p:sp>
        <p:nvSpPr>
          <p:cNvPr id="32" name="文字方塊 19">
            <a:extLst>
              <a:ext uri="{FF2B5EF4-FFF2-40B4-BE49-F238E27FC236}">
                <a16:creationId xmlns:a16="http://schemas.microsoft.com/office/drawing/2014/main" id="{22046021-9967-4F69-A0CA-BE56BC3135B4}"/>
              </a:ext>
            </a:extLst>
          </p:cNvPr>
          <p:cNvSpPr txBox="1">
            <a:spLocks noChangeArrowheads="1"/>
          </p:cNvSpPr>
          <p:nvPr/>
        </p:nvSpPr>
        <p:spPr bwMode="auto">
          <a:xfrm rot="1529689">
            <a:off x="7626350" y="3316436"/>
            <a:ext cx="7143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遠象黨</a:t>
            </a:r>
          </a:p>
        </p:txBody>
      </p:sp>
      <p:sp>
        <p:nvSpPr>
          <p:cNvPr id="33" name="文字方塊 20">
            <a:extLst>
              <a:ext uri="{FF2B5EF4-FFF2-40B4-BE49-F238E27FC236}">
                <a16:creationId xmlns:a16="http://schemas.microsoft.com/office/drawing/2014/main" id="{271BA09C-26B5-4358-9905-6C5BB0821603}"/>
              </a:ext>
            </a:extLst>
          </p:cNvPr>
          <p:cNvSpPr txBox="1">
            <a:spLocks noChangeArrowheads="1"/>
          </p:cNvSpPr>
          <p:nvPr/>
        </p:nvSpPr>
        <p:spPr bwMode="auto">
          <a:xfrm rot="-1473712">
            <a:off x="5446713" y="3297386"/>
            <a:ext cx="71437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反對黨</a:t>
            </a:r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89EC694B-CABC-4795-9073-E94ED40EC16C}"/>
              </a:ext>
            </a:extLst>
          </p:cNvPr>
          <p:cNvSpPr/>
          <p:nvPr/>
        </p:nvSpPr>
        <p:spPr>
          <a:xfrm>
            <a:off x="5364163" y="2551261"/>
            <a:ext cx="2286000" cy="2286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1" name="橢圓 20">
            <a:extLst>
              <a:ext uri="{FF2B5EF4-FFF2-40B4-BE49-F238E27FC236}">
                <a16:creationId xmlns:a16="http://schemas.microsoft.com/office/drawing/2014/main" id="{7092176C-C871-4502-BE46-02E59BB972B7}"/>
              </a:ext>
            </a:extLst>
          </p:cNvPr>
          <p:cNvSpPr/>
          <p:nvPr/>
        </p:nvSpPr>
        <p:spPr>
          <a:xfrm>
            <a:off x="6137275" y="2551261"/>
            <a:ext cx="2286000" cy="2286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23" name="橢圓 22">
            <a:extLst>
              <a:ext uri="{FF2B5EF4-FFF2-40B4-BE49-F238E27FC236}">
                <a16:creationId xmlns:a16="http://schemas.microsoft.com/office/drawing/2014/main" id="{C6B24A5F-2726-4676-BC4D-5820158FB1D2}"/>
              </a:ext>
            </a:extLst>
          </p:cNvPr>
          <p:cNvSpPr/>
          <p:nvPr/>
        </p:nvSpPr>
        <p:spPr>
          <a:xfrm>
            <a:off x="5695950" y="1844824"/>
            <a:ext cx="2286000" cy="2286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F11F6FB9-A1CF-43A2-B025-453878A9D3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2854474"/>
            <a:ext cx="1728788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世界</a:t>
            </a:r>
            <a:endParaRPr kumimoji="0" lang="en-US" altLang="zh-TW" sz="4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大同</a:t>
            </a:r>
            <a:endParaRPr kumimoji="0" lang="en-US" altLang="zh-TW" sz="4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99020402-8A39-4AE8-A4CD-E1AD3EC8F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538" y="2736999"/>
            <a:ext cx="530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-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+mn-cs"/>
              </a:rPr>
              <a:t>二同</a:t>
            </a:r>
            <a:endParaRPr kumimoji="0" lang="zh-TW" altLang="en-US" sz="1400" b="0" i="0" u="none" strike="noStrike" kern="120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華康儷中黑" pitchFamily="49" charset="-120"/>
              <a:ea typeface="華康儷中黑" pitchFamily="49" charset="-120"/>
              <a:cs typeface="+mn-cs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9870213A-DDD8-4038-A111-1A824E6FE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7313" y="4148286"/>
            <a:ext cx="9286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二同</a:t>
            </a:r>
            <a:endParaRPr kumimoji="0" lang="zh-TW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A9E23BD3-593E-4C73-84FD-99630DDC4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1575" y="2649686"/>
            <a:ext cx="434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二同</a:t>
            </a:r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811570B5-5EA8-4A1B-91FB-65A3BF17E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0075" y="1936899"/>
            <a:ext cx="12684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天主教</a:t>
            </a:r>
            <a:endParaRPr kumimoji="1" lang="zh-HK" altLang="en-US" sz="2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97C7EB2-9F85-4AE9-834E-EAF7456F4AB0}"/>
              </a:ext>
            </a:extLst>
          </p:cNvPr>
          <p:cNvSpPr txBox="1">
            <a:spLocks noChangeArrowheads="1"/>
          </p:cNvSpPr>
          <p:nvPr/>
        </p:nvSpPr>
        <p:spPr bwMode="auto">
          <a:xfrm rot="20136847">
            <a:off x="1022370" y="3476675"/>
            <a:ext cx="55399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中國文化</a:t>
            </a:r>
            <a:endParaRPr kumimoji="1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B0DACAEE-42D1-4C67-AC82-6BA1785C6B20}"/>
              </a:ext>
            </a:extLst>
          </p:cNvPr>
          <p:cNvSpPr txBox="1">
            <a:spLocks noChangeArrowheads="1"/>
          </p:cNvSpPr>
          <p:nvPr/>
        </p:nvSpPr>
        <p:spPr bwMode="auto">
          <a:xfrm rot="1930736">
            <a:off x="3322638" y="3625999"/>
            <a:ext cx="554037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+mn-cs"/>
              </a:rPr>
              <a:t>其它宗教</a:t>
            </a:r>
            <a:endParaRPr kumimoji="1" lang="zh-HK" altLang="en-US" sz="2400" b="0" i="0" u="none" strike="noStrike" kern="1200" cap="none" spc="0" normalizeH="0" baseline="0" noProof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+mn-cs"/>
            </a:endParaRPr>
          </a:p>
        </p:txBody>
      </p:sp>
      <p:sp>
        <p:nvSpPr>
          <p:cNvPr id="30" name="文字方塊 33">
            <a:extLst>
              <a:ext uri="{FF2B5EF4-FFF2-40B4-BE49-F238E27FC236}">
                <a16:creationId xmlns:a16="http://schemas.microsoft.com/office/drawing/2014/main" id="{D2DFCA56-A925-4D9C-A027-E5C8B154B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548680"/>
            <a:ext cx="8391723" cy="1200329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求同存異 和而不同 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highlight>
                  <a:srgbClr val="FF0000"/>
                </a:highlight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合異趨一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 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世界大同</a:t>
            </a:r>
            <a:endParaRPr kumimoji="1" lang="en-US" altLang="zh-TW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anose="020B0509000000000000" pitchFamily="49" charset="-12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肯定自己 欣賞別人 </a:t>
            </a:r>
            <a:r>
              <a:rPr kumimoji="1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 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華康正顏楷體W7" panose="03000709000000000000" pitchFamily="65" charset="-120"/>
                <a:ea typeface="華康正顏楷體W7" panose="03000709000000000000" pitchFamily="65" charset="-120"/>
                <a:cs typeface="華康黑體-GB5" panose="020B0509000000000000" pitchFamily="49" charset="-120"/>
              </a:rPr>
              <a:t>學習別人 豐富自己</a:t>
            </a:r>
          </a:p>
        </p:txBody>
      </p:sp>
      <p:sp>
        <p:nvSpPr>
          <p:cNvPr id="25" name="文字方塊 21">
            <a:extLst>
              <a:ext uri="{FF2B5EF4-FFF2-40B4-BE49-F238E27FC236}">
                <a16:creationId xmlns:a16="http://schemas.microsoft.com/office/drawing/2014/main" id="{5BDFD691-93FC-4944-A944-1B42CDB15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5157192"/>
            <a:ext cx="8064896" cy="646331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華康黑體-GB5" panose="020B0509000000000000" pitchFamily="49" charset="-120"/>
              </a:rPr>
              <a:t>道不同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正好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華康黑體-GB5" panose="020B0509000000000000" pitchFamily="49" charset="-120"/>
              </a:rPr>
              <a:t>為謀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華康黑體-GB5" panose="020B0509000000000000" pitchFamily="49" charset="-120"/>
              </a:rPr>
              <a:t>;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黑體-GB5" panose="020B0509000000000000" pitchFamily="49" charset="-120"/>
              </a:rPr>
              <a:t>存而不論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華康黑體-GB5" panose="020B0509000000000000" pitchFamily="49" charset="-120"/>
              </a:rPr>
              <a:t>;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華康黑體-GB5" panose="020B0509000000000000" pitchFamily="49" charset="-120"/>
              </a:rPr>
              <a:t>天國</a:t>
            </a:r>
            <a:r>
              <a:rPr kumimoji="0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華康黑體-GB5" panose="020B0509000000000000" pitchFamily="49" charset="-120"/>
              </a:rPr>
              <a:t> ;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華康儷中黑" panose="020B0509000000000000" pitchFamily="49" charset="-120"/>
                <a:cs typeface="華康黑體-GB5" panose="020B0509000000000000" pitchFamily="49" charset="-120"/>
              </a:rPr>
              <a:t>天下一家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華康儷中黑" panose="020B0509000000000000" pitchFamily="49" charset="-120"/>
              <a:cs typeface="華康黑體-GB5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907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altLang="zh-TW" sz="1000" dirty="0">
              <a:solidFill>
                <a:srgbClr val="9900CC"/>
              </a:solidFill>
              <a:ea typeface="華康儷中黑" pitchFamily="49" charset="-120"/>
            </a:endParaRPr>
          </a:p>
          <a:p>
            <a:pPr eaLnBrk="1" hangingPunct="1">
              <a:buFontTx/>
              <a:buNone/>
              <a:defRPr/>
            </a:pPr>
            <a:r>
              <a:rPr lang="zh-TW" altLang="en-US" sz="3600" dirty="0">
                <a:solidFill>
                  <a:srgbClr val="0000FF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    </a:t>
            </a:r>
            <a:r>
              <a:rPr lang="zh-TW" altLang="en-US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找尋真理</a:t>
            </a:r>
            <a:r>
              <a:rPr lang="en-US" altLang="zh-TW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耶穌</a:t>
            </a:r>
            <a:r>
              <a:rPr lang="en-US" altLang="zh-TW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黑體-GB5" panose="020B0509000000000000" pitchFamily="49" charset="-120"/>
              </a:rPr>
              <a:t>如何分辨</a:t>
            </a:r>
            <a:r>
              <a:rPr lang="en-US" altLang="zh-TW" sz="3600" spc="-300" dirty="0">
                <a:solidFill>
                  <a:srgbClr val="0000FF"/>
                </a:solidFill>
                <a:ea typeface="華康黑體-GB5" panose="020B0509000000000000" pitchFamily="49" charset="-120"/>
                <a:cs typeface="華康黑體-GB5" panose="020B0509000000000000" pitchFamily="49" charset="-120"/>
              </a:rPr>
              <a:t>——</a:t>
            </a:r>
            <a:endParaRPr lang="en-US" altLang="zh-TW" sz="3400" spc="-300" dirty="0">
              <a:solidFill>
                <a:srgbClr val="0000FF"/>
              </a:solidFill>
              <a:latin typeface="華康布丁體" panose="040B0C09000000000000" pitchFamily="81" charset="-120"/>
              <a:ea typeface="華康布丁體" panose="040B0C09000000000000" pitchFamily="81" charset="-120"/>
              <a:cs typeface="華康黑體(P)-GB5" pitchFamily="34" charset="-120"/>
            </a:endParaRPr>
          </a:p>
          <a:p>
            <a:pPr eaLnBrk="1" hangingPunct="1">
              <a:buFontTx/>
              <a:buNone/>
              <a:defRPr/>
            </a:pPr>
            <a:r>
              <a:rPr lang="en-US" altLang="zh-TW" sz="3400" b="1" dirty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  </a:t>
            </a:r>
            <a:r>
              <a:rPr lang="zh-TW" altLang="en-US" sz="3400" b="1" dirty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     </a:t>
            </a:r>
            <a:r>
              <a:rPr lang="zh-TW" altLang="en-US" sz="3400" dirty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個人</a:t>
            </a:r>
            <a:r>
              <a:rPr lang="en-US" altLang="zh-TW" sz="3400" b="1" dirty="0">
                <a:ea typeface="華康儷中黑" pitchFamily="49" charset="-120"/>
                <a:cs typeface="華康黑體(P)-GB5" pitchFamily="34" charset="-120"/>
              </a:rPr>
              <a:t>+</a:t>
            </a:r>
            <a:r>
              <a:rPr lang="zh-TW" altLang="en-US" sz="3400" dirty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對方</a:t>
            </a:r>
            <a:r>
              <a:rPr lang="en-US" altLang="zh-TW" sz="3400" b="1" dirty="0">
                <a:ea typeface="華康儷中黑" pitchFamily="49" charset="-120"/>
                <a:cs typeface="華康黑體(P)-GB5" pitchFamily="34" charset="-120"/>
              </a:rPr>
              <a:t>+</a:t>
            </a:r>
            <a:r>
              <a:rPr lang="zh-TW" altLang="en-US" sz="3400" dirty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教會</a:t>
            </a:r>
            <a:r>
              <a:rPr lang="en-US" altLang="zh-TW" sz="3400" b="1" dirty="0">
                <a:ea typeface="華康儷中黑" pitchFamily="49" charset="-120"/>
                <a:cs typeface="華康黑體(P)-GB5" pitchFamily="34" charset="-120"/>
              </a:rPr>
              <a:t>+</a:t>
            </a:r>
            <a:r>
              <a:rPr lang="zh-TW" altLang="en-US" sz="3400" dirty="0">
                <a:solidFill>
                  <a:srgbClr val="A50021"/>
                </a:solidFill>
                <a:ea typeface="華康儷中黑" pitchFamily="49" charset="-120"/>
                <a:cs typeface="華康黑體(P)-GB5" pitchFamily="34" charset="-120"/>
              </a:rPr>
              <a:t>世界</a:t>
            </a:r>
          </a:p>
        </p:txBody>
      </p:sp>
      <p:sp>
        <p:nvSpPr>
          <p:cNvPr id="108547" name="Line 8"/>
          <p:cNvSpPr>
            <a:spLocks noChangeShapeType="1"/>
          </p:cNvSpPr>
          <p:nvPr/>
        </p:nvSpPr>
        <p:spPr bwMode="auto">
          <a:xfrm flipV="1">
            <a:off x="717550" y="1052513"/>
            <a:ext cx="6816725" cy="2357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HK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08548" name="Line 9"/>
          <p:cNvSpPr>
            <a:spLocks noChangeShapeType="1"/>
          </p:cNvSpPr>
          <p:nvPr/>
        </p:nvSpPr>
        <p:spPr bwMode="auto">
          <a:xfrm>
            <a:off x="684213" y="3429000"/>
            <a:ext cx="6937375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HK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108549" name="Oval 11"/>
          <p:cNvSpPr>
            <a:spLocks noChangeArrowheads="1"/>
          </p:cNvSpPr>
          <p:nvPr/>
        </p:nvSpPr>
        <p:spPr bwMode="auto">
          <a:xfrm>
            <a:off x="4284663" y="2027238"/>
            <a:ext cx="12954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  <p:sp>
        <p:nvSpPr>
          <p:cNvPr id="108550" name="Oval 12"/>
          <p:cNvSpPr>
            <a:spLocks noChangeArrowheads="1"/>
          </p:cNvSpPr>
          <p:nvPr/>
        </p:nvSpPr>
        <p:spPr bwMode="auto">
          <a:xfrm>
            <a:off x="4284663" y="3322638"/>
            <a:ext cx="1295400" cy="1223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  <p:sp>
        <p:nvSpPr>
          <p:cNvPr id="108551" name="Oval 13"/>
          <p:cNvSpPr>
            <a:spLocks noChangeArrowheads="1"/>
          </p:cNvSpPr>
          <p:nvPr/>
        </p:nvSpPr>
        <p:spPr bwMode="auto">
          <a:xfrm>
            <a:off x="5580063" y="1503363"/>
            <a:ext cx="1728787" cy="17287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  <p:sp>
        <p:nvSpPr>
          <p:cNvPr id="108552" name="Oval 14"/>
          <p:cNvSpPr>
            <a:spLocks noChangeArrowheads="1"/>
          </p:cNvSpPr>
          <p:nvPr/>
        </p:nvSpPr>
        <p:spPr bwMode="auto">
          <a:xfrm>
            <a:off x="5580063" y="3213100"/>
            <a:ext cx="1728787" cy="17287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新細明體" charset="-120"/>
              <a:cs typeface="+mn-cs"/>
            </a:endParaRP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4498975" y="2205038"/>
            <a:ext cx="79375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0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華康黑體(P)-GB5" pitchFamily="34" charset="-120"/>
                <a:cs typeface="華康黑體(P)-GB5" pitchFamily="34" charset="-120"/>
              </a:rPr>
              <a:t>我</a:t>
            </a:r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4356100" y="3573463"/>
            <a:ext cx="1152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400" b="1" i="0" u="none" strike="noStrike" kern="1200" cap="none" spc="0" normalizeH="0" baseline="0" noProof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(P)-GB5" pitchFamily="34" charset="-120"/>
              </a:rPr>
              <a:t>對方</a:t>
            </a:r>
          </a:p>
        </p:txBody>
      </p:sp>
      <p:sp>
        <p:nvSpPr>
          <p:cNvPr id="49169" name="Text Box 17"/>
          <p:cNvSpPr txBox="1">
            <a:spLocks noChangeArrowheads="1"/>
          </p:cNvSpPr>
          <p:nvPr/>
        </p:nvSpPr>
        <p:spPr bwMode="auto">
          <a:xfrm>
            <a:off x="5581650" y="1866900"/>
            <a:ext cx="1727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(P)-GB5" pitchFamily="34" charset="-120"/>
              </a:rPr>
              <a:t>教會</a:t>
            </a:r>
          </a:p>
        </p:txBody>
      </p:sp>
      <p:sp>
        <p:nvSpPr>
          <p:cNvPr id="49170" name="Text Box 18"/>
          <p:cNvSpPr txBox="1">
            <a:spLocks noChangeArrowheads="1"/>
          </p:cNvSpPr>
          <p:nvPr/>
        </p:nvSpPr>
        <p:spPr bwMode="auto">
          <a:xfrm>
            <a:off x="5580063" y="3594100"/>
            <a:ext cx="17287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5400" b="0" i="0" u="none" strike="noStrike" kern="120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charset="0"/>
                <a:ea typeface="華康黑體(P)-GB5" pitchFamily="34" charset="-120"/>
                <a:cs typeface="華康黑體(P)-GB5" pitchFamily="34" charset="-120"/>
              </a:rPr>
              <a:t>世界</a:t>
            </a:r>
          </a:p>
        </p:txBody>
      </p:sp>
      <p:sp>
        <p:nvSpPr>
          <p:cNvPr id="108557" name="Line 19"/>
          <p:cNvSpPr>
            <a:spLocks noChangeShapeType="1"/>
          </p:cNvSpPr>
          <p:nvPr/>
        </p:nvSpPr>
        <p:spPr bwMode="auto">
          <a:xfrm>
            <a:off x="539552" y="5661248"/>
            <a:ext cx="7777163" cy="0"/>
          </a:xfrm>
          <a:prstGeom prst="line">
            <a:avLst/>
          </a:prstGeom>
          <a:noFill/>
          <a:ln w="381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HK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新細明體"/>
              <a:cs typeface="+mn-cs"/>
            </a:endParaRPr>
          </a:p>
        </p:txBody>
      </p:sp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638125" y="5589240"/>
            <a:ext cx="7534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逐漸發現；成長</a:t>
            </a:r>
            <a:r>
              <a:rPr kumimoji="1" lang="en-US" altLang="zh-TW" sz="3600" b="0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華康黑體(P)-GB5" pitchFamily="34" charset="-120"/>
                <a:sym typeface="Wingdings" pitchFamily="2" charset="2"/>
              </a:rPr>
              <a:t></a:t>
            </a: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華康儷中黑" pitchFamily="49" charset="-120"/>
                <a:ea typeface="華康儷中黑" pitchFamily="49" charset="-120"/>
                <a:cs typeface="華康黑體(P)-GB5" pitchFamily="34" charset="-120"/>
              </a:rPr>
              <a:t>和人類一起成長</a:t>
            </a:r>
            <a:endParaRPr kumimoji="1" lang="zh-TW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華康儷中黑" pitchFamily="49" charset="-120"/>
              <a:ea typeface="華康儷中黑" pitchFamily="49" charset="-120"/>
              <a:cs typeface="華康黑體(P)-GB5" pitchFamily="34" charset="-120"/>
            </a:endParaRPr>
          </a:p>
        </p:txBody>
      </p:sp>
      <p:sp>
        <p:nvSpPr>
          <p:cNvPr id="15" name="文字方塊 14"/>
          <p:cNvSpPr txBox="1">
            <a:spLocks noChangeArrowheads="1"/>
          </p:cNvSpPr>
          <p:nvPr/>
        </p:nvSpPr>
        <p:spPr bwMode="auto">
          <a:xfrm>
            <a:off x="7668344" y="1239838"/>
            <a:ext cx="677108" cy="3803650"/>
          </a:xfrm>
          <a:prstGeom prst="rect">
            <a:avLst/>
          </a:prstGeom>
          <a:solidFill>
            <a:srgbClr val="C00000"/>
          </a:solidFill>
          <a:ln w="9525">
            <a:solidFill>
              <a:srgbClr val="990033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+mn-cs"/>
              </a:rPr>
              <a:t>所以不能 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+mn-cs"/>
              </a:rPr>
              <a:t>唯一</a:t>
            </a:r>
            <a:r>
              <a:rPr kumimoji="1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+mn-cs"/>
              </a:rPr>
              <a:t>XXX</a:t>
            </a:r>
          </a:p>
        </p:txBody>
      </p:sp>
      <p:sp>
        <p:nvSpPr>
          <p:cNvPr id="16" name="文字方塊 15"/>
          <p:cNvSpPr txBox="1">
            <a:spLocks noChangeArrowheads="1"/>
          </p:cNvSpPr>
          <p:nvPr/>
        </p:nvSpPr>
        <p:spPr bwMode="auto">
          <a:xfrm>
            <a:off x="2409825" y="2143125"/>
            <a:ext cx="1662113" cy="264318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-GB5" pitchFamily="49" charset="-120"/>
              </a:rPr>
              <a:t>並非教條主義</a:t>
            </a:r>
            <a:endParaRPr kumimoji="0" lang="en-US" altLang="zh-TW" sz="3200" b="0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華康儷中黑" pitchFamily="49" charset="-120"/>
              <a:cs typeface="華康黑體-GB5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-GB5" pitchFamily="49" charset="-120"/>
              </a:rPr>
              <a:t>不能一成不變</a:t>
            </a:r>
            <a:endParaRPr kumimoji="0" lang="en-US" altLang="zh-TW" sz="3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華康儷中黑" pitchFamily="49" charset="-120"/>
              <a:cs typeface="華康黑體-GB5" pitchFamily="49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-GB5" pitchFamily="49" charset="-120"/>
              </a:rPr>
              <a:t>不可唯我獨尊</a:t>
            </a:r>
          </a:p>
        </p:txBody>
      </p:sp>
      <p:sp>
        <p:nvSpPr>
          <p:cNvPr id="17" name="文字方塊 16"/>
          <p:cNvSpPr txBox="1">
            <a:spLocks noChangeArrowheads="1"/>
          </p:cNvSpPr>
          <p:nvPr/>
        </p:nvSpPr>
        <p:spPr bwMode="auto">
          <a:xfrm>
            <a:off x="1328121" y="1928813"/>
            <a:ext cx="984885" cy="33718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-GB5" pitchFamily="49" charset="-120"/>
              </a:rPr>
              <a:t>不要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-GB5" pitchFamily="49" charset="-120"/>
              </a:rPr>
              <a:t>惡霸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-GB5" pitchFamily="49" charset="-120"/>
              </a:rPr>
              <a:t> </a:t>
            </a: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-GB5" pitchFamily="49" charset="-120"/>
              </a:rPr>
              <a:t>善霸 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-GB5" pitchFamily="49" charset="-120"/>
              </a:rPr>
              <a:t>人權霸</a:t>
            </a:r>
            <a: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-GB5" pitchFamily="49" charset="-120"/>
              </a:rPr>
              <a:t>    </a:t>
            </a:r>
            <a:br>
              <a:rPr kumimoji="0" lang="en-US" altLang="zh-TW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-GB5" pitchFamily="49" charset="-120"/>
              </a:rPr>
            </a:b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-GB5" pitchFamily="49" charset="-120"/>
              </a:rPr>
              <a:t>     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-GB5" pitchFamily="49" charset="-120"/>
              </a:rPr>
              <a:t>宗教霸 自由霸 民主霸</a:t>
            </a:r>
          </a:p>
        </p:txBody>
      </p:sp>
      <p:sp>
        <p:nvSpPr>
          <p:cNvPr id="18" name="文字方塊 17"/>
          <p:cNvSpPr txBox="1">
            <a:spLocks noChangeArrowheads="1"/>
          </p:cNvSpPr>
          <p:nvPr/>
        </p:nvSpPr>
        <p:spPr bwMode="auto">
          <a:xfrm>
            <a:off x="563563" y="1754188"/>
            <a:ext cx="646112" cy="37449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-GB5" pitchFamily="49" charset="-120"/>
              </a:rPr>
              <a:t>一切</a:t>
            </a:r>
            <a:r>
              <a:rPr kumimoji="0" lang="zh-TW" altLang="en-US" sz="3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-GB5" pitchFamily="49" charset="-120"/>
              </a:rPr>
              <a:t>霸</a:t>
            </a:r>
            <a:r>
              <a:rPr kumimoji="0" lang="zh-TW" altLang="en-US" sz="28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華康儷中黑" pitchFamily="49" charset="-120"/>
                <a:cs typeface="華康黑體-GB5" pitchFamily="49" charset="-120"/>
              </a:rPr>
              <a:t>都會自絕於真理</a:t>
            </a:r>
          </a:p>
        </p:txBody>
      </p:sp>
    </p:spTree>
    <p:extLst>
      <p:ext uri="{BB962C8B-B14F-4D97-AF65-F5344CB8AC3E}">
        <p14:creationId xmlns:p14="http://schemas.microsoft.com/office/powerpoint/2010/main" val="265560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87D4271-B58D-4FC1-89B4-707BB3FCD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 marL="360000" indent="-457200" algn="just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如果誰來跟隨我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而不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惱恨自己的父親</a:t>
            </a:r>
            <a:r>
              <a:rPr lang="en-US" altLang="zh-TW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母親</a:t>
            </a:r>
            <a:r>
              <a:rPr lang="en-US" altLang="zh-TW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甚至自己的性命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不能做我的門徒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如果不背起自己的十字架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跟隨我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不能做我的門徒</a:t>
            </a:r>
            <a:r>
              <a:rPr lang="en-US" altLang="zh-TW" sz="4000" dirty="0">
                <a:solidFill>
                  <a:schemeClr val="bg1"/>
                </a:solidFill>
                <a:latin typeface="華康正顏楷體W7(P)" panose="03000700000000000000" pitchFamily="66" charset="-120"/>
                <a:ea typeface="華康正顏楷體W7(P)" panose="03000700000000000000" pitchFamily="66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just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惱恨父母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=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對基督的愛要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超過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愛父母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360000" indent="-457200" algn="just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惱恨世界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=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愛天主在萬有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世界</a:t>
            </a:r>
            <a:r>
              <a:rPr lang="en-US" altLang="zh-TW" sz="28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r>
              <a:rPr lang="zh-TW" altLang="en-US" sz="40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之上</a:t>
            </a:r>
            <a:endParaRPr lang="en-US" altLang="zh-TW" sz="4000" dirty="0">
              <a:solidFill>
                <a:srgbClr val="00FF00"/>
              </a:solidFill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360000" indent="-457200" algn="just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真愛天主會導向真愛父母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自己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天主愛我多於我愛自己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認識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安排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360000" indent="-457200" algn="just" eaLnBrk="1">
              <a:lnSpc>
                <a:spcPts val="4600"/>
              </a:lnSpc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天行</a:t>
            </a:r>
            <a:r>
              <a:rPr lang="en-US" altLang="zh-TW" sz="2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2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神律</a:t>
            </a:r>
            <a:r>
              <a:rPr lang="en-US" altLang="zh-TW" sz="2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2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自然律</a:t>
            </a:r>
            <a:r>
              <a:rPr lang="en-US" altLang="zh-TW" sz="2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2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生命律</a:t>
            </a:r>
            <a:r>
              <a:rPr lang="en-US" altLang="zh-TW" sz="2800" dirty="0">
                <a:solidFill>
                  <a:srgbClr val="00FF00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r>
              <a:rPr lang="zh-TW" altLang="en-US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有常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 治則吉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亂則凶</a:t>
            </a:r>
            <a:r>
              <a:rPr lang="en-US" altLang="zh-TW" sz="36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endParaRPr lang="zh-TW" altLang="en-US" sz="36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479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2FB64A6-F812-4134-857B-51B522865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08712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你認識你自己嗎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世上許多偉大的宗教家和哲人</a:t>
            </a:r>
            <a:endParaRPr lang="en-US" altLang="zh-TW" sz="4000" dirty="0">
              <a:ea typeface="華康儷中黑" panose="020B0509000000000000" pitchFamily="49" charset="-120"/>
            </a:endParaRPr>
          </a:p>
          <a:p>
            <a:pPr>
              <a:lnSpc>
                <a:spcPts val="5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都曾為這個問題而苦思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而煩惱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Do you know yourself?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Many great religious and philosophers in the world have thought long and hard about this and been troubled </a:t>
            </a:r>
          </a:p>
          <a:p>
            <a:pPr>
              <a:lnSpc>
                <a:spcPts val="44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by this question.</a:t>
            </a:r>
          </a:p>
        </p:txBody>
      </p:sp>
    </p:spTree>
    <p:extLst>
      <p:ext uri="{BB962C8B-B14F-4D97-AF65-F5344CB8AC3E}">
        <p14:creationId xmlns:p14="http://schemas.microsoft.com/office/powerpoint/2010/main" val="1081664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2FB64A6-F812-4134-857B-51B522865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lnSpc>
                <a:spcPts val="4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古希臘哲學家蘇格拉底曾說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未反省過的生命不值得活下去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問到他哲學的精粹是什麼時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他答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</a:t>
            </a:r>
            <a:r>
              <a:rPr lang="zh-TW" altLang="en-US" sz="4000" dirty="0">
                <a:solidFill>
                  <a:srgbClr val="FF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認識你自己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In ancient Greece, the philosopher Socrates, declared that 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the unexamined life was not worth living</a:t>
            </a:r>
            <a:r>
              <a:rPr lang="en-US" altLang="zh-TW" sz="4000" dirty="0">
                <a:ea typeface="華康儷中黑" panose="020B0509000000000000" pitchFamily="49" charset="-120"/>
              </a:rPr>
              <a:t>” – meaning to live without introspection is a life without value. Asked to sum up what all philosophical commandments could be reduced to,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he replied: “</a:t>
            </a:r>
            <a:r>
              <a:rPr lang="en-US" altLang="zh-TW" sz="4000" dirty="0">
                <a:solidFill>
                  <a:srgbClr val="FF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Know yourself</a:t>
            </a:r>
            <a:r>
              <a:rPr lang="en-US" altLang="zh-TW" sz="4000" dirty="0">
                <a:ea typeface="華康儷中黑" panose="020B0509000000000000" pitchFamily="49" charset="-12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018857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2FB64A6-F812-4134-857B-51B522865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你知道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你並不完全認識你自己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或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未必懂得真愛你自己</a:t>
            </a:r>
            <a:r>
              <a:rPr lang="zh-TW" altLang="en-US" sz="4000" dirty="0">
                <a:ea typeface="華康儷中黑" panose="020B0509000000000000" pitchFamily="49" charset="-120"/>
              </a:rPr>
              <a:t>嗎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  <a:r>
              <a:rPr lang="zh-TW" altLang="en-US" sz="4000" dirty="0">
                <a:ea typeface="華康儷中黑" panose="020B0509000000000000" pitchFamily="49" charset="-120"/>
              </a:rPr>
              <a:t>你知道天主認識你或愛你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多於你認識你自己或愛你自己嗎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Do you know that you do not actually and thoroughly know yourself,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or know how to truly love yourself?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Do you know that God knows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and loves you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more than you know and love yourself?</a:t>
            </a:r>
          </a:p>
        </p:txBody>
      </p:sp>
    </p:spTree>
    <p:extLst>
      <p:ext uri="{BB962C8B-B14F-4D97-AF65-F5344CB8AC3E}">
        <p14:creationId xmlns:p14="http://schemas.microsoft.com/office/powerpoint/2010/main" val="2054867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2FB64A6-F812-4134-857B-51B522865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lnSpc>
                <a:spcPts val="46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天主創造了我們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也給了我們一本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生命</a:t>
            </a:r>
            <a:endParaRPr lang="en-US" altLang="zh-TW" sz="40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>
              <a:lnSpc>
                <a:spcPts val="46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說明書</a:t>
            </a:r>
            <a:r>
              <a:rPr lang="en-US" altLang="zh-TW" sz="24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——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聖經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按照這說明書去生活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才能達到生命的圓滿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獲得真實的幸福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6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並懂得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如何真正的愛父母和愛我們自己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God created us and gave us an 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instruction manual about </a:t>
            </a:r>
            <a:b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</a:b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life</a:t>
            </a:r>
            <a:r>
              <a:rPr lang="en-US" altLang="zh-TW" sz="2400" b="1" dirty="0">
                <a:solidFill>
                  <a:srgbClr val="FF0000"/>
                </a:solidFill>
                <a:ea typeface="華康儷中黑" panose="020B0509000000000000" pitchFamily="49" charset="-120"/>
              </a:rPr>
              <a:t>——</a:t>
            </a:r>
            <a:r>
              <a:rPr lang="en-US" altLang="zh-TW" sz="40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the Bible</a:t>
            </a:r>
            <a:r>
              <a:rPr lang="en-US" altLang="zh-TW" sz="4000" dirty="0">
                <a:ea typeface="華康儷中黑" panose="020B0509000000000000" pitchFamily="49" charset="-120"/>
              </a:rPr>
              <a:t>. Living according to its tenet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(credo)</a:t>
            </a:r>
            <a:r>
              <a:rPr lang="en-US" altLang="zh-TW" sz="4000" dirty="0">
                <a:ea typeface="華康儷中黑" panose="020B0509000000000000" pitchFamily="49" charset="-120"/>
              </a:rPr>
              <a:t>, we will reach life’s perfection, reap true happiness,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as well as know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how to love our parents and ourselves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3114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0"/>
              </a:spcBef>
              <a:buFontTx/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恭讀智慧篇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9:13-18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有誰能知道天主的計劃，有誰能想像上主的意願？必死的人的思想，常是不定的；我們人的計謀，常是無常的；因為，這必腐朽的肉身，重壓著靈魂；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這屬於塵土的寓所，迫使精神多慮。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世上的事，我們還難以測度；目前的事，我們還得費力追求；那麼，天上的事，誰還能探究？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1/2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2FB64A6-F812-4134-857B-51B522865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>
              <a:lnSpc>
                <a:spcPts val="45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4000" dirty="0">
                <a:ea typeface="華康儷中黑" panose="020B0509000000000000" pitchFamily="49" charset="-120"/>
              </a:rPr>
              <a:t>因為聖經講的不是科學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不是歷史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而是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世界和生命的秘密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是大自然和所有生命的內在規律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按它的話去生活就吉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否則就凶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荀子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應之以治則吉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應之以亂則凶</a:t>
            </a:r>
            <a:r>
              <a:rPr lang="en-US" altLang="zh-TW" sz="3600" dirty="0">
                <a:ea typeface="華康儷中黑" panose="020B0509000000000000" pitchFamily="49" charset="-120"/>
              </a:rPr>
              <a:t>)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Because the Bible expounded not on science, nor history, but the secrets that embody a natural law about things in the world and in human life.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Following its laws </a:t>
            </a:r>
            <a:r>
              <a:rPr lang="en-US" altLang="zh-TW" sz="4000" dirty="0">
                <a:ea typeface="華康儷中黑" panose="020B0509000000000000" pitchFamily="49" charset="-120"/>
              </a:rPr>
              <a:t>brings assurances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of a promising future;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going against its laws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brings ominous consequences.</a:t>
            </a:r>
          </a:p>
        </p:txBody>
      </p:sp>
    </p:spTree>
    <p:extLst>
      <p:ext uri="{BB962C8B-B14F-4D97-AF65-F5344CB8AC3E}">
        <p14:creationId xmlns:p14="http://schemas.microsoft.com/office/powerpoint/2010/main" val="3311522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2FB64A6-F812-4134-857B-51B522865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就好像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防寒莫善於加衣</a:t>
            </a:r>
            <a:r>
              <a:rPr lang="zh-TW" altLang="en-US" sz="3600" dirty="0">
                <a:ea typeface="華康儷中黑" panose="020B0509000000000000" pitchFamily="49" charset="-120"/>
              </a:rPr>
              <a:t>或</a:t>
            </a:r>
            <a:r>
              <a:rPr lang="zh-TW" altLang="en-US" sz="3600" dirty="0">
                <a:solidFill>
                  <a:srgbClr val="0000FF"/>
                </a:solidFill>
                <a:ea typeface="華康儷中黑" panose="020B0509000000000000" pitchFamily="49" charset="-120"/>
              </a:rPr>
              <a:t>氫加氧變成水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是大自然的規律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愛人者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人恆愛之</a:t>
            </a:r>
            <a:r>
              <a:rPr lang="zh-TW" altLang="en-US" sz="3600" dirty="0">
                <a:ea typeface="華康儷中黑" panose="020B0509000000000000" pitchFamily="49" charset="-120"/>
              </a:rPr>
              <a:t>」或「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愛人不親反其仁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是人際關係的金科玉律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This is likened to: “wearing extra clothing to shield from the cold”, H</a:t>
            </a:r>
            <a:r>
              <a:rPr lang="en-US" altLang="zh-TW" sz="2400" dirty="0">
                <a:ea typeface="華康儷中黑" panose="020B0509000000000000" pitchFamily="49" charset="-120"/>
              </a:rPr>
              <a:t>2</a:t>
            </a:r>
            <a:r>
              <a:rPr lang="en-US" altLang="zh-TW" sz="3600" dirty="0">
                <a:ea typeface="華康儷中黑" panose="020B0509000000000000" pitchFamily="49" charset="-120"/>
              </a:rPr>
              <a:t> and O</a:t>
            </a:r>
            <a:r>
              <a:rPr lang="en-US" altLang="zh-TW" sz="2400" dirty="0">
                <a:ea typeface="華康儷中黑" panose="020B0509000000000000" pitchFamily="49" charset="-120"/>
              </a:rPr>
              <a:t>2</a:t>
            </a:r>
            <a:r>
              <a:rPr lang="en-US" altLang="zh-TW" sz="3600" dirty="0">
                <a:ea typeface="華康儷中黑" panose="020B0509000000000000" pitchFamily="49" charset="-120"/>
              </a:rPr>
              <a:t> to make water or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2H</a:t>
            </a:r>
            <a:r>
              <a:rPr lang="en-US" altLang="zh-TW" sz="2400" dirty="0">
                <a:solidFill>
                  <a:srgbClr val="FF0000"/>
                </a:solidFill>
                <a:ea typeface="華康儷中黑" panose="020B0509000000000000" pitchFamily="49" charset="-120"/>
              </a:rPr>
              <a:t>2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+O</a:t>
            </a:r>
            <a:r>
              <a:rPr lang="en-US" altLang="zh-TW" sz="2400" dirty="0">
                <a:solidFill>
                  <a:srgbClr val="FF0000"/>
                </a:solidFill>
                <a:ea typeface="華康儷中黑" panose="020B0509000000000000" pitchFamily="49" charset="-120"/>
              </a:rPr>
              <a:t>2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2H</a:t>
            </a:r>
            <a:r>
              <a:rPr lang="en-US" altLang="zh-TW" sz="2400" dirty="0">
                <a:solidFill>
                  <a:srgbClr val="FF0000"/>
                </a:solidFill>
                <a:ea typeface="華康儷中黑" panose="020B0509000000000000" pitchFamily="49" charset="-120"/>
              </a:rPr>
              <a:t>2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O</a:t>
            </a:r>
            <a:r>
              <a:rPr lang="en-US" altLang="zh-TW" sz="3600" dirty="0">
                <a:ea typeface="華康儷中黑" panose="020B0509000000000000" pitchFamily="49" charset="-120"/>
              </a:rPr>
              <a:t>;  It is nature’s intrinsic law; “People who love others will be loved”, “If you love others, but the love is not reciprocated,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reflect</a:t>
            </a:r>
            <a:r>
              <a:rPr lang="en-US" altLang="zh-TW" sz="3600" dirty="0">
                <a:ea typeface="華康儷中黑" panose="020B0509000000000000" pitchFamily="49" charset="-120"/>
              </a:rPr>
              <a:t> if your love was genuine or lacking in some way. They are </a:t>
            </a:r>
            <a:r>
              <a:rPr lang="en-US" altLang="zh-TW" sz="3600" dirty="0">
                <a:solidFill>
                  <a:srgbClr val="FFFF00"/>
                </a:solidFill>
                <a:highlight>
                  <a:srgbClr val="FF0000"/>
                </a:highlight>
                <a:ea typeface="華康儷中黑" panose="020B0509000000000000" pitchFamily="49" charset="-120"/>
              </a:rPr>
              <a:t>the golden rules </a:t>
            </a:r>
            <a:r>
              <a:rPr lang="en-US" altLang="zh-TW" sz="3600" dirty="0">
                <a:ea typeface="華康儷中黑" panose="020B0509000000000000" pitchFamily="49" charset="-120"/>
              </a:rPr>
              <a:t>in human relationship.</a:t>
            </a:r>
          </a:p>
        </p:txBody>
      </p:sp>
    </p:spTree>
    <p:extLst>
      <p:ext uri="{BB962C8B-B14F-4D97-AF65-F5344CB8AC3E}">
        <p14:creationId xmlns:p14="http://schemas.microsoft.com/office/powerpoint/2010/main" val="1441328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2FB64A6-F812-4134-857B-51B522865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今天的聖經好像教我們要「恨」自己父母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甚至「恨」自己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其實是教我們要把耶穌和他的生命之律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放在父母和自我之上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亦即「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愛天主在萬有之上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以獲得今生和來世的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真生命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Today’s Bible verses seem to teach us to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“hate” our own parents</a:t>
            </a:r>
            <a:r>
              <a:rPr lang="en-US" altLang="zh-TW" sz="3600" dirty="0">
                <a:ea typeface="華康儷中黑" panose="020B0509000000000000" pitchFamily="49" charset="-120"/>
              </a:rPr>
              <a:t>, even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 “hate” ourselves</a:t>
            </a:r>
            <a:r>
              <a:rPr lang="en-US" altLang="zh-TW" sz="3600" dirty="0">
                <a:ea typeface="華康儷中黑" panose="020B0509000000000000" pitchFamily="49" charset="-120"/>
              </a:rPr>
              <a:t>. In reality, they are meant to teach us to place Jesus and his rule of life above our parents and ourselves, that is, to Love God above all things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in order to gain a true life</a:t>
            </a:r>
            <a:r>
              <a:rPr lang="en-US" altLang="zh-TW" sz="3600" dirty="0">
                <a:ea typeface="華康儷中黑" panose="020B0509000000000000" pitchFamily="49" charset="-120"/>
              </a:rPr>
              <a:t> in this and in the future life.</a:t>
            </a:r>
          </a:p>
        </p:txBody>
      </p:sp>
    </p:spTree>
    <p:extLst>
      <p:ext uri="{BB962C8B-B14F-4D97-AF65-F5344CB8AC3E}">
        <p14:creationId xmlns:p14="http://schemas.microsoft.com/office/powerpoint/2010/main" val="19129520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2FB64A6-F812-4134-857B-51B522865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en-US" sz="3800" dirty="0">
                <a:ea typeface="華康儷中黑" panose="020B0509000000000000" pitchFamily="49" charset="-120"/>
              </a:rPr>
              <a:t>但聖經的生命之言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不易明白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也很難實踐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en-US" sz="3800" dirty="0">
                <a:ea typeface="華康儷中黑" panose="020B0509000000000000" pitchFamily="49" charset="-120"/>
              </a:rPr>
              <a:t>因為我們</a:t>
            </a:r>
            <a:r>
              <a:rPr lang="zh-TW" altLang="en-US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太過自我中心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  <a:r>
              <a:rPr lang="zh-TW" altLang="en-US" sz="3800" dirty="0">
                <a:ea typeface="華康儷中黑" panose="020B0509000000000000" pitchFamily="49" charset="-120"/>
              </a:rPr>
              <a:t>柏拉圖甚至認為</a:t>
            </a:r>
            <a:endParaRPr lang="en-US" altLang="zh-TW" sz="3800" dirty="0">
              <a:ea typeface="華康儷中黑" panose="020B0509000000000000" pitchFamily="49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zh-TW" altLang="en-US" sz="3800" dirty="0">
                <a:ea typeface="華康儷中黑" panose="020B0509000000000000" pitchFamily="49" charset="-120"/>
              </a:rPr>
              <a:t>這是</a:t>
            </a:r>
            <a:r>
              <a:rPr lang="zh-TW" altLang="en-US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人類最大的惡</a:t>
            </a:r>
            <a:r>
              <a:rPr lang="en-US" altLang="zh-TW" sz="3800" dirty="0">
                <a:ea typeface="華康儷中黑" panose="020B0509000000000000" pitchFamily="49" charset="-120"/>
              </a:rPr>
              <a:t>;</a:t>
            </a:r>
            <a:r>
              <a:rPr lang="zh-TW" altLang="en-US" sz="3800" dirty="0">
                <a:ea typeface="華康儷中黑" panose="020B0509000000000000" pitchFamily="49" charset="-120"/>
              </a:rPr>
              <a:t>它會毀滅我們自己</a:t>
            </a:r>
            <a:r>
              <a:rPr lang="en-US" altLang="zh-TW" sz="3800" dirty="0">
                <a:ea typeface="華康儷中黑" panose="020B0509000000000000" pitchFamily="49" charset="-120"/>
              </a:rPr>
              <a:t>,</a:t>
            </a:r>
          </a:p>
          <a:p>
            <a:pPr>
              <a:lnSpc>
                <a:spcPts val="4000"/>
              </a:lnSpc>
              <a:spcBef>
                <a:spcPts val="0"/>
              </a:spcBef>
              <a:spcAft>
                <a:spcPts val="1200"/>
              </a:spcAft>
            </a:pPr>
            <a:r>
              <a:rPr lang="zh-TW" altLang="en-US" sz="3800" dirty="0">
                <a:ea typeface="華康儷中黑" panose="020B0509000000000000" pitchFamily="49" charset="-120"/>
              </a:rPr>
              <a:t>甚至會</a:t>
            </a:r>
            <a:r>
              <a:rPr lang="zh-TW" altLang="en-US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毀滅全人類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800" dirty="0">
                <a:ea typeface="華康儷中黑" panose="020B0509000000000000" pitchFamily="49" charset="-120"/>
              </a:rPr>
              <a:t>However, the words of the Bible about life are not easy to understand and particularly difficult to put into practice, because we have become </a:t>
            </a:r>
            <a:r>
              <a:rPr lang="en-US" altLang="zh-TW" sz="38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self-centered</a:t>
            </a:r>
            <a:r>
              <a:rPr lang="en-US" altLang="zh-TW" sz="3800" dirty="0">
                <a:ea typeface="華康儷中黑" panose="020B0509000000000000" pitchFamily="49" charset="-120"/>
              </a:rPr>
              <a:t>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egoists</a:t>
            </a:r>
            <a:r>
              <a:rPr lang="en-US" altLang="zh-TW" sz="3800" dirty="0">
                <a:ea typeface="華康儷中黑" panose="020B0509000000000000" pitchFamily="49" charset="-120"/>
              </a:rPr>
              <a:t>. In fact Plato considered egoism to be </a:t>
            </a:r>
            <a:r>
              <a:rPr lang="en-US" altLang="zh-TW" sz="3800" dirty="0">
                <a:solidFill>
                  <a:srgbClr val="FF0000"/>
                </a:solidFill>
                <a:ea typeface="華康儷中黑" panose="020B0509000000000000" pitchFamily="49" charset="-120"/>
              </a:rPr>
              <a:t>the worst and greatest human evil. It will destroy us, 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altLang="zh-TW" sz="3800" dirty="0">
                <a:highlight>
                  <a:srgbClr val="FFFF00"/>
                </a:highlight>
                <a:ea typeface="華康儷中黑" panose="020B0509000000000000" pitchFamily="49" charset="-120"/>
              </a:rPr>
              <a:t>even the whole human race</a:t>
            </a:r>
            <a:r>
              <a:rPr lang="en-US" altLang="zh-TW" sz="38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23847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42FB64A6-F812-4134-857B-51B522865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ea typeface="華康儷中黑" panose="020B0509000000000000" pitchFamily="49" charset="-120"/>
              </a:rPr>
              <a:t>所以耶穌才說</a:t>
            </a:r>
            <a:r>
              <a:rPr lang="en-US" altLang="zh-TW" sz="4000" dirty="0">
                <a:ea typeface="華康儷中黑" panose="020B0509000000000000" pitchFamily="49" charset="-120"/>
              </a:rPr>
              <a:t>:</a:t>
            </a:r>
            <a:r>
              <a:rPr lang="zh-TW" altLang="en-US" sz="4000" dirty="0">
                <a:ea typeface="華康儷中黑" panose="020B0509000000000000" pitchFamily="49" charset="-120"/>
              </a:rPr>
              <a:t>「誰獲得自己的性命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必要喪失性命</a:t>
            </a:r>
            <a:r>
              <a:rPr lang="en-US" altLang="zh-TW" sz="4000" dirty="0">
                <a:ea typeface="華康儷中黑" panose="020B0509000000000000" pitchFamily="49" charset="-120"/>
              </a:rPr>
              <a:t>;</a:t>
            </a:r>
            <a:r>
              <a:rPr lang="zh-TW" altLang="en-US" sz="4000" dirty="0">
                <a:ea typeface="華康儷中黑" panose="020B0509000000000000" pitchFamily="49" charset="-120"/>
              </a:rPr>
              <a:t>誰為我的緣故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喪失了自己的性命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必要獲得性命</a:t>
            </a:r>
            <a:r>
              <a:rPr lang="en-US" altLang="zh-TW" sz="4000" dirty="0">
                <a:ea typeface="華康儷中黑" panose="020B0509000000000000" pitchFamily="49" charset="-120"/>
              </a:rPr>
              <a:t>.</a:t>
            </a:r>
            <a:r>
              <a:rPr lang="zh-TW" altLang="en-US" sz="4000" dirty="0">
                <a:ea typeface="華康儷中黑" panose="020B0509000000000000" pitchFamily="49" charset="-120"/>
              </a:rPr>
              <a:t>」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瑪</a:t>
            </a:r>
            <a:r>
              <a:rPr lang="en-US" altLang="zh-TW" dirty="0">
                <a:ea typeface="華康儷中黑" panose="020B0509000000000000" pitchFamily="49" charset="-120"/>
              </a:rPr>
              <a:t>10:39)</a:t>
            </a:r>
          </a:p>
          <a:p>
            <a:pPr>
              <a:lnSpc>
                <a:spcPts val="5000"/>
              </a:lnSpc>
              <a:spcBef>
                <a:spcPts val="0"/>
              </a:spcBef>
            </a:pP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這不是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真「恨」</a:t>
            </a:r>
            <a:r>
              <a:rPr lang="en-US" altLang="zh-TW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而是 </a:t>
            </a:r>
            <a:r>
              <a:rPr lang="zh-TW" altLang="en-US" sz="4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真「愛」</a:t>
            </a:r>
            <a:endParaRPr lang="en-US" altLang="zh-TW" sz="4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>
              <a:lnSpc>
                <a:spcPts val="4700"/>
              </a:lnSpc>
              <a:spcBef>
                <a:spcPts val="0"/>
              </a:spcBef>
            </a:pPr>
            <a:r>
              <a:rPr lang="en-US" altLang="zh-TW" sz="4000" dirty="0">
                <a:ea typeface="華康儷中黑" panose="020B0509000000000000" pitchFamily="49" charset="-120"/>
              </a:rPr>
              <a:t>This is why Jesus said: “Whoever finds his life will lose it, and whoever loses his life for my sake will find it.” </a:t>
            </a:r>
            <a:r>
              <a:rPr lang="en-US" altLang="zh-TW" dirty="0">
                <a:ea typeface="華康儷中黑" panose="020B0509000000000000" pitchFamily="49" charset="-120"/>
              </a:rPr>
              <a:t>(Mt.10:39)</a:t>
            </a:r>
            <a:r>
              <a:rPr lang="en-US" altLang="zh-TW" sz="4000" dirty="0">
                <a:ea typeface="華康儷中黑" panose="020B0509000000000000" pitchFamily="49" charset="-120"/>
              </a:rPr>
              <a:t>.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This is not real “hatred” but real “love”.</a:t>
            </a:r>
            <a:r>
              <a:rPr lang="en-US" altLang="zh-TW" sz="4000" dirty="0">
                <a:ea typeface="華康儷中黑" panose="020B0509000000000000" pitchFamily="49" charset="-12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07549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0"/>
              </a:spcBef>
              <a:buFontTx/>
              <a:buNone/>
            </a:pPr>
            <a:endParaRPr lang="en-US" altLang="zh-TW" sz="4000" spc="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你如果不賜下智慧，從高天派遣你的聖神，誰能知道你的旨意？這樣，世人的道路，才得修正；眾人才可學習你所喜悅的事，並藉著智慧，獲得救援。</a:t>
            </a:r>
            <a:endParaRPr lang="en-US" altLang="zh-TW" sz="4000" spc="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8207970" y="6307842"/>
            <a:ext cx="1259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2/2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6456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785992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0"/>
              </a:spcBef>
              <a:buFontTx/>
              <a:buNone/>
            </a:pPr>
            <a:endParaRPr lang="en-US" altLang="zh-TW" sz="36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恭讀聖保祿宗徒致費肋孟書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9-10, 12-17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親愛的弟兄：</a:t>
            </a:r>
            <a:endParaRPr lang="en-US" altLang="zh-TW" sz="4000" spc="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我這年老的保祿，現在為了基督耶穌，做囚犯的，寧願因著愛德求你，就是為我在鎖鏈中，所生的兒子敖乃息摩，來求你。我現在打發他，回去你那裡，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【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你收下他，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】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他是我的心肝。我本來願意將他留在我這裡，叫他替你服事我、這為福音而被囚的人，可是，沒有你的同意，我什麼也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991872" y="616530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1/2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53975" y="57460"/>
            <a:ext cx="9144000" cy="6669360"/>
          </a:xfrm>
        </p:spPr>
        <p:txBody>
          <a:bodyPr/>
          <a:lstStyle/>
          <a:p>
            <a:pPr marL="0" indent="0" algn="just" eaLnBrk="1">
              <a:lnSpc>
                <a:spcPts val="2000"/>
              </a:lnSpc>
              <a:spcBef>
                <a:spcPts val="0"/>
              </a:spcBef>
              <a:buFontTx/>
              <a:buNone/>
            </a:pP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不願意做，好叫你的善行，不是出於勉強，而是出於甘心。也許他暫時離開你，是為叫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你永遠收下他，不再當一個奴隸，而是超過奴隸，作可愛的弟兄；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他為我特別可愛，但為你，不論是肉身方面，或是主方面，更加可愛。所以，如果你以我為同志，就收留他，當作收留我吧！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1BDD15B-87BF-48E8-BCA1-898029BF5414}"/>
              </a:ext>
            </a:extLst>
          </p:cNvPr>
          <p:cNvSpPr txBox="1"/>
          <p:nvPr/>
        </p:nvSpPr>
        <p:spPr>
          <a:xfrm>
            <a:off x="7560072" y="626980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2/2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873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-27384"/>
            <a:ext cx="9144000" cy="6885384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14:25-33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那時候，有一大夥人與耶穌同行，耶穌轉身向他們說：「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如果誰來跟隨我，而不惱恨自己的父親、母親、妻子、兒女、兄弟、姊妹，甚至自己的性命，不能做我的門徒。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「不論誰，如果不背起自己的十字架，跟隨我，不能做我的門徒。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「你們當中，誰願意建造一座塔，而不先坐下，籌算費用，看是否有力完成呢？免得他奠基以後，竟不能完工，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5979" y="626931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所有看見的人，都要譏笑他，說：這個人開始建造，但不能完工。</a:t>
            </a: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「或者一個國王，要去同別的國王交戰，那有不先坐下，運籌一下，看能否以一萬人，去抵抗對方的兩萬人呢？如果不能，就得趁那國王，離得尚遠的時候，派遣使節，去求和。</a:t>
            </a:r>
          </a:p>
          <a:p>
            <a:pPr marL="0" lv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「同樣，你們中不論是誰，如果不捨棄他的一切所有，不能做我的門徒。」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6307932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2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430664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常年期第二十三主日</a:t>
            </a:r>
            <a:endParaRPr lang="en-US" altLang="zh-TW" sz="3600" dirty="0">
              <a:solidFill>
                <a:srgbClr val="FFFF00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4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感</a:t>
            </a:r>
            <a:r>
              <a:rPr lang="zh-TW" altLang="en-US" sz="1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 </a:t>
            </a:r>
            <a:r>
              <a:rPr lang="zh-TW" altLang="en-US" sz="5400" dirty="0">
                <a:solidFill>
                  <a:srgbClr val="FF0000"/>
                </a:solidFill>
                <a:highlight>
                  <a:srgbClr val="FFCCFF"/>
                </a:highlight>
                <a:ea typeface="華康正顏楷體W7" panose="03000709000000000000" pitchFamily="65" charset="-120"/>
              </a:rPr>
              <a:t>恩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0000"/>
                </a:solidFill>
                <a:highlight>
                  <a:srgbClr val="FFFF00"/>
                </a:highlight>
                <a:ea typeface="華康正顏楷體W7" panose="03000709000000000000" pitchFamily="65" charset="-120"/>
              </a:rPr>
              <a:t>祭</a:t>
            </a:r>
            <a:r>
              <a:rPr lang="zh-TW" altLang="en-US" sz="12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 </a:t>
            </a:r>
            <a:r>
              <a:rPr lang="zh-TW" altLang="en-US" sz="4800" dirty="0">
                <a:solidFill>
                  <a:srgbClr val="FFFF00"/>
                </a:solidFill>
                <a:highlight>
                  <a:srgbClr val="FF0000"/>
                </a:highlight>
                <a:ea typeface="華康正顏楷體W7" panose="03000709000000000000" pitchFamily="65" charset="-120"/>
              </a:rPr>
              <a:t>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zh-TW" altLang="en-US" sz="60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誰能知道天主的計劃？</a:t>
            </a:r>
            <a:endParaRPr lang="en-US" altLang="zh-TW" sz="6000" dirty="0">
              <a:solidFill>
                <a:srgbClr val="FF0000"/>
              </a:solidFill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600"/>
              </a:spcAft>
              <a:buFontTx/>
              <a:buNone/>
            </a:pP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智</a:t>
            </a: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9:13-19</a:t>
            </a:r>
            <a:r>
              <a:rPr kumimoji="1" lang="en-US" altLang="zh-TW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中黑體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HK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費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9-10, 12-17; </a:t>
            </a:r>
            <a:r>
              <a:rPr kumimoji="1" lang="zh-TW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14:25-33)</a:t>
            </a:r>
            <a:endParaRPr kumimoji="1" lang="en-US" altLang="zh-TW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zh-TW" sz="4000" dirty="0">
              <a:solidFill>
                <a:srgbClr val="00FF00"/>
              </a:solidFill>
              <a:ea typeface="華康粗黑體" panose="020B0709000000000000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en-US" altLang="zh-TW" dirty="0">
                <a:solidFill>
                  <a:srgbClr val="00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2000" dirty="0">
                <a:solidFill>
                  <a:srgbClr val="00FF00"/>
                </a:solidFill>
                <a:ea typeface="華康粗黑體" panose="020B0709000000000000" pitchFamily="49" charset="-120"/>
              </a:rPr>
              <a:t>基督徒</a:t>
            </a:r>
            <a:r>
              <a:rPr lang="zh-TW" altLang="en-US" sz="3600" dirty="0">
                <a:solidFill>
                  <a:srgbClr val="00FF00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祭</a:t>
            </a:r>
            <a:r>
              <a:rPr lang="en-US" altLang="zh-TW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chemeClr val="bg1">
                    <a:lumMod val="95000"/>
                  </a:schemeClr>
                </a:solidFill>
                <a:ea typeface="華康粗黑體" panose="020B0709000000000000" pitchFamily="49" charset="-120"/>
              </a:rPr>
              <a:t>崇拜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; 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宴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=</a:t>
            </a:r>
            <a:r>
              <a:rPr lang="zh-TW" altLang="en-US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共融</a:t>
            </a:r>
          </a:p>
        </p:txBody>
      </p:sp>
    </p:spTree>
    <p:extLst>
      <p:ext uri="{BB962C8B-B14F-4D97-AF65-F5344CB8AC3E}">
        <p14:creationId xmlns:p14="http://schemas.microsoft.com/office/powerpoint/2010/main" val="3780896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087D4271-B58D-4FC1-89B4-707BB3FCD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80720"/>
          </a:xfrm>
        </p:spPr>
        <p:txBody>
          <a:bodyPr/>
          <a:lstStyle/>
          <a:p>
            <a:pPr marL="360000" indent="-457200" algn="l">
              <a:lnSpc>
                <a:spcPts val="46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有誰能知道天主的計劃</a:t>
            </a:r>
            <a:r>
              <a:rPr lang="en-US" altLang="zh-TW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?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人的思想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常是不定的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人的計謀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常是無常的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因為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這必</a:t>
            </a: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腐朽的肉身</a:t>
            </a:r>
            <a:r>
              <a:rPr lang="en-US" altLang="zh-TW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重壓著靈魂</a:t>
            </a:r>
            <a:r>
              <a:rPr lang="en-US" altLang="zh-TW" sz="4000" spc="3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en-US" altLang="zh-TW" sz="4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marL="360000" indent="-457200" algn="l">
              <a:lnSpc>
                <a:spcPts val="4600"/>
              </a:lnSpc>
              <a:spcBef>
                <a:spcPts val="0"/>
              </a:spcBef>
              <a:spcAft>
                <a:spcPts val="600"/>
              </a:spcAft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你永遠收下他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不再當一個奴隸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而是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超過奴隸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</a:rPr>
              <a:t>作可愛的弟兄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</a:p>
          <a:p>
            <a:pPr marL="360000" indent="-457200" algn="just" eaLnBrk="1">
              <a:lnSpc>
                <a:spcPts val="46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如果誰來跟隨我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而不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惱恨自己的父親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母親</a:t>
            </a:r>
            <a:r>
              <a:rPr lang="en-US" altLang="zh-TW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rgbClr val="FFFF00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甚至自己的性命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不能做我的門徒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如果不背起自己的十字架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跟隨我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不能做我的門徒</a:t>
            </a:r>
            <a:r>
              <a:rPr lang="en-US" altLang="zh-TW" sz="4000" dirty="0">
                <a:solidFill>
                  <a:schemeClr val="bg1"/>
                </a:solidFill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80317D71-0989-4203-A028-529AA179FD63}"/>
              </a:ext>
            </a:extLst>
          </p:cNvPr>
          <p:cNvSpPr txBox="1"/>
          <p:nvPr/>
        </p:nvSpPr>
        <p:spPr>
          <a:xfrm>
            <a:off x="827584" y="5733256"/>
            <a:ext cx="792088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TW" altLang="en-US" spc="-150" dirty="0">
                <a:solidFill>
                  <a:srgbClr val="FFFF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以上是天主此時此地</a:t>
            </a:r>
            <a:r>
              <a:rPr lang="zh-TW" altLang="en-US" sz="4800" spc="-150" dirty="0">
                <a:solidFill>
                  <a:srgbClr val="FF0000"/>
                </a:solidFill>
                <a:highlight>
                  <a:srgbClr val="FFFF00"/>
                </a:highlight>
                <a:latin typeface="華康魏碑體" panose="03000709000000000000" pitchFamily="65" charset="-120"/>
                <a:ea typeface="華康魏碑體" panose="03000709000000000000" pitchFamily="65" charset="-120"/>
              </a:rPr>
              <a:t>向我</a:t>
            </a:r>
            <a:r>
              <a:rPr lang="zh-TW" altLang="en-US" spc="-150" dirty="0">
                <a:solidFill>
                  <a:srgbClr val="FFFF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說的話</a:t>
            </a:r>
          </a:p>
        </p:txBody>
      </p:sp>
    </p:spTree>
    <p:extLst>
      <p:ext uri="{BB962C8B-B14F-4D97-AF65-F5344CB8AC3E}">
        <p14:creationId xmlns:p14="http://schemas.microsoft.com/office/powerpoint/2010/main" val="327435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5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17774</TotalTime>
  <Words>2191</Words>
  <Application>Microsoft Office PowerPoint</Application>
  <PresentationFormat>如螢幕大小 (4:3)</PresentationFormat>
  <Paragraphs>159</Paragraphs>
  <Slides>25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5</vt:i4>
      </vt:variant>
      <vt:variant>
        <vt:lpstr>投影片標題</vt:lpstr>
      </vt:variant>
      <vt:variant>
        <vt:i4>25</vt:i4>
      </vt:variant>
    </vt:vector>
  </HeadingPairs>
  <TitlesOfParts>
    <vt:vector size="44" baseType="lpstr">
      <vt:lpstr>華康中黑體</vt:lpstr>
      <vt:lpstr>華康中黑體(P)</vt:lpstr>
      <vt:lpstr>華康布丁體</vt:lpstr>
      <vt:lpstr>華康正顏楷體W7</vt:lpstr>
      <vt:lpstr>華康正顏楷體W7(P)</vt:lpstr>
      <vt:lpstr>華康粗黑體</vt:lpstr>
      <vt:lpstr>華康黑體(P)-GB5</vt:lpstr>
      <vt:lpstr>華康黑體-GB5</vt:lpstr>
      <vt:lpstr>華康魏碑體</vt:lpstr>
      <vt:lpstr>華康儷中黑</vt:lpstr>
      <vt:lpstr>新細明體</vt:lpstr>
      <vt:lpstr>Arial</vt:lpstr>
      <vt:lpstr>Calibri</vt:lpstr>
      <vt:lpstr>Wingdings</vt:lpstr>
      <vt:lpstr>預設簡報設計</vt:lpstr>
      <vt:lpstr>3_預設簡報設計</vt:lpstr>
      <vt:lpstr>15_預設簡報設計</vt:lpstr>
      <vt:lpstr>4_預設簡報設計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1020</cp:revision>
  <dcterms:created xsi:type="dcterms:W3CDTF">2006-09-26T01:05:23Z</dcterms:created>
  <dcterms:modified xsi:type="dcterms:W3CDTF">2022-08-29T04:35:18Z</dcterms:modified>
</cp:coreProperties>
</file>