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9719" r:id="rId2"/>
    <p:sldMasterId id="2147489972" r:id="rId3"/>
  </p:sldMasterIdLst>
  <p:notesMasterIdLst>
    <p:notesMasterId r:id="rId29"/>
  </p:notesMasterIdLst>
  <p:handoutMasterIdLst>
    <p:handoutMasterId r:id="rId30"/>
  </p:handoutMasterIdLst>
  <p:sldIdLst>
    <p:sldId id="1974" r:id="rId4"/>
    <p:sldId id="2119" r:id="rId5"/>
    <p:sldId id="2120" r:id="rId6"/>
    <p:sldId id="2122" r:id="rId7"/>
    <p:sldId id="2123" r:id="rId8"/>
    <p:sldId id="2133" r:id="rId9"/>
    <p:sldId id="2134" r:id="rId10"/>
    <p:sldId id="2351" r:id="rId11"/>
    <p:sldId id="2336" r:id="rId12"/>
    <p:sldId id="2335" r:id="rId13"/>
    <p:sldId id="2333" r:id="rId14"/>
    <p:sldId id="2334" r:id="rId15"/>
    <p:sldId id="2337" r:id="rId16"/>
    <p:sldId id="2352" r:id="rId17"/>
    <p:sldId id="2353" r:id="rId18"/>
    <p:sldId id="2354" r:id="rId19"/>
    <p:sldId id="2355" r:id="rId20"/>
    <p:sldId id="2356" r:id="rId21"/>
    <p:sldId id="2357" r:id="rId22"/>
    <p:sldId id="2358" r:id="rId23"/>
    <p:sldId id="2359" r:id="rId24"/>
    <p:sldId id="2360" r:id="rId25"/>
    <p:sldId id="2361" r:id="rId26"/>
    <p:sldId id="2362" r:id="rId27"/>
    <p:sldId id="2305" r:id="rId28"/>
  </p:sldIdLst>
  <p:sldSz cx="9144000" cy="6858000" type="screen4x3"/>
  <p:notesSz cx="9926638" cy="679767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4400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rxujy2@gmail.com" initials="f" lastIdx="2" clrIdx="0">
    <p:extLst>
      <p:ext uri="{19B8F6BF-5375-455C-9EA6-DF929625EA0E}">
        <p15:presenceInfo xmlns:p15="http://schemas.microsoft.com/office/powerpoint/2012/main" userId="6e7ea2678dc1467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FF"/>
    <a:srgbClr val="0000FF"/>
    <a:srgbClr val="9900CC"/>
    <a:srgbClr val="FF99FF"/>
    <a:srgbClr val="660066"/>
    <a:srgbClr val="00CC00"/>
    <a:srgbClr val="FFFFFF"/>
    <a:srgbClr val="99FF99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6447" autoAdjust="0"/>
    <p:restoredTop sz="93378" autoAdjust="0"/>
  </p:normalViewPr>
  <p:slideViewPr>
    <p:cSldViewPr>
      <p:cViewPr varScale="1">
        <p:scale>
          <a:sx n="59" d="100"/>
          <a:sy n="59" d="100"/>
        </p:scale>
        <p:origin x="1396" y="5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34" Type="http://schemas.openxmlformats.org/officeDocument/2006/relationships/theme" Target="theme/theme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presProps" Target="pres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commentAuthors" Target="commentAuthor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5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7554" name="Rectangle 2">
            <a:extLst>
              <a:ext uri="{FF2B5EF4-FFF2-40B4-BE49-F238E27FC236}">
                <a16:creationId xmlns:a16="http://schemas.microsoft.com/office/drawing/2014/main" id="{3FFC0476-8166-439A-8EF9-D64A12A374BF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5" name="Rectangle 3">
            <a:extLst>
              <a:ext uri="{FF2B5EF4-FFF2-40B4-BE49-F238E27FC236}">
                <a16:creationId xmlns:a16="http://schemas.microsoft.com/office/drawing/2014/main" id="{76F4FBBB-5A4B-48FE-A3BB-ADDECD35A277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6" name="Rectangle 4">
            <a:extLst>
              <a:ext uri="{FF2B5EF4-FFF2-40B4-BE49-F238E27FC236}">
                <a16:creationId xmlns:a16="http://schemas.microsoft.com/office/drawing/2014/main" id="{207F6BB9-765B-49E5-9CC8-53ADF49392A0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07557" name="Rectangle 5">
            <a:extLst>
              <a:ext uri="{FF2B5EF4-FFF2-40B4-BE49-F238E27FC236}">
                <a16:creationId xmlns:a16="http://schemas.microsoft.com/office/drawing/2014/main" id="{F0E672FE-A1AF-4D9F-BB46-E1FC2414C8E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5085D1A6-9C3F-452C-9D0F-C9E74897528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4050" name="Rectangle 2">
            <a:extLst>
              <a:ext uri="{FF2B5EF4-FFF2-40B4-BE49-F238E27FC236}">
                <a16:creationId xmlns:a16="http://schemas.microsoft.com/office/drawing/2014/main" id="{C5918788-DB56-4D35-9655-2F39F2A5CEF3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1" name="Rectangle 3">
            <a:extLst>
              <a:ext uri="{FF2B5EF4-FFF2-40B4-BE49-F238E27FC236}">
                <a16:creationId xmlns:a16="http://schemas.microsoft.com/office/drawing/2014/main" id="{B66602A1-486D-466C-9B6C-6B32F2BCAB63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5623372" y="0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7524" name="Rectangle 4">
            <a:extLst>
              <a:ext uri="{FF2B5EF4-FFF2-40B4-BE49-F238E27FC236}">
                <a16:creationId xmlns:a16="http://schemas.microsoft.com/office/drawing/2014/main" id="{390F7CF1-E4D4-49ED-8108-AC8766004197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63900" y="509588"/>
            <a:ext cx="3398838" cy="254952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4053" name="Rectangle 5">
            <a:extLst>
              <a:ext uri="{FF2B5EF4-FFF2-40B4-BE49-F238E27FC236}">
                <a16:creationId xmlns:a16="http://schemas.microsoft.com/office/drawing/2014/main" id="{2A0DFE17-75EB-4C1C-874D-97744AE3FFEC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92664" y="3228896"/>
            <a:ext cx="7941310" cy="30589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4054" name="Rectangle 6">
            <a:extLst>
              <a:ext uri="{FF2B5EF4-FFF2-40B4-BE49-F238E27FC236}">
                <a16:creationId xmlns:a16="http://schemas.microsoft.com/office/drawing/2014/main" id="{579692E3-514D-41AD-9EA6-A1FBBF73CFFF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4055" name="Rectangle 7">
            <a:extLst>
              <a:ext uri="{FF2B5EF4-FFF2-40B4-BE49-F238E27FC236}">
                <a16:creationId xmlns:a16="http://schemas.microsoft.com/office/drawing/2014/main" id="{9156C933-88AA-4872-BB0F-1730B21C9F4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23372" y="6456218"/>
            <a:ext cx="4301543" cy="339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fld id="{6FBD419D-64CE-4550-BAA2-0242050FC71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8338815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D0CB4F53-88CB-4C33-AB79-DD0F3B09A94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E448C0C-11EC-4F14-87EE-6E1BFC0905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85212E5-D105-40CA-98B0-0FE6ED12541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FAB1DE2-F14C-4215-862D-7892FFAF1AA8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01272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F940FA1-01BC-48A7-B4B5-CB6D00B8F9E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BC251F2-60E3-4296-BFCE-EB8C0E3FF1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BBFBC5B-5423-4FD1-BCE6-8FC7BF67AE7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C14375D-8CD9-46AF-8C41-09E335183E6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0610644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662272B-A9A6-478C-B476-EF425841A8F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55A9ED6-29CA-4D33-9F13-90A2E5A1237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5AAE814-BD3E-41DF-B881-23B6928BED9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A957E7-43B0-4056-AFF1-BC1FCBEFCE1A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52693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EBD0CB7-2083-43C6-A1FE-F6AFE1FBBA0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D21FA05-F693-4AEA-99C4-CB234BDDE55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E90880E-4D09-411D-A86E-FF877E97238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3EAD3B-D202-412A-96D1-6259709983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695839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6B1BA1B9-80A5-47BB-AE94-5886B4D1DD1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DDDDF2D-A4D0-4E59-A260-C7CC2C4F634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00C56D1E-4A62-4589-AE93-3790E80644D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7E1B0-9EC0-4677-833D-06C393E8CBD2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431377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929D06C7-3459-43EE-BDBF-4A89924E2D9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6BF6B9E-0B4B-45FB-A864-4197464B7FF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BE811F5-4019-4B4D-B706-8E4410C0B12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CB0E81-DFB2-4306-AE9C-4AA3B3243F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2733904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9177A2-C34A-44E1-8648-881D74EB1A5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DFB4D50-31FE-48AC-B9FD-C991E35CF8B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D66A76EF-E0B2-452E-8251-600643A077E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A41D597-6984-4660-AF26-EA33E11F223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1704587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E49B45A-79A7-423D-BABD-E54649D3D9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62119C8-36DF-42FA-B727-5DF24DC6980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80C2522-B0B4-4E4B-B3AF-A0D1C692CE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2A1AEA-4D6F-4016-9F83-E47284FC26B4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99785230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2B6C2190-B7D8-47A4-AA3C-03D15275F74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A8175838-B24A-4816-A95E-A1DF8C40B79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D5F39CCB-44A5-42AA-8734-702871C4AC5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29834D-F101-4939-A509-4E033B6A97B7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9451851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2E97AAC2-84E6-484B-BBC1-87E1162493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E23DA3B7-334A-4D43-9C72-595E8101872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C0D54346-06DF-423C-ADAA-2612E32C8B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91CC6C-A0CA-4027-990A-46672CBEF585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4563085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E8C324BE-76BA-486B-980E-81AB4E36E4B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E89123F3-9D6B-4447-9C28-A0AAE956E26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EACFF776-9683-47EB-966F-B3733C86815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159C79-ACD3-4E88-9933-C98A0DFFF5FE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011887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ABE7A2BA-EB09-413F-8D13-A2CABB0848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C1E3401-E0DA-4C7C-A41A-CEAB4B05DCF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1E8BF680-25AB-43B7-A87A-AAF2426CEA8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8909520-5D08-4EEA-B917-6A59948C37BD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194697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F0E53CD-C280-4967-84A6-B110BEE9EC3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94CDF21-E72A-45C2-A164-7EAFCF85135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7316F7A-3189-4CE2-8E7B-C35F4AA91C7B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FD4B45-79D1-4A7D-BDB6-BF1062B4DA3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65534604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83388CA-0573-45D1-A517-B20DFCB2B7D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A69F143-C875-4288-988B-542E2845314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4C82513-1482-442C-BBD3-5B0B7D8176C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7947DF-BC88-40C0-9353-24BDAEA45DE8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2670458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EDD8ACC6-807A-49E8-9ECF-13CBA1ACB62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D1BBF968-5610-4FA2-B40B-EB7AB4ECFC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47973E8-C92D-48E3-821D-4C92728F0D2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0875DF-0258-4B1E-AE58-D16AB59FAA1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8024694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C1B7CE2C-C4D3-4296-86BD-3CEC538103C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592A1A18-24EE-4687-84FE-BE52AC3A4AD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921EB7C7-8865-4B33-B590-1AD14BA0FD52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9C70BC3-87AB-427B-8EB5-B328C341088F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45724119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標題，文字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C21496E-CFB8-41B2-99FF-209219A0CF7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2CAF5126-36A8-4015-8F44-4312344D549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1A636E4B-755D-4F63-AACA-D6D303B1EFE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776579-D0D8-41F4-9A27-2FEDCB48679C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94966372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2C0CDCD5-D5E2-4CE3-A3C6-170DE79472E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00C51A3D-E9ED-4782-AB80-6BD26AE8D83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54DEE6A-62DC-4600-B4DA-68F78EF7E60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ACFB33-66AE-4761-AA9F-3D0EF35FB7A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99761130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7B935400-DEE6-4E73-9D6E-6A352BD7F6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FD30E48A-0600-4651-822A-0E4D0DF5B9E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046F01D-6908-4DCB-A59C-B34B94134C9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6898D9-6D34-427B-A175-3F8F79533FE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14347502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C8C40A9-0042-468A-9DE6-03F7A61E3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9ACDCFD2-752C-4B66-9D4D-B7234703E5AC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2C4830C6-23FD-4551-B3E4-4DF5337C4643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256AE6-53BA-4AD1-96BE-CBD8E317ED01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153388984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97CA4D6-D06E-4ABC-8D20-758F5AD204D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9247F37-2294-4564-A5FA-B766B8A1A7A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4C5F699-42FA-4199-9AD9-B62E938FA15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162906-E67E-42C7-8B51-4369FA010975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4210678312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119B05F9-768D-4393-9467-5B17D4D79B9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51315398-8CF6-4C64-BE9F-A1FE8764FE2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5CF6EF85-0F1E-494C-80D7-D262F1847E7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D2F170-E9EA-47C9-8509-C494A7C34CCA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5409232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06409627-6BD5-4314-9E1E-D18584C2BAC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6BD1EF38-E3B7-46A4-B80C-2F1222D14FA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899F67AB-5564-442C-A050-1915E1C721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973C09F-C630-4253-95B7-64CE41D1C284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15728444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6E3B0323-734E-434D-8F60-96E47466DFA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5873FDC4-BF83-412F-B448-EA14B4AD467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EAF4A78-349B-4809-AAFD-2A7AA42A1B0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D68D50-6BC1-4D0C-B3E8-65A44DD2B5FD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696749988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8EED0D9D-BC01-4C03-B58A-4B0908F268C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30BAA7C-8985-4094-9D2E-8BEFA24D98E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CCBB7E63-4B51-4E52-98B6-7E8B4FA453A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45ED24-D404-4716-B68D-8AAFA5115618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33542674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EC44E71E-EF4F-4270-B795-D022584BF11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F8E5FF2-C928-4B5B-A9CB-687DDF46FFD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03CB962-50E8-40B4-83E3-33DE21473A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CC51CC9-E450-40E6-A421-720701B08DD6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3980515577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0B761CC-DB91-45A8-83DC-5DB8A89D5FAF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5BEEE00F-21D5-41F8-8AB2-81E620C196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452FE92D-4FE3-4280-B8B9-85593F6F59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2418ED-E33F-4EB6-8E96-D8D275F85CE3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070827943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99BEA5C-ED4E-4088-99AB-E033DEB952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1C999E05-DD48-4FD9-A9EC-BB64F5EF173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4CEF0CB-128E-47FF-B9EA-D364BE676E7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3F7B72-E9B7-4954-B531-0F73789373A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72729374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575E7087-6D1F-4A21-8AC1-4190A94C343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EDFBD219-5288-49D2-B322-CED1BBE00BE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C935C8F1-7D60-4B5F-A09A-007D26337638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BCF33B-62FF-4DD4-9C7D-5AB8784A8D97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2374516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4543C6E-646C-4A56-A568-DCEF1898FF84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E097579-A445-404A-9C2E-D3F5667ADFA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57836CB-2679-4F3B-A10E-B0A7D34EE695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E0D97C0-9900-4766-844D-99AF0F7A598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312891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3DEFBF4-078F-4966-BE1D-265E1F15DBC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E014BE9B-110F-4633-935E-56B8EC345BA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A8020874-BFA7-4F79-9EEA-71D17C1427F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BDF69A0-4600-4BEB-83B2-301BEF62461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9010775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DD9B7BFF-007E-484A-BBCA-CF9102304E5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FCF2C31F-F6D7-452E-AF76-6441258C45F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AA9315B6-8018-4AC2-9084-FEAB60990D4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8260FEF-D8F4-425E-809D-72E9AD6BBDF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9820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1D4EAB4A-C4DB-45B9-A12C-4E783868C69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D17D0FD3-4A4E-40DE-BADF-521FE3767B7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32C76135-7344-43D1-A5F5-349344A7032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D1E05D-CA04-496B-A340-054554C63C5B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13688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B1EDF9E-D669-4425-ADD5-6E3BD3A638C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56950CD-26F8-41D5-A899-E222F7A6EAD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577EA79-5160-426B-8863-A1B97CF6321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A7E31DD-301C-4C39-B2D6-AF24263E474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960182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zh-TW" altLang="en-US" noProof="0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CD1485E0-93B6-49F3-A808-098C7D4D57F8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F7A962A8-7460-4961-8096-D5E371A7F6AA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8C9021C9-4693-4AE8-8C57-CDC7040405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F0BA19C-AFAE-4D59-8A63-A0B75D14633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81264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7937D063-4201-4DDD-8C98-721122B13AD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2BAA56B9-EA47-4D66-A68C-8FD5ED558BB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FCB0533-E29F-4BFF-B4A9-638CB21BEBF5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F4BBB641-C9C2-44E6-943C-13EBBEF637ED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074B1C0B-7A95-411D-B128-E9F2DC7CC512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210F248A-87A1-427F-B78A-0DC1C167CFC7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9610" r:id="rId1"/>
    <p:sldLayoutId id="2147489611" r:id="rId2"/>
    <p:sldLayoutId id="2147489612" r:id="rId3"/>
    <p:sldLayoutId id="2147489613" r:id="rId4"/>
    <p:sldLayoutId id="2147489614" r:id="rId5"/>
    <p:sldLayoutId id="2147489615" r:id="rId6"/>
    <p:sldLayoutId id="2147489616" r:id="rId7"/>
    <p:sldLayoutId id="2147489617" r:id="rId8"/>
    <p:sldLayoutId id="2147489618" r:id="rId9"/>
    <p:sldLayoutId id="2147489619" r:id="rId10"/>
    <p:sldLayoutId id="2147489620" r:id="rId11"/>
    <p:sldLayoutId id="21474896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C0BB812B-2E24-41A0-9A27-78890B390E61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F9C79FC5-EE04-4592-BB61-B22F27696F5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307F321D-9606-4D70-9405-0033F23F511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146A29E0-4F27-4F67-9CB5-8C3ED457E03E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3548FAB4-BBDB-45FC-B3DF-03850022C3F5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DFF2185A-AFE7-44E6-A3AC-0E118F024AF1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46828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720" r:id="rId1"/>
    <p:sldLayoutId id="2147489721" r:id="rId2"/>
    <p:sldLayoutId id="2147489722" r:id="rId3"/>
    <p:sldLayoutId id="2147489723" r:id="rId4"/>
    <p:sldLayoutId id="2147489724" r:id="rId5"/>
    <p:sldLayoutId id="2147489725" r:id="rId6"/>
    <p:sldLayoutId id="2147489726" r:id="rId7"/>
    <p:sldLayoutId id="2147489727" r:id="rId8"/>
    <p:sldLayoutId id="2147489728" r:id="rId9"/>
    <p:sldLayoutId id="2147489729" r:id="rId10"/>
    <p:sldLayoutId id="2147489730" r:id="rId11"/>
    <p:sldLayoutId id="214748973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>
            <a:extLst>
              <a:ext uri="{FF2B5EF4-FFF2-40B4-BE49-F238E27FC236}">
                <a16:creationId xmlns:a16="http://schemas.microsoft.com/office/drawing/2014/main" id="{8CE0364B-89B6-410A-AF04-D7953F83BFA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3075" name="Rectangle 3">
            <a:extLst>
              <a:ext uri="{FF2B5EF4-FFF2-40B4-BE49-F238E27FC236}">
                <a16:creationId xmlns:a16="http://schemas.microsoft.com/office/drawing/2014/main" id="{F96969A3-708E-4520-AA31-AF76C044BA9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51620" name="Rectangle 4">
            <a:extLst>
              <a:ext uri="{FF2B5EF4-FFF2-40B4-BE49-F238E27FC236}">
                <a16:creationId xmlns:a16="http://schemas.microsoft.com/office/drawing/2014/main" id="{6106F9B8-6907-49FE-A585-93FD51A72CE8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1" name="Rectangle 5">
            <a:extLst>
              <a:ext uri="{FF2B5EF4-FFF2-40B4-BE49-F238E27FC236}">
                <a16:creationId xmlns:a16="http://schemas.microsoft.com/office/drawing/2014/main" id="{045953EA-AEED-4732-887C-22740B65D27B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751622" name="Rectangle 6">
            <a:extLst>
              <a:ext uri="{FF2B5EF4-FFF2-40B4-BE49-F238E27FC236}">
                <a16:creationId xmlns:a16="http://schemas.microsoft.com/office/drawing/2014/main" id="{9A583CFA-8946-4F77-8525-73A7DEF2EFCB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000000"/>
                </a:solidFill>
                <a:ea typeface="新細明體" charset="-120"/>
              </a:defRPr>
            </a:lvl1pPr>
          </a:lstStyle>
          <a:p>
            <a:pPr>
              <a:defRPr/>
            </a:pPr>
            <a:fld id="{E9803CD0-5415-4484-B4EB-F9FFE8CF1DC9}" type="slidenum">
              <a:rPr lang="en-US" altLang="zh-TW"/>
              <a:pPr>
                <a:defRPr/>
              </a:pPr>
              <a:t>‹#›</a:t>
            </a:fld>
            <a:endParaRPr lang="en-US" altLang="zh-TW" dirty="0"/>
          </a:p>
        </p:txBody>
      </p:sp>
    </p:spTree>
    <p:extLst>
      <p:ext uri="{BB962C8B-B14F-4D97-AF65-F5344CB8AC3E}">
        <p14:creationId xmlns:p14="http://schemas.microsoft.com/office/powerpoint/2010/main" val="14250909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9973" r:id="rId1"/>
    <p:sldLayoutId id="2147489974" r:id="rId2"/>
    <p:sldLayoutId id="2147489975" r:id="rId3"/>
    <p:sldLayoutId id="2147489976" r:id="rId4"/>
    <p:sldLayoutId id="2147489977" r:id="rId5"/>
    <p:sldLayoutId id="2147489978" r:id="rId6"/>
    <p:sldLayoutId id="2147489979" r:id="rId7"/>
    <p:sldLayoutId id="2147489980" r:id="rId8"/>
    <p:sldLayoutId id="2147489981" r:id="rId9"/>
    <p:sldLayoutId id="2147489982" r:id="rId10"/>
    <p:sldLayoutId id="214748998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  <a:ea typeface="新細明體" charset="-12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6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常年期第二十三主日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spcAft>
                <a:spcPts val="1200"/>
              </a:spcAft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HK" altLang="en-US" sz="88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選擇性失聰</a:t>
            </a:r>
            <a:endParaRPr lang="en-US" altLang="zh-HK" sz="8800" spc="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zh-TW" sz="4000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 </a:t>
            </a:r>
            <a:r>
              <a:rPr lang="zh-TW" altLang="en-US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看什麼</a:t>
            </a:r>
            <a:r>
              <a:rPr lang="en-US" altLang="zh-TW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zh-TW" altLang="en-US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聽什麼</a:t>
            </a:r>
            <a:r>
              <a:rPr lang="en-US" altLang="zh-TW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zh-TW" altLang="en-US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講什麼</a:t>
            </a:r>
            <a:r>
              <a:rPr lang="en-US" altLang="zh-TW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en-US" altLang="zh-TW" sz="4000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en-US" altLang="zh-HK" sz="4000" spc="-300" dirty="0">
              <a:solidFill>
                <a:schemeClr val="bg1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2660500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F96D0C9-624F-4A90-B7AC-1C6C69263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597352"/>
          </a:xfrm>
        </p:spPr>
        <p:txBody>
          <a:bodyPr/>
          <a:lstStyle/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-150" dirty="0">
                <a:ea typeface="華康正顏楷體W7(P)" panose="03000700000000000000" pitchFamily="66" charset="-120"/>
              </a:rPr>
              <a:t>那時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盲人</a:t>
            </a:r>
            <a:r>
              <a:rPr lang="zh-TW" altLang="en-US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將會</a:t>
            </a:r>
            <a:r>
              <a:rPr lang="zh-TW" altLang="en-US" sz="40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看見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ea typeface="華康正顏楷體W7(P)" panose="03000700000000000000" pitchFamily="66" charset="-120"/>
              </a:rPr>
              <a:t>聾人</a:t>
            </a:r>
            <a:r>
              <a:rPr lang="zh-TW" altLang="en-US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將要</a:t>
            </a:r>
            <a:r>
              <a:rPr lang="zh-TW" altLang="en-US" sz="4000" spc="-150" dirty="0">
                <a:ea typeface="華康正顏楷體W7(P)" panose="03000700000000000000" pitchFamily="66" charset="-120"/>
              </a:rPr>
              <a:t>聽到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ea typeface="華康正顏楷體W7(P)" panose="03000700000000000000" pitchFamily="66" charset="-120"/>
              </a:rPr>
              <a:t>瘸子</a:t>
            </a:r>
            <a:r>
              <a:rPr lang="zh-TW" altLang="en-US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必要</a:t>
            </a:r>
            <a:r>
              <a:rPr lang="zh-TW" altLang="en-US" sz="4000" spc="-150" dirty="0">
                <a:ea typeface="華康正顏楷體W7(P)" panose="03000700000000000000" pitchFamily="66" charset="-120"/>
              </a:rPr>
              <a:t>跳躍如鹿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啞吧</a:t>
            </a:r>
            <a:r>
              <a:rPr lang="zh-TW" altLang="en-US" sz="4000" spc="-150" dirty="0">
                <a:ea typeface="華康正顏楷體W7(P)" panose="03000700000000000000" pitchFamily="66" charset="-120"/>
              </a:rPr>
              <a:t>的舌頭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highlight>
                  <a:srgbClr val="FFFF00"/>
                </a:highlight>
                <a:ea typeface="華康正顏楷體W7(P)" panose="03000700000000000000" pitchFamily="66" charset="-120"/>
              </a:rPr>
              <a:t>必要</a:t>
            </a:r>
            <a:r>
              <a:rPr lang="zh-TW" altLang="en-US" sz="40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歡呼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看見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聽到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說話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跳躍</a:t>
            </a:r>
            <a:r>
              <a:rPr lang="en-US" altLang="zh-TW" sz="2800" b="1" dirty="0">
                <a:ea typeface="華康儷粗宋(P)" panose="02020700000000000000" pitchFamily="18" charset="-120"/>
              </a:rPr>
              <a:t>——</a:t>
            </a:r>
            <a:r>
              <a:rPr lang="zh-TW" altLang="en-US" sz="4000" dirty="0">
                <a:ea typeface="華康儷粗宋(P)" panose="02020700000000000000" pitchFamily="18" charset="-120"/>
              </a:rPr>
              <a:t>人人如此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人人平等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不分宗教</a:t>
            </a:r>
            <a:r>
              <a:rPr lang="en-US" altLang="zh-TW" sz="4000" dirty="0">
                <a:ea typeface="華康儷粗宋(P)" panose="02020700000000000000" pitchFamily="18" charset="-120"/>
              </a:rPr>
              <a:t>/</a:t>
            </a:r>
            <a:r>
              <a:rPr lang="zh-TW" altLang="en-US" sz="4000" dirty="0">
                <a:ea typeface="華康儷粗宋(P)" panose="02020700000000000000" pitchFamily="18" charset="-120"/>
              </a:rPr>
              <a:t>種族</a:t>
            </a:r>
            <a:r>
              <a:rPr lang="en-US" altLang="zh-TW" sz="4000" dirty="0">
                <a:ea typeface="華康儷粗宋(P)" panose="02020700000000000000" pitchFamily="18" charset="-120"/>
              </a:rPr>
              <a:t>/</a:t>
            </a:r>
            <a:r>
              <a:rPr lang="zh-TW" altLang="en-US" sz="4000" dirty="0">
                <a:ea typeface="華康儷粗宋(P)" panose="02020700000000000000" pitchFamily="18" charset="-120"/>
              </a:rPr>
              <a:t>國家</a:t>
            </a:r>
            <a:r>
              <a:rPr lang="en-US" altLang="zh-TW" sz="4000" dirty="0">
                <a:ea typeface="華康儷粗宋(P)" panose="02020700000000000000" pitchFamily="18" charset="-120"/>
              </a:rPr>
              <a:t>/</a:t>
            </a:r>
            <a:r>
              <a:rPr lang="zh-TW" altLang="en-US" sz="4000" dirty="0">
                <a:ea typeface="華康儷粗宋(P)" panose="02020700000000000000" pitchFamily="18" charset="-120"/>
              </a:rPr>
              <a:t>文化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=</a:t>
            </a:r>
            <a:r>
              <a:rPr lang="zh-TW" altLang="en-US" sz="4000" dirty="0">
                <a:ea typeface="華康儷粗宋(P)" panose="02020700000000000000" pitchFamily="18" charset="-120"/>
              </a:rPr>
              <a:t>天國來臨大同境界</a:t>
            </a:r>
            <a:r>
              <a:rPr lang="en-US" altLang="zh-TW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(</a:t>
            </a:r>
            <a:r>
              <a:rPr lang="zh-TW" altLang="en-US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矜</a:t>
            </a:r>
            <a:r>
              <a:rPr lang="en-US" altLang="zh-TW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寡</a:t>
            </a:r>
            <a:r>
              <a:rPr lang="en-US" altLang="zh-TW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孤</a:t>
            </a:r>
            <a:r>
              <a:rPr lang="en-US" altLang="zh-TW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獨</a:t>
            </a:r>
            <a:r>
              <a:rPr lang="en-US" altLang="zh-TW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廢疾者</a:t>
            </a:r>
            <a:r>
              <a:rPr lang="en-US" altLang="zh-TW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皆有所養</a:t>
            </a:r>
            <a:r>
              <a:rPr lang="en-US" altLang="zh-TW" sz="3800" dirty="0">
                <a:solidFill>
                  <a:srgbClr val="0000FF"/>
                </a:solidFill>
                <a:ea typeface="華康儷粗宋(P)" panose="02020700000000000000" pitchFamily="18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以上境界如何由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將來式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變為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現在進行式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?</a:t>
            </a:r>
          </a:p>
          <a:p>
            <a:pPr marL="360000" indent="-457200" algn="l">
              <a:spcBef>
                <a:spcPts val="0"/>
              </a:spcBef>
              <a:spcAft>
                <a:spcPts val="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在路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4:21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說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你們聽到的天國境界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今天應驗了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zh-TW" altLang="en-US" sz="2800" spc="-3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二千年前</a:t>
            </a:r>
            <a:r>
              <a:rPr lang="en-US" altLang="zh-TW" sz="2800" spc="-3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!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應驗在耶穌身上</a:t>
            </a:r>
            <a:r>
              <a:rPr lang="en-US" altLang="zh-TW" sz="4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;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因為他宣講</a:t>
            </a:r>
            <a:r>
              <a:rPr lang="en-US" altLang="zh-TW" sz="3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3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他訓練宗徒作接班人</a:t>
            </a:r>
            <a:r>
              <a:rPr lang="en-US" altLang="zh-TW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千里之行始於足下</a:t>
            </a:r>
            <a:endParaRPr lang="en-US" altLang="zh-TW" sz="28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耶穌需要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志同道合者</a:t>
            </a:r>
            <a:r>
              <a:rPr lang="zh-TW" altLang="en-US" sz="3600" dirty="0">
                <a:highlight>
                  <a:srgbClr val="FFFF00"/>
                </a:highlight>
                <a:ea typeface="華康儷粗宋(P)" panose="02020700000000000000" pitchFamily="18" charset="-120"/>
              </a:rPr>
              <a:t>作天國接班人</a:t>
            </a:r>
            <a:r>
              <a:rPr lang="en-US" altLang="zh-TW" sz="3600" dirty="0">
                <a:highlight>
                  <a:srgbClr val="FFFF00"/>
                </a:highlight>
                <a:ea typeface="華康儷粗宋(P)" panose="02020700000000000000" pitchFamily="18" charset="-120"/>
                <a:sym typeface="Wingdings" panose="05000000000000000000" pitchFamily="2" charset="2"/>
              </a:rPr>
              <a:t></a:t>
            </a:r>
            <a:r>
              <a:rPr lang="zh-TW" altLang="en-US" sz="36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  <a:sym typeface="Wingdings" panose="05000000000000000000" pitchFamily="2" charset="2"/>
              </a:rPr>
              <a:t>你我他</a:t>
            </a:r>
            <a:r>
              <a:rPr lang="en-US" altLang="zh-TW" sz="3600" dirty="0">
                <a:highlight>
                  <a:srgbClr val="FFFF00"/>
                </a:highlight>
                <a:ea typeface="華康儷粗宋(P)" panose="02020700000000000000" pitchFamily="18" charset="-120"/>
                <a:sym typeface="Wingdings" panose="05000000000000000000" pitchFamily="2" charset="2"/>
              </a:rPr>
              <a:t>!</a:t>
            </a:r>
            <a:endParaRPr lang="en-US" altLang="zh-TW" sz="4000" dirty="0">
              <a:highlight>
                <a:srgbClr val="FFFF00"/>
              </a:highlight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4274711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F96D0C9-624F-4A90-B7AC-1C6C69263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480720"/>
          </a:xfrm>
        </p:spPr>
        <p:txBody>
          <a:bodyPr/>
          <a:lstStyle/>
          <a:p>
            <a:pPr marL="360000" indent="-457200" algn="l">
              <a:lnSpc>
                <a:spcPts val="44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正顏楷體W7(P)" panose="03000700000000000000" pitchFamily="66" charset="-120"/>
              </a:rPr>
              <a:t>你們既信仰我們的主耶穌基督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就</a:t>
            </a:r>
            <a:r>
              <a:rPr lang="zh-TW" altLang="en-US" sz="400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不該以貌取人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.</a:t>
            </a:r>
            <a:r>
              <a:rPr lang="zh-TW" altLang="en-US" sz="4000" dirty="0">
                <a:ea typeface="華康正顏楷體W7(P)" panose="03000700000000000000" pitchFamily="66" charset="-120"/>
              </a:rPr>
              <a:t>天主不是選了世俗視為貧窮的人</a:t>
            </a:r>
            <a:r>
              <a:rPr lang="en-US" altLang="zh-TW" sz="400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dirty="0">
                <a:ea typeface="華康正顏楷體W7(P)" panose="03000700000000000000" pitchFamily="66" charset="-120"/>
              </a:rPr>
              <a:t>使他們富於信德嗎</a:t>
            </a:r>
            <a:r>
              <a:rPr lang="en-US" altLang="zh-TW" sz="4000" dirty="0">
                <a:ea typeface="華康正顏楷體W7(P)" panose="03000700000000000000" pitchFamily="66" charset="-120"/>
              </a:rPr>
              <a:t>?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以貌取人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ea typeface="華康儷粗宋(P)" panose="02020700000000000000" pitchFamily="18" charset="-120"/>
              </a:rPr>
              <a:t>誰不是這樣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天主的選擇與人不一樣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耶穌在福音中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許多次指出外邦人的信德比選民大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所以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不應把人分為信與不信</a:t>
            </a:r>
            <a:r>
              <a:rPr lang="en-US" altLang="zh-TW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! </a:t>
            </a:r>
            <a:r>
              <a:rPr lang="zh-TW" altLang="en-US" sz="4000" dirty="0">
                <a:ea typeface="華康儷粗宋(P)" panose="02020700000000000000" pitchFamily="18" charset="-120"/>
              </a:rPr>
              <a:t>更有些基督教朋友強調「信與不信不可以同負一軛」</a:t>
            </a:r>
            <a:r>
              <a:rPr lang="en-US" altLang="zh-TW" sz="2800" dirty="0">
                <a:ea typeface="華康儷粗宋(P)" panose="02020700000000000000" pitchFamily="18" charset="-120"/>
              </a:rPr>
              <a:t>(</a:t>
            </a:r>
            <a:r>
              <a:rPr lang="zh-TW" altLang="en-US" sz="2800" dirty="0">
                <a:ea typeface="華康儷粗宋(P)" panose="02020700000000000000" pitchFamily="18" charset="-120"/>
              </a:rPr>
              <a:t>格後</a:t>
            </a:r>
            <a:r>
              <a:rPr lang="en-US" altLang="zh-TW" sz="2800" dirty="0">
                <a:ea typeface="華康儷粗宋(P)" panose="02020700000000000000" pitchFamily="18" charset="-120"/>
              </a:rPr>
              <a:t>6:14) </a:t>
            </a:r>
            <a:r>
              <a:rPr lang="zh-TW" altLang="en-US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世界也被強分為信與不信的兩大陣營</a:t>
            </a:r>
            <a:r>
              <a:rPr lang="en-US" altLang="zh-TW" sz="3800" dirty="0">
                <a:solidFill>
                  <a:srgbClr val="FF0000"/>
                </a:solidFill>
                <a:ea typeface="華康儷粗宋(P)" panose="02020700000000000000" pitchFamily="18" charset="-120"/>
              </a:rPr>
              <a:t>! 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(</a:t>
            </a:r>
            <a:r>
              <a:rPr lang="zh-TW" altLang="en-US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兩次大戰都由對立開始</a:t>
            </a:r>
            <a:r>
              <a:rPr lang="en-US" altLang="zh-TW" sz="360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508260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F96D0C9-624F-4A90-B7AC-1C6C69263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624736"/>
          </a:xfrm>
        </p:spPr>
        <p:txBody>
          <a:bodyPr/>
          <a:lstStyle/>
          <a:p>
            <a:pPr marL="360000" indent="-457200" algn="l">
              <a:lnSpc>
                <a:spcPts val="4500"/>
              </a:lnSpc>
              <a:spcBef>
                <a:spcPts val="0"/>
              </a:spcBef>
              <a:spcAft>
                <a:spcPts val="600"/>
              </a:spcAft>
            </a:pPr>
            <a:r>
              <a:rPr lang="zh-TW" altLang="en-US" sz="4000" spc="-150" dirty="0">
                <a:ea typeface="華康正顏楷體W7(P)" panose="03000700000000000000" pitchFamily="66" charset="-120"/>
              </a:rPr>
              <a:t>這人的耳朵就立刻開了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ea typeface="華康正顏楷體W7(P)" panose="03000700000000000000" pitchFamily="66" charset="-120"/>
              </a:rPr>
              <a:t>舌結也解了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ea typeface="華康正顏楷體W7(P)" panose="03000700000000000000" pitchFamily="66" charset="-120"/>
              </a:rPr>
              <a:t>說話也清楚了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;</a:t>
            </a:r>
            <a:r>
              <a:rPr lang="zh-TW" altLang="en-US" sz="4000" spc="-150" dirty="0">
                <a:ea typeface="華康正顏楷體W7(P)" panose="03000700000000000000" pitchFamily="66" charset="-120"/>
              </a:rPr>
              <a:t>耶穌於是囑咐群眾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,</a:t>
            </a:r>
            <a:r>
              <a:rPr lang="zh-TW" altLang="en-US" sz="4000" spc="-150" dirty="0">
                <a:solidFill>
                  <a:srgbClr val="FF0000"/>
                </a:solidFill>
                <a:ea typeface="華康正顏楷體W7(P)" panose="03000700000000000000" pitchFamily="66" charset="-120"/>
              </a:rPr>
              <a:t>不要告訴任何人</a:t>
            </a:r>
            <a:r>
              <a:rPr lang="en-US" altLang="zh-TW" sz="4000" spc="-150" dirty="0">
                <a:ea typeface="華康正顏楷體W7(P)" panose="03000700000000000000" pitchFamily="66" charset="-120"/>
              </a:rPr>
              <a:t>.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不要告訴人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: </a:t>
            </a:r>
            <a:r>
              <a:rPr lang="zh-TW" altLang="en-US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這就是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默西亞的秘密</a:t>
            </a:r>
            <a:r>
              <a:rPr lang="en-US" altLang="zh-TW" spc="-15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(</a:t>
            </a:r>
            <a:r>
              <a:rPr lang="zh-TW" altLang="en-US" spc="-15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不傳奇蹟</a:t>
            </a:r>
            <a:r>
              <a:rPr lang="en-US" altLang="zh-TW" spc="-15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)</a:t>
            </a:r>
          </a:p>
          <a:p>
            <a:pPr marL="360000" indent="-457200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耳朵開了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ea typeface="華康儷粗宋(P)" panose="02020700000000000000" pitchFamily="18" charset="-120"/>
              </a:rPr>
              <a:t>聽什麼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ea typeface="華康儷粗宋(P)" panose="02020700000000000000" pitchFamily="18" charset="-120"/>
              </a:rPr>
              <a:t>八卦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ea typeface="華康儷粗宋(P)" panose="02020700000000000000" pitchFamily="18" charset="-120"/>
              </a:rPr>
              <a:t>私隱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ea typeface="華康儷粗宋(P)" panose="02020700000000000000" pitchFamily="18" charset="-120"/>
              </a:rPr>
              <a:t>聽而不聞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選擇性失聰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毋聽之以耳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聽之以心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毋聽之以心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聽之以氣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氣也者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虛而待物者也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唯道集虛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虛者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心齋</a:t>
            </a:r>
            <a:r>
              <a:rPr lang="zh-TW" altLang="en-US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也</a:t>
            </a:r>
            <a:r>
              <a:rPr lang="en-US" altLang="zh-TW" sz="4000" dirty="0">
                <a:solidFill>
                  <a:srgbClr val="0000FF"/>
                </a:solidFill>
                <a:ea typeface="華康儷粗宋(P)" panose="02020700000000000000" pitchFamily="18" charset="-120"/>
              </a:rPr>
              <a:t>.</a:t>
            </a:r>
          </a:p>
          <a:p>
            <a:pPr marL="90488" indent="-90488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舌結解了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講什麼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?</a:t>
            </a:r>
            <a:r>
              <a:rPr lang="zh-TW" altLang="en-US" sz="4000" dirty="0">
                <a:highlight>
                  <a:srgbClr val="FFFF00"/>
                </a:highlight>
                <a:ea typeface="華康儷粗宋(P)" panose="02020700000000000000" pitchFamily="18" charset="-120"/>
              </a:rPr>
              <a:t>保祿</a:t>
            </a:r>
            <a:r>
              <a:rPr lang="en-US" altLang="zh-TW" sz="4000" dirty="0">
                <a:ea typeface="華康儷粗宋(P)" panose="02020700000000000000" pitchFamily="18" charset="-120"/>
              </a:rPr>
              <a:t>: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不傳福音有禍了</a:t>
            </a:r>
            <a:r>
              <a:rPr lang="en-US" altLang="zh-TW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;</a:t>
            </a:r>
          </a:p>
          <a:p>
            <a:pPr marL="90488" indent="-90488" algn="l">
              <a:spcBef>
                <a:spcPts val="0"/>
              </a:spcBef>
              <a:spcAft>
                <a:spcPts val="600"/>
              </a:spcAft>
            </a:pPr>
            <a:r>
              <a:rPr lang="zh-TW" altLang="en-US" sz="3500" dirty="0">
                <a:solidFill>
                  <a:srgbClr val="FF0000"/>
                </a:solidFill>
                <a:ea typeface="華康儷粗宋(P)" panose="02020700000000000000" pitchFamily="18" charset="-120"/>
              </a:rPr>
              <a:t> </a:t>
            </a:r>
            <a:r>
              <a:rPr lang="zh-TW" altLang="en-US" sz="3500" spc="-150" dirty="0">
                <a:solidFill>
                  <a:srgbClr val="FF0000"/>
                </a:solidFill>
                <a:ea typeface="華康儷粗宋(P)" panose="02020700000000000000" pitchFamily="18" charset="-120"/>
              </a:rPr>
              <a:t>伊尹</a:t>
            </a:r>
            <a:r>
              <a:rPr lang="en-US" altLang="zh-TW" sz="3500" spc="-150" dirty="0">
                <a:solidFill>
                  <a:srgbClr val="FF0000"/>
                </a:solidFill>
                <a:ea typeface="華康儷粗宋(P)" panose="02020700000000000000" pitchFamily="18" charset="-120"/>
              </a:rPr>
              <a:t>:</a:t>
            </a:r>
            <a:r>
              <a:rPr lang="zh-TW" altLang="en-US" sz="3700" spc="-15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有不被堯</a:t>
            </a:r>
            <a:r>
              <a:rPr lang="en-US" altLang="zh-TW" sz="3700" spc="-15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3700" spc="-15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舜之澤者</a:t>
            </a:r>
            <a:r>
              <a:rPr lang="en-US" altLang="zh-TW" sz="3700" spc="-150" dirty="0">
                <a:solidFill>
                  <a:srgbClr val="FF0000"/>
                </a:solidFill>
                <a:highlight>
                  <a:srgbClr val="FFFF00"/>
                </a:highlight>
                <a:ea typeface="華康儷粗宋(P)" panose="02020700000000000000" pitchFamily="18" charset="-120"/>
              </a:rPr>
              <a:t>,</a:t>
            </a:r>
            <a:r>
              <a:rPr lang="zh-TW" altLang="en-US" sz="4000" spc="-150" dirty="0">
                <a:solidFill>
                  <a:srgbClr val="FFFF00"/>
                </a:solidFill>
                <a:highlight>
                  <a:srgbClr val="FF0000"/>
                </a:highlight>
                <a:ea typeface="華康儷粗宋(P)" panose="02020700000000000000" pitchFamily="18" charset="-120"/>
              </a:rPr>
              <a:t>若己推而納之溝中</a:t>
            </a:r>
          </a:p>
        </p:txBody>
      </p:sp>
    </p:spTree>
    <p:extLst>
      <p:ext uri="{BB962C8B-B14F-4D97-AF65-F5344CB8AC3E}">
        <p14:creationId xmlns:p14="http://schemas.microsoft.com/office/powerpoint/2010/main" val="8646761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EBA1CEFA-B944-451E-927B-88B3FF15A1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88640"/>
            <a:ext cx="9144000" cy="6552728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None/>
            </a:pP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那時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盲人將會看見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聾人將要聽到</a:t>
            </a: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啞吧必要歡呼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依</a:t>
            </a:r>
            <a:r>
              <a:rPr lang="en-US" altLang="zh-TW" sz="2800" dirty="0">
                <a:ea typeface="華康儷中黑" panose="020B0509000000000000" pitchFamily="49" charset="-120"/>
              </a:rPr>
              <a:t>35)</a:t>
            </a:r>
            <a:r>
              <a:rPr lang="zh-TW" altLang="en-US" sz="4000" dirty="0">
                <a:ea typeface="華康儷中黑" panose="020B0509000000000000" pitchFamily="49" charset="-120"/>
              </a:rPr>
              <a:t>如果人人都能看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 聽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 說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那便是天國的境界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ea typeface="華康儷中黑" panose="020B0509000000000000" pitchFamily="49" charset="-120"/>
              </a:rPr>
              <a:t>在那裡</a:t>
            </a:r>
            <a:r>
              <a:rPr lang="en-US" altLang="zh-TW" sz="4000" dirty="0"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矜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寡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孤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獨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廢疾者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,</a:t>
            </a:r>
            <a:r>
              <a:rPr lang="zh-TW" altLang="en-US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皆有所養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.</a:t>
            </a:r>
            <a:r>
              <a:rPr lang="en-US" altLang="zh-TW" sz="2800" dirty="0">
                <a:ea typeface="華康儷中黑" panose="020B0509000000000000" pitchFamily="49" charset="-120"/>
              </a:rPr>
              <a:t>(</a:t>
            </a:r>
            <a:r>
              <a:rPr lang="zh-TW" altLang="en-US" sz="2800" dirty="0">
                <a:ea typeface="華康儷中黑" panose="020B0509000000000000" pitchFamily="49" charset="-120"/>
              </a:rPr>
              <a:t>大同篇</a:t>
            </a:r>
            <a:r>
              <a:rPr lang="en-US" altLang="zh-TW" sz="2800" dirty="0">
                <a:ea typeface="華康儷中黑" panose="020B0509000000000000" pitchFamily="49" charset="-120"/>
              </a:rPr>
              <a:t>)</a:t>
            </a:r>
          </a:p>
          <a:p>
            <a:pPr marL="0" indent="0" algn="ctr">
              <a:lnSpc>
                <a:spcPts val="4200"/>
              </a:lnSpc>
              <a:spcBef>
                <a:spcPts val="0"/>
              </a:spcBef>
              <a:buNone/>
            </a:pPr>
            <a:r>
              <a:rPr lang="en-US" altLang="zh-TW" sz="4000" dirty="0">
                <a:solidFill>
                  <a:srgbClr val="FF0000"/>
                </a:solidFill>
                <a:ea typeface="華康儷中黑" panose="020B0509000000000000" pitchFamily="49" charset="-120"/>
              </a:rPr>
              <a:t>At that time, the blind will see, the deaf will hear, and the mute will shout for joy</a:t>
            </a:r>
            <a:r>
              <a:rPr lang="en-US" altLang="zh-TW" sz="2800" dirty="0">
                <a:ea typeface="華康儷中黑" panose="020B0509000000000000" pitchFamily="49" charset="-120"/>
              </a:rPr>
              <a:t>(Is35:5-6)</a:t>
            </a:r>
            <a:r>
              <a:rPr lang="en-US" altLang="zh-TW" sz="4000" dirty="0">
                <a:ea typeface="華康儷中黑" panose="020B0509000000000000" pitchFamily="49" charset="-120"/>
              </a:rPr>
              <a:t>. If everyone could see, hear, and speak, that would be the realm of the Heavenly Kingdom, where </a:t>
            </a:r>
            <a:r>
              <a:rPr lang="en-US" altLang="zh-TW" sz="4000" dirty="0">
                <a:solidFill>
                  <a:srgbClr val="0000FF"/>
                </a:solidFill>
                <a:ea typeface="華康儷中黑" panose="020B0509000000000000" pitchFamily="49" charset="-120"/>
              </a:rPr>
              <a:t>'the orphan, widow, forsaken, lonely, and disabled all have support</a:t>
            </a:r>
            <a:r>
              <a:rPr lang="en-US" altLang="zh-TW" sz="4000" dirty="0">
                <a:ea typeface="華康儷中黑" panose="020B0509000000000000" pitchFamily="49" charset="-120"/>
              </a:rPr>
              <a:t>'. </a:t>
            </a:r>
            <a:endParaRPr lang="zh-TW" altLang="en-US" sz="4000" dirty="0">
              <a:ea typeface="華康儷中黑" panose="020B05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7433718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重點是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以上境界如何由「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將來式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」變為「</a:t>
            </a:r>
            <a:r>
              <a:rPr lang="zh-TW" altLang="en-US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現在進行式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耶穌在路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4:21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斷然說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你們剛聽到我講的天國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今天應驗了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這是否意味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二千年前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天國已經來到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key point is: how does the above transit from 'future tense' to '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present continuous tense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'? Jesus decisively said in Luke 4:21: 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'Today this Scripture is fulfilled in your hearing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'; does this mean that the Kingdom of Heaven has already come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two thousand years ago?</a:t>
            </a:r>
          </a:p>
        </p:txBody>
      </p:sp>
    </p:spTree>
    <p:extLst>
      <p:ext uri="{BB962C8B-B14F-4D97-AF65-F5344CB8AC3E}">
        <p14:creationId xmlns:p14="http://schemas.microsoft.com/office/powerpoint/2010/main" val="276568734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是應驗了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是的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應驗在耶穌身上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因為他以言以行去宣講天國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還訓練宗徒作接班人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這樣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天國遲早都會出現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因為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千里之行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始於足下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It has been fulfilled, yes; it has been fulfilled in Jesus, because he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proclaimed</a:t>
            </a: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the Kingdom of Heaven with words and deeds, and he also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trained</a:t>
            </a: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his apostles to be his successors. 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In this way, the Kingdom of Heaven will eventually be realized, because ‘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 journey of a thousand leagues begins with a single step</a:t>
            </a: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414466548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今天的教會</a:t>
            </a:r>
            <a:r>
              <a:rPr lang="en-US" altLang="zh-TW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包括你我他</a:t>
            </a:r>
            <a:r>
              <a:rPr lang="en-US" altLang="zh-TW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是否都願</a:t>
            </a:r>
            <a:endParaRPr lang="en-US" altLang="zh-TW" sz="4000" spc="3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與基督同行</a:t>
            </a:r>
            <a:r>
              <a:rPr lang="en-US" altLang="zh-TW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並願</a:t>
            </a:r>
            <a:r>
              <a:rPr lang="zh-TW" altLang="en-US" sz="4000" spc="3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作天國接班人</a:t>
            </a:r>
            <a:r>
              <a:rPr lang="en-US" altLang="zh-TW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和基督共建天國</a:t>
            </a:r>
            <a:r>
              <a:rPr lang="en-US" altLang="zh-TW" sz="4000" spc="3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Today's Church, including you, me and all others, are we all willing to walk with Christ? And are we willing to be the successors of the Kingdom,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and build the Kingdom of Heaven 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together with Christ?</a:t>
            </a:r>
          </a:p>
        </p:txBody>
      </p:sp>
    </p:spTree>
    <p:extLst>
      <p:ext uri="{BB962C8B-B14F-4D97-AF65-F5344CB8AC3E}">
        <p14:creationId xmlns:p14="http://schemas.microsoft.com/office/powerpoint/2010/main" val="209577279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404664"/>
            <a:ext cx="9144000" cy="6264696"/>
          </a:xfrm>
        </p:spPr>
        <p:txBody>
          <a:bodyPr/>
          <a:lstStyle/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建設天國者要注意</a:t>
            </a:r>
            <a:r>
              <a:rPr lang="en-US" altLang="zh-TW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不該以貌取人</a:t>
            </a:r>
            <a:r>
              <a:rPr lang="en-US" altLang="zh-TW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天主不是選了世俗視為貧窮的人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</a:p>
          <a:p>
            <a:pPr>
              <a:lnSpc>
                <a:spcPts val="5500"/>
              </a:lnSpc>
              <a:spcBef>
                <a:spcPts val="0"/>
              </a:spcBef>
            </a:pPr>
            <a:r>
              <a:rPr lang="zh-TW" altLang="en-US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使他們富於信德嗎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雅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2:1-5)</a:t>
            </a:r>
          </a:p>
          <a:p>
            <a:pPr>
              <a:spcBef>
                <a:spcPts val="0"/>
              </a:spcBef>
            </a:pPr>
            <a:r>
              <a:rPr lang="en-US" altLang="zh-TW" sz="44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Those who build the Kingdom of Heaven should note</a:t>
            </a:r>
            <a:r>
              <a:rPr lang="en-US" altLang="zh-TW" sz="44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 one should not judge by appearance. Didn't God choose those who are poor in the world's eyes to be rich in faith? 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(Jm2:1-5)</a:t>
            </a:r>
          </a:p>
        </p:txBody>
      </p:sp>
    </p:spTree>
    <p:extLst>
      <p:ext uri="{BB962C8B-B14F-4D97-AF65-F5344CB8AC3E}">
        <p14:creationId xmlns:p14="http://schemas.microsoft.com/office/powerpoint/2010/main" val="40608943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332656"/>
            <a:ext cx="9144000" cy="6336704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以貌取人不單指外貌不同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也包括不要強調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信與不信不可以同負一軛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lang="zh-TW" altLang="en-US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格後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6:14),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更不要把世界分為信與不信兩大陣營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!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Judging by appearance does not only refer to physical differences; it also includes not emphasizing too much that 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'do not be </a:t>
            </a:r>
            <a:r>
              <a:rPr lang="en-US" altLang="zh-TW" sz="4000" dirty="0" err="1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mismated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(</a:t>
            </a:r>
            <a:r>
              <a:rPr lang="en-US" altLang="zh-TW" sz="4000" i="1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or</a:t>
            </a:r>
            <a:r>
              <a:rPr lang="en-US" altLang="zh-TW" sz="4000" i="1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  <a:r>
              <a:rPr lang="en-US" altLang="zh-TW" sz="4000" dirty="0">
                <a:solidFill>
                  <a:srgbClr val="0000FF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make unsuitable covenants) with unbelievers.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’ 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(2 Co 6:14). 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Furthermore,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we should not </a:t>
            </a:r>
            <a:r>
              <a:rPr lang="en-US" altLang="zh-TW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divide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the world into two major camps of believers and unbelievers! </a:t>
            </a:r>
            <a:endParaRPr lang="zh-TW" altLang="en-US" sz="4000" dirty="0">
              <a:solidFill>
                <a:srgbClr val="FF0000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227133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天主的選擇與人不一樣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耶穌在福音中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多次指出</a:t>
            </a:r>
            <a:r>
              <a:rPr lang="zh-TW" altLang="en-US" sz="4000" dirty="0">
                <a:solidFill>
                  <a:schemeClr val="bg1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外邦人的信德比選民大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所以屬於什麼宗教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並非最重要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兩次</a:t>
            </a:r>
            <a:endParaRPr lang="en-US" altLang="zh-TW" sz="4000" dirty="0">
              <a:highlight>
                <a:srgbClr val="FFFF00"/>
              </a:highlight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spcAft>
                <a:spcPts val="600"/>
              </a:spcAft>
            </a:pP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世界大戰就是由分化以致對立開始的</a:t>
            </a:r>
            <a:r>
              <a:rPr lang="en-US" altLang="zh-TW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!</a:t>
            </a:r>
          </a:p>
          <a:p>
            <a:pPr>
              <a:lnSpc>
                <a:spcPts val="4200"/>
              </a:lnSpc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God's choice is different from that of humans; Jesus pointed out multiple times in the Gospel that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faith of the Gentiles is greater than that of the chosen people. </a:t>
            </a: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Therefore, belonging to a particular religion is not the most important. The two World Wars began </a:t>
            </a:r>
            <a:r>
              <a:rPr lang="en-US" altLang="zh-TW" sz="4000" spc="-15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with </a:t>
            </a:r>
            <a:r>
              <a:rPr lang="en-US" altLang="zh-TW" sz="4000" spc="-15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divisions that led to armed confrontation!</a:t>
            </a:r>
          </a:p>
        </p:txBody>
      </p:sp>
    </p:spTree>
    <p:extLst>
      <p:ext uri="{BB962C8B-B14F-4D97-AF65-F5344CB8AC3E}">
        <p14:creationId xmlns:p14="http://schemas.microsoft.com/office/powerpoint/2010/main" val="14728383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恭讀依撒意亞先知書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35:4-7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你們要告訴心怯的人說：「鼓起勇氣來，不要畏懼！看，你們的天主！報復已到！天主的報酬已到！他要親自來拯救你們！」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那時，盲人將會看見，聾人將要聽到；那時，瘸子必要跳躍如鹿，啞吧的舌頭，必要歡呼。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因為，曠野裡，將流出大水；沙漠中，將湧出江河；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462930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這人的耳朵就立刻開了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說話也清楚了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耶穌於是囑咐群眾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不要告訴任何人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</a:t>
            </a:r>
            <a:r>
              <a:rPr kumimoji="1" lang="zh-TW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谷</a:t>
            </a:r>
            <a:r>
              <a:rPr kumimoji="1" lang="en-US" altLang="zh-TW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7:36)</a:t>
            </a:r>
            <a:endParaRPr lang="en-US" altLang="zh-TW" sz="4000" dirty="0">
              <a:solidFill>
                <a:srgbClr val="FF0000"/>
              </a:solidFill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這就是默西亞的秘密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endParaRPr lang="en-US" altLang="zh-TW" sz="24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lnSpc>
                <a:spcPts val="5300"/>
              </a:lnSpc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但為什麼我們卻都喜歡</a:t>
            </a:r>
            <a:r>
              <a:rPr lang="zh-TW" altLang="en-US" sz="40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傳奇蹟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man's ears were immediately opened, and his tongue was loosened, and he began to speak plainly. And Jesus charged them to </a:t>
            </a:r>
            <a:r>
              <a:rPr lang="en-US" altLang="zh-TW" sz="4000" dirty="0">
                <a:solidFill>
                  <a:srgbClr val="FFFF00"/>
                </a:solidFill>
                <a:highlight>
                  <a:srgbClr val="FF00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tell no one </a:t>
            </a:r>
            <a:r>
              <a:rPr lang="en-US" altLang="zh-TW" sz="2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(mk7:36)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This is the Messianic secret. 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But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 </a:t>
            </a:r>
          </a:p>
          <a:p>
            <a:pPr>
              <a:lnSpc>
                <a:spcPts val="4400"/>
              </a:lnSpc>
              <a:spcBef>
                <a:spcPts val="0"/>
              </a:spcBef>
            </a:pPr>
            <a:r>
              <a:rPr lang="en-US" altLang="zh-TW" sz="4000" spc="-1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Why do we all love to spread miracle stories?</a:t>
            </a:r>
          </a:p>
        </p:txBody>
      </p:sp>
    </p:spTree>
    <p:extLst>
      <p:ext uri="{BB962C8B-B14F-4D97-AF65-F5344CB8AC3E}">
        <p14:creationId xmlns:p14="http://schemas.microsoft.com/office/powerpoint/2010/main" val="9201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耳朵開了</a:t>
            </a:r>
            <a:r>
              <a:rPr lang="en-US" altLang="zh-TW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聽什麼</a:t>
            </a:r>
            <a:r>
              <a:rPr lang="en-US" altLang="zh-TW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八卦</a:t>
            </a:r>
            <a:r>
              <a:rPr lang="en-US" altLang="zh-TW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損人不利己的別人的隱私</a:t>
            </a:r>
            <a:r>
              <a:rPr lang="en-US" altLang="zh-TW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或者是聽</a:t>
            </a:r>
            <a:endParaRPr lang="en-US" altLang="zh-TW" sz="4800" dirty="0"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智者之言</a:t>
            </a:r>
            <a:r>
              <a:rPr lang="zh-TW" altLang="en-US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和</a:t>
            </a:r>
            <a:r>
              <a:rPr lang="zh-TW" altLang="en-US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上主的話</a:t>
            </a:r>
            <a:r>
              <a:rPr lang="en-US" altLang="zh-TW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</a:p>
          <a:p>
            <a:pPr>
              <a:lnSpc>
                <a:spcPts val="5100"/>
              </a:lnSpc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ears are opened: what to listen to? Gossip? Other people's private information that harms them and benefits no one?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Or to listen to the words of the wise </a:t>
            </a:r>
          </a:p>
          <a:p>
            <a:pPr>
              <a:lnSpc>
                <a:spcPts val="5100"/>
              </a:lnSpc>
              <a:spcBef>
                <a:spcPts val="0"/>
              </a:spcBef>
            </a:pPr>
            <a:r>
              <a:rPr lang="en-US" altLang="zh-TW" sz="48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and </a:t>
            </a:r>
            <a:r>
              <a:rPr lang="en-US" altLang="zh-TW" sz="48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Words of the Lord?</a:t>
            </a:r>
          </a:p>
        </p:txBody>
      </p:sp>
    </p:spTree>
    <p:extLst>
      <p:ext uri="{BB962C8B-B14F-4D97-AF65-F5344CB8AC3E}">
        <p14:creationId xmlns:p14="http://schemas.microsoft.com/office/powerpoint/2010/main" val="15339915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如何聽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莊子說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毋聽之以耳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聽之以心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毋聽之以心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聽之以氣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氣也者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</a:p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虛而待物者也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 </a:t>
            </a:r>
            <a:r>
              <a:rPr lang="zh-TW" altLang="en-US" sz="4000" spc="3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唯道集虛</a:t>
            </a:r>
            <a:r>
              <a:rPr lang="en-US" altLang="zh-TW" sz="4000" spc="3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  <a:r>
              <a:rPr lang="zh-TW" altLang="en-US" sz="4000" spc="3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虛者</a:t>
            </a:r>
            <a:r>
              <a:rPr lang="en-US" altLang="zh-TW" sz="4000" spc="3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spc="3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心齋</a:t>
            </a:r>
            <a:r>
              <a:rPr lang="zh-TW" altLang="en-US" sz="4000" spc="3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也</a:t>
            </a:r>
            <a:r>
              <a:rPr lang="en-US" altLang="zh-TW" sz="4000" spc="300" dirty="0"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</a:t>
            </a:r>
          </a:p>
          <a:p>
            <a:pPr>
              <a:lnSpc>
                <a:spcPts val="4300"/>
              </a:lnSpc>
              <a:spcBef>
                <a:spcPts val="0"/>
              </a:spcBef>
            </a:pP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How to listen? Do not listen with the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ears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but listen with the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heart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; do not listen with the heart, but listen with the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spirit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. The spirit is that which is empty and hungers to be filled; 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Great Way only fills those who hunger to emptiness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 for Emptiness is the state of a quiet heart in a spiritual fast awaiting the Great Way or the Dao.</a:t>
            </a:r>
          </a:p>
        </p:txBody>
      </p:sp>
    </p:spTree>
    <p:extLst>
      <p:ext uri="{BB962C8B-B14F-4D97-AF65-F5344CB8AC3E}">
        <p14:creationId xmlns:p14="http://schemas.microsoft.com/office/powerpoint/2010/main" val="21793270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舌結解了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講什麼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講保祿的「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不傳福音有禍了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或伊尹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有不被堯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舜之澤者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若己推而納之溝中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tongue is loosened: what to speak?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Speak of Paul’s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'Woe to me if I do not preach the Gospel</a:t>
            </a: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'? Or Yi Yin: 'If I do not awaken those who are still unaware, and they fail to receive the blessings of Yao and Shun, then I am the one who push them into the gutter.</a:t>
            </a: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C93AFA8C-D5D8-469A-9B50-B9A861EF9B03}"/>
              </a:ext>
            </a:extLst>
          </p:cNvPr>
          <p:cNvSpPr txBox="1"/>
          <p:nvPr/>
        </p:nvSpPr>
        <p:spPr>
          <a:xfrm>
            <a:off x="2339752" y="6074132"/>
            <a:ext cx="4176464" cy="523220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265753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3DD7BBCF-4D6D-49B9-811F-0F45FB1D549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16632"/>
            <a:ext cx="9144000" cy="6552728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舌結解了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講什麼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講保祿的「</a:t>
            </a:r>
            <a:r>
              <a:rPr lang="zh-TW" altLang="en-US" sz="4000" dirty="0">
                <a:solidFill>
                  <a:srgbClr val="FF0000"/>
                </a:solidFill>
                <a:highlight>
                  <a:srgbClr val="FFFF00"/>
                </a:highlight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不傳福音有禍了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或伊尹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: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「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有不被堯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舜之澤者</a:t>
            </a:r>
            <a:r>
              <a:rPr lang="en-US" altLang="zh-TW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若己推而納之溝中</a:t>
            </a:r>
            <a:r>
              <a:rPr lang="zh-TW" altLang="en-US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」</a:t>
            </a:r>
            <a:r>
              <a:rPr lang="en-US" altLang="zh-TW" sz="40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?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The tongue is loosened: what to speak? </a:t>
            </a:r>
          </a:p>
          <a:p>
            <a:pPr>
              <a:spcBef>
                <a:spcPts val="0"/>
              </a:spcBef>
            </a:pP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Speak of Paul’s </a:t>
            </a:r>
            <a:r>
              <a:rPr lang="en-US" altLang="zh-TW" sz="4000" spc="-100" dirty="0">
                <a:solidFill>
                  <a:srgbClr val="FF0000"/>
                </a:solidFill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'Woe to me if I do not preach the Gospel</a:t>
            </a:r>
            <a:r>
              <a:rPr lang="en-US" altLang="zh-TW" sz="4000" spc="-100" dirty="0"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'? Or Yi Yin: 'If I do not awaken those who are still unaware, and they fail to receive the blessings of Yao and Shun, then I am the one who push them into the gutter.</a:t>
            </a: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C5FFA23-BA7B-4525-836A-5555E13746EF}"/>
              </a:ext>
            </a:extLst>
          </p:cNvPr>
          <p:cNvSpPr txBox="1"/>
          <p:nvPr/>
        </p:nvSpPr>
        <p:spPr>
          <a:xfrm>
            <a:off x="2339752" y="6074132"/>
            <a:ext cx="4176464" cy="523220"/>
          </a:xfrm>
          <a:prstGeom prst="rect">
            <a:avLst/>
          </a:prstGeom>
          <a:noFill/>
          <a:ln w="28575">
            <a:solidFill>
              <a:srgbClr val="FF00FF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為福傳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請上網點讚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留言</a:t>
            </a:r>
            <a:r>
              <a:rPr kumimoji="1" lang="en-US" altLang="zh-TW" sz="2000" b="0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,</a:t>
            </a:r>
            <a:r>
              <a:rPr kumimoji="1" lang="zh-TW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 panose="020F0502020204030204" pitchFamily="34" charset="0"/>
                <a:ea typeface="華康儷中黑" panose="020B0509000000000000" pitchFamily="49" charset="-120"/>
                <a:cs typeface="Calibri" panose="020F0502020204030204" pitchFamily="34" charset="0"/>
              </a:rPr>
              <a:t>轉發</a:t>
            </a:r>
            <a:endParaRPr kumimoji="1" lang="en-US" altLang="zh-HK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 panose="020F0502020204030204" pitchFamily="34" charset="0"/>
              <a:ea typeface="華康儷中黑" panose="020B0509000000000000" pitchFamily="49" charset="-120"/>
              <a:cs typeface="Calibri" panose="020F0502020204030204" pitchFamily="34" charset="0"/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DE90195E-28C8-440F-B1B9-3AF96765CE37}"/>
              </a:ext>
            </a:extLst>
          </p:cNvPr>
          <p:cNvSpPr txBox="1"/>
          <p:nvPr/>
        </p:nvSpPr>
        <p:spPr>
          <a:xfrm rot="21320691">
            <a:off x="963209" y="1607085"/>
            <a:ext cx="7123276" cy="3631763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endParaRPr lang="en-US" altLang="zh-TW" sz="2000" dirty="0">
              <a:latin typeface="+mn-lt"/>
            </a:endParaRPr>
          </a:p>
          <a:p>
            <a:pPr algn="ctr"/>
            <a:r>
              <a:rPr lang="zh-TW" altLang="en-US" spc="300" dirty="0">
                <a:latin typeface="+mn-lt"/>
                <a:ea typeface="華康唐風隸W5(P)" panose="03000500000000000000" pitchFamily="66" charset="-120"/>
              </a:rPr>
              <a:t>選擇性失明：視而不見</a:t>
            </a:r>
            <a:endParaRPr lang="en-US" altLang="zh-TW" spc="300" dirty="0">
              <a:latin typeface="+mn-lt"/>
              <a:ea typeface="華康唐風隸W5(P)" panose="03000500000000000000" pitchFamily="66" charset="-120"/>
            </a:endParaRPr>
          </a:p>
          <a:p>
            <a:pPr algn="ctr"/>
            <a:r>
              <a:rPr lang="zh-TW" altLang="en-US" spc="300" dirty="0">
                <a:latin typeface="+mn-lt"/>
                <a:ea typeface="華康唐風隸W5(P)" panose="03000500000000000000" pitchFamily="66" charset="-120"/>
              </a:rPr>
              <a:t>選擇性失聰：聽而不聞</a:t>
            </a:r>
            <a:endParaRPr lang="en-US" altLang="zh-TW" spc="300" dirty="0">
              <a:latin typeface="+mn-lt"/>
              <a:ea typeface="華康唐風隸W5(P)" panose="03000500000000000000" pitchFamily="66" charset="-120"/>
            </a:endParaRPr>
          </a:p>
          <a:p>
            <a:pPr algn="ctr">
              <a:spcAft>
                <a:spcPts val="1200"/>
              </a:spcAft>
            </a:pPr>
            <a:r>
              <a:rPr lang="zh-TW" altLang="en-US" spc="300" dirty="0">
                <a:latin typeface="+mn-lt"/>
                <a:ea typeface="華康唐風隸W5(P)" panose="03000500000000000000" pitchFamily="66" charset="-120"/>
              </a:rPr>
              <a:t>選擇性失言：一言喪邦</a:t>
            </a:r>
            <a:endParaRPr lang="en-US" altLang="zh-TW" spc="300" dirty="0">
              <a:latin typeface="+mn-lt"/>
              <a:ea typeface="華康唐風隸W5(P)" panose="03000500000000000000" pitchFamily="66" charset="-120"/>
            </a:endParaRPr>
          </a:p>
          <a:p>
            <a:pPr algn="ctr"/>
            <a:r>
              <a:rPr lang="en-US" altLang="zh-TW" spc="-300" dirty="0">
                <a:latin typeface="+mn-lt"/>
                <a:ea typeface="華康唐風隸W5(P)" panose="03000500000000000000" pitchFamily="66" charset="-120"/>
              </a:rPr>
              <a:t>—— </a:t>
            </a:r>
            <a:r>
              <a:rPr lang="zh-TW" altLang="en-US" sz="4800" spc="600" dirty="0">
                <a:solidFill>
                  <a:srgbClr val="FF0000"/>
                </a:solidFill>
                <a:latin typeface="+mn-lt"/>
                <a:ea typeface="華康唐風隸W5(P)" panose="03000500000000000000" pitchFamily="66" charset="-120"/>
              </a:rPr>
              <a:t>真智慧</a:t>
            </a:r>
            <a:r>
              <a:rPr lang="en-US" altLang="zh-TW" spc="-300" dirty="0">
                <a:latin typeface="+mn-lt"/>
                <a:ea typeface="華康唐風隸W5(P)" panose="03000500000000000000" pitchFamily="66" charset="-120"/>
              </a:rPr>
              <a:t>——</a:t>
            </a:r>
          </a:p>
          <a:p>
            <a:endParaRPr lang="zh-TW" altLang="en-US" sz="2000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943433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0" name="Rectangle 2">
            <a:extLst>
              <a:ext uri="{FF2B5EF4-FFF2-40B4-BE49-F238E27FC236}">
                <a16:creationId xmlns:a16="http://schemas.microsoft.com/office/drawing/2014/main" id="{B2EF5AAD-EEB9-496C-B277-24E491281BF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16062" y="44921"/>
            <a:ext cx="9144000" cy="6048375"/>
          </a:xfrm>
        </p:spPr>
        <p:txBody>
          <a:bodyPr/>
          <a:lstStyle/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(P)" pitchFamily="34" charset="-120"/>
              </a:rPr>
              <a:t>願 上 主 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祝 福 你 和 你 的 家 庭</a:t>
            </a: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buFontTx/>
              <a:buNone/>
              <a:defRPr/>
            </a:pPr>
            <a:r>
              <a:rPr lang="zh-TW" altLang="en-US" sz="4400" dirty="0">
                <a:solidFill>
                  <a:srgbClr val="FF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你 的 工 作</a:t>
            </a:r>
            <a:endParaRPr lang="en-US" altLang="zh-TW" sz="4400" dirty="0">
              <a:solidFill>
                <a:srgbClr val="FF00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ts val="600"/>
              </a:spcBef>
              <a:spcAft>
                <a:spcPts val="600"/>
              </a:spcAft>
              <a:buFontTx/>
              <a:buNone/>
              <a:defRPr/>
            </a:pPr>
            <a:r>
              <a:rPr lang="zh-TW" altLang="en-US" sz="4800" dirty="0">
                <a:solidFill>
                  <a:srgbClr val="00FF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幫助你戰勝新舊疫情和一切困難</a:t>
            </a:r>
            <a:endParaRPr lang="en-US" altLang="zh-TW" sz="4800" dirty="0">
              <a:solidFill>
                <a:srgbClr val="00FF00"/>
              </a:solidFill>
              <a:effectLst>
                <a:outerShdw blurRad="38100" dist="38100" dir="2700000" algn="tl">
                  <a:srgbClr val="FFFFFF"/>
                </a:outerShdw>
              </a:effectLst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7000"/>
              </a:lnSpc>
              <a:spcBef>
                <a:spcPct val="0"/>
              </a:spcBef>
              <a:spcAft>
                <a:spcPts val="1200"/>
              </a:spcAft>
              <a:buFontTx/>
              <a:buNone/>
              <a:defRPr/>
            </a:pPr>
            <a:r>
              <a:rPr lang="zh-TW" altLang="en-US" sz="4400" dirty="0">
                <a:solidFill>
                  <a:srgbClr val="9900CC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化 危 為 機</a:t>
            </a:r>
          </a:p>
          <a:p>
            <a:pPr algn="ctr" eaLnBrk="1" hangingPunct="1">
              <a:lnSpc>
                <a:spcPts val="7000"/>
              </a:lnSpc>
              <a:spcBef>
                <a:spcPts val="1200"/>
              </a:spcBef>
              <a:buFontTx/>
              <a:buNone/>
              <a:defRPr/>
            </a:pPr>
            <a:r>
              <a:rPr lang="zh-TW" altLang="en-US" sz="6600" b="1" spc="6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天主愛你</a:t>
            </a:r>
            <a:r>
              <a:rPr lang="zh-TW" altLang="en-US" sz="6000" b="1" spc="600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 主佑</a:t>
            </a:r>
            <a:r>
              <a:rPr lang="zh-TW" altLang="en-US" sz="6000" b="1" dirty="0">
                <a:ln w="13462">
                  <a:solidFill>
                    <a:schemeClr val="bg1"/>
                  </a:solidFill>
                  <a:prstDash val="solid"/>
                </a:ln>
                <a:solidFill>
                  <a:srgbClr val="FF0000"/>
                </a:solidFill>
                <a:effectLst>
                  <a:outerShdw dist="38100" dir="2700000" algn="bl" rotWithShape="0">
                    <a:schemeClr val="accent5"/>
                  </a:outerShdw>
                </a:effectLst>
                <a:latin typeface="華康儷中黑" panose="020B0509000000000000" pitchFamily="49" charset="-120"/>
                <a:ea typeface="華康儷中黑" panose="020B0509000000000000" pitchFamily="49" charset="-120"/>
              </a:rPr>
              <a:t>！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火熱的沙地，將變為池沼；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乾旱的地帶，將變為水源。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DD1473BF-2069-421A-BA3D-58D243497954}"/>
              </a:ext>
            </a:extLst>
          </p:cNvPr>
          <p:cNvSpPr txBox="1"/>
          <p:nvPr/>
        </p:nvSpPr>
        <p:spPr>
          <a:xfrm>
            <a:off x="1187624" y="4941168"/>
            <a:ext cx="6840760" cy="64633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36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靜默片刻</a:t>
            </a:r>
            <a:r>
              <a:rPr lang="en-US" altLang="zh-TW" sz="36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36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把天主聖言默存在心中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1726260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恭讀聖雅各伯書　</a:t>
            </a:r>
            <a:r>
              <a:rPr lang="en-US" altLang="zh-TW" sz="3600" dirty="0">
                <a:solidFill>
                  <a:srgbClr val="FFFFFF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2:1-5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我的弟兄姊妹們：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你們既信仰我們已受光榮的主耶穌基督，就不該以貌取人。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如果有一個人，戴著金戒指，穿著華麗的衣服，進入你們的會堂，同時，一個衣服骯髒的窮人，也進來，你們就專注那穿華麗衣服的人，且對他說：「請坐在這邊最好的位置！」而對那窮人說：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6612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0" y="116632"/>
            <a:ext cx="9108504" cy="63306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「你站在那邊！」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或說：「你坐在我的腳凳下邊！」這樣，你們豈不是以偏私的標準，來歧視人嗎？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我親愛的弟兄姊妹們，請聽！</a:t>
            </a: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</a:rPr>
              <a:t>天主不是選了世俗視為貧窮的人，使他們富於信德，並繼承天主向愛他的人，所預許的國嗎？</a:t>
            </a:r>
            <a:r>
              <a:rPr lang="en-US" altLang="zh-TW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TW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上主的話。 </a:t>
            </a:r>
            <a:endParaRPr lang="en-US" altLang="zh-TW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 </a:t>
            </a:r>
            <a:r>
              <a:rPr lang="en-US" altLang="zh-TW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: </a:t>
            </a: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感謝天主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zh-TW" altLang="zh-TW" sz="1800" b="1">
              <a:solidFill>
                <a:srgbClr val="FFFFFF"/>
              </a:solidFill>
            </a:endParaRPr>
          </a:p>
        </p:txBody>
      </p:sp>
      <p:sp>
        <p:nvSpPr>
          <p:cNvPr id="2" name="文字方塊 1">
            <a:extLst>
              <a:ext uri="{FF2B5EF4-FFF2-40B4-BE49-F238E27FC236}">
                <a16:creationId xmlns:a16="http://schemas.microsoft.com/office/drawing/2014/main" id="{B10524CF-6E04-4C4F-BE91-43D129B8AAC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E317227E-18A0-4DB5-9908-10DB034FBF4A}"/>
              </a:ext>
            </a:extLst>
          </p:cNvPr>
          <p:cNvSpPr txBox="1"/>
          <p:nvPr/>
        </p:nvSpPr>
        <p:spPr>
          <a:xfrm>
            <a:off x="2339752" y="5589240"/>
            <a:ext cx="4752528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靜默片刻</a:t>
            </a:r>
            <a:r>
              <a:rPr lang="en-US" altLang="zh-TW" sz="24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4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把</a:t>
            </a:r>
            <a:r>
              <a:rPr lang="zh-TW" altLang="en-US" sz="24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天主聖言</a:t>
            </a:r>
            <a:r>
              <a:rPr lang="zh-TW" altLang="en-US" sz="24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130178482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6512" y="288032"/>
            <a:ext cx="9107488" cy="6597352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恭讀聖馬爾谷福音　</a:t>
            </a:r>
            <a:r>
              <a:rPr lang="en-US" altLang="zh-TW" sz="3600" dirty="0">
                <a:solidFill>
                  <a:schemeClr val="bg1"/>
                </a:solidFill>
                <a:latin typeface="華康中黑體" panose="020B0509000000000000" pitchFamily="49" charset="-120"/>
                <a:ea typeface="華康中黑體" panose="020B0509000000000000" pitchFamily="49" charset="-120"/>
                <a:cs typeface="華康中黑體" panose="020B0509000000000000" pitchFamily="49" charset="-120"/>
              </a:rPr>
              <a:t>7:31-37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那時候，耶穌從提洛地區出來，經過漆冬，走向加里肋亞海，到了十城區的中心地帶。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有人帶來一個又聾又啞的人，求耶穌給他覆手。耶穌便帶這人離開群眾，來到一邊，把手指放進他的耳朵，並用唾沫，抹他的舌頭，然後望天歎息，向他說：「厄法達」就是說：「開了吧！」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3600" dirty="0">
              <a:solidFill>
                <a:schemeClr val="bg1"/>
              </a:solidFill>
              <a:latin typeface="華康中黑體" panose="020B0509000000000000" pitchFamily="49" charset="-120"/>
              <a:ea typeface="華康中黑體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08B5FAF6-F73B-4168-8793-533569BE801F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1/2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50620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3A6B8BB-5727-4366-8CDC-81905C3708B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-25167" y="188640"/>
            <a:ext cx="9107488" cy="6402660"/>
          </a:xfrm>
        </p:spPr>
        <p:txBody>
          <a:bodyPr/>
          <a:lstStyle/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這人的耳朵就立刻開了，舌結也解了，說話也清楚了。</a:t>
            </a: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rgbClr val="FF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耶穌於是囑咐群眾，不要告訴任何人；</a:t>
            </a: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但他越囑咐他們，他們便越發宣傳。</a:t>
            </a: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4000" dirty="0">
                <a:solidFill>
                  <a:schemeClr val="bg1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眾人都不勝驚奇，說：「他所做的一切都好：使聾人聽見，叫啞吧說話。」</a:t>
            </a:r>
            <a:endParaRPr lang="en-US" altLang="zh-TW" sz="4000" dirty="0">
              <a:solidFill>
                <a:schemeClr val="bg1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algn="just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en-US" altLang="zh-HK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——</a:t>
            </a:r>
            <a:r>
              <a:rPr lang="zh-HK" altLang="en-US" sz="3600" dirty="0">
                <a:solidFill>
                  <a:srgbClr val="FFFFFF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基督的福音。 </a:t>
            </a:r>
            <a:endParaRPr lang="en-US" altLang="zh-HK" sz="3600" dirty="0">
              <a:solidFill>
                <a:srgbClr val="FFFFFF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  <a:p>
            <a:pPr marL="0" indent="0" eaLnBrk="1">
              <a:spcBef>
                <a:spcPts val="0"/>
              </a:spcBef>
              <a:spcAft>
                <a:spcPts val="600"/>
              </a:spcAft>
              <a:buNone/>
            </a:pPr>
            <a:r>
              <a:rPr lang="zh-TW" altLang="en-US" sz="3600" dirty="0">
                <a:solidFill>
                  <a:srgbClr val="00FF00"/>
                </a:solidFill>
                <a:latin typeface="華康儷中黑" panose="020B0509000000000000" pitchFamily="49" charset="-120"/>
                <a:ea typeface="華康儷中黑" panose="020B0509000000000000" pitchFamily="49" charset="-120"/>
                <a:cs typeface="華康中黑體" panose="020B0509000000000000" pitchFamily="49" charset="-120"/>
              </a:rPr>
              <a:t>眾：基督，我們讚美你！</a:t>
            </a:r>
          </a:p>
          <a:p>
            <a:pPr marL="0" indent="0" algn="just" eaLnBrk="1">
              <a:lnSpc>
                <a:spcPts val="4800"/>
              </a:lnSpc>
              <a:spcBef>
                <a:spcPts val="600"/>
              </a:spcBef>
              <a:spcAft>
                <a:spcPts val="0"/>
              </a:spcAft>
              <a:buNone/>
            </a:pPr>
            <a:endParaRPr lang="en-US" altLang="zh-TW" sz="4000" dirty="0">
              <a:solidFill>
                <a:srgbClr val="FFFF00"/>
              </a:solidFill>
              <a:latin typeface="華康儷中黑" panose="020B0509000000000000" pitchFamily="49" charset="-120"/>
              <a:ea typeface="華康儷中黑" panose="020B0509000000000000" pitchFamily="49" charset="-120"/>
              <a:cs typeface="華康中黑體" panose="020B0509000000000000" pitchFamily="49" charset="-120"/>
            </a:endParaRPr>
          </a:p>
        </p:txBody>
      </p:sp>
      <p:sp>
        <p:nvSpPr>
          <p:cNvPr id="70659" name="Text Box 3">
            <a:extLst>
              <a:ext uri="{FF2B5EF4-FFF2-40B4-BE49-F238E27FC236}">
                <a16:creationId xmlns:a16="http://schemas.microsoft.com/office/drawing/2014/main" id="{1E03BE50-1641-47CB-AC5B-3CBE16B7E0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712200" y="6591300"/>
            <a:ext cx="75565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2950" indent="-28575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30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6002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7400" indent="-228600"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4400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zh-TW" altLang="zh-TW" sz="1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96E2B7DB-36B5-416F-ACE3-4B640B36DCA2}"/>
              </a:ext>
            </a:extLst>
          </p:cNvPr>
          <p:cNvSpPr txBox="1"/>
          <p:nvPr/>
        </p:nvSpPr>
        <p:spPr>
          <a:xfrm>
            <a:off x="7668344" y="6158964"/>
            <a:ext cx="104385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HK" sz="2000" b="1" dirty="0">
                <a:solidFill>
                  <a:schemeClr val="bg1"/>
                </a:solidFill>
              </a:rPr>
              <a:t>2/2</a:t>
            </a:r>
            <a:endParaRPr lang="zh-HK" altLang="en-US" sz="2000" b="1" dirty="0">
              <a:solidFill>
                <a:schemeClr val="bg1"/>
              </a:solidFill>
            </a:endParaRPr>
          </a:p>
        </p:txBody>
      </p:sp>
      <p:sp>
        <p:nvSpPr>
          <p:cNvPr id="5" name="文字方塊 4">
            <a:extLst>
              <a:ext uri="{FF2B5EF4-FFF2-40B4-BE49-F238E27FC236}">
                <a16:creationId xmlns:a16="http://schemas.microsoft.com/office/drawing/2014/main" id="{A40C2F7B-CCCE-4148-A0D3-C315B9F30974}"/>
              </a:ext>
            </a:extLst>
          </p:cNvPr>
          <p:cNvSpPr txBox="1"/>
          <p:nvPr/>
        </p:nvSpPr>
        <p:spPr>
          <a:xfrm>
            <a:off x="1763688" y="5714092"/>
            <a:ext cx="525658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zh-TW" altLang="en-US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靜默片刻</a:t>
            </a:r>
            <a:r>
              <a:rPr lang="en-US" altLang="zh-TW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,</a:t>
            </a:r>
            <a:r>
              <a:rPr lang="zh-TW" altLang="en-US" sz="2800" dirty="0"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把天主聖言</a:t>
            </a:r>
            <a:r>
              <a:rPr lang="zh-TW" altLang="en-US" sz="2800" dirty="0">
                <a:solidFill>
                  <a:srgbClr val="FF0000"/>
                </a:solidFill>
                <a:latin typeface="華康龍門石碑(P)" panose="03000700000000000000" pitchFamily="66" charset="-120"/>
                <a:ea typeface="華康龍門石碑(P)" panose="03000700000000000000" pitchFamily="66" charset="-120"/>
              </a:rPr>
              <a:t>默存在心中</a:t>
            </a:r>
          </a:p>
        </p:txBody>
      </p:sp>
    </p:spTree>
    <p:extLst>
      <p:ext uri="{BB962C8B-B14F-4D97-AF65-F5344CB8AC3E}">
        <p14:creationId xmlns:p14="http://schemas.microsoft.com/office/powerpoint/2010/main" val="42708686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>
            <a:extLst>
              <a:ext uri="{FF2B5EF4-FFF2-40B4-BE49-F238E27FC236}">
                <a16:creationId xmlns:a16="http://schemas.microsoft.com/office/drawing/2014/main" id="{0486A049-F482-4C82-A6EA-C4B1E1A45EE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0096" y="166687"/>
            <a:ext cx="9107488" cy="6691313"/>
          </a:xfrm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zh-TW" altLang="en-US" sz="3600" b="0" i="0" u="none" strike="noStrike" kern="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Arial"/>
                <a:ea typeface="華康儷中黑" panose="020B0509000000000000" pitchFamily="49" charset="-120"/>
                <a:cs typeface="+mn-cs"/>
              </a:rPr>
              <a:t>常年期第二十三主日</a:t>
            </a:r>
            <a:endParaRPr kumimoji="1" lang="en-US" altLang="zh-TW" sz="3600" b="0" i="0" u="none" strike="noStrike" kern="0" cap="none" spc="0" normalizeH="0" baseline="0" noProof="0" dirty="0">
              <a:ln>
                <a:noFill/>
              </a:ln>
              <a:solidFill>
                <a:srgbClr val="FFFF00"/>
              </a:solidFill>
              <a:effectLst/>
              <a:uLnTx/>
              <a:uFillTx/>
              <a:latin typeface="Arial"/>
              <a:ea typeface="華康儷中黑" panose="020B0509000000000000" pitchFamily="49" charset="-120"/>
              <a:cs typeface="+mn-cs"/>
            </a:endParaRPr>
          </a:p>
          <a:p>
            <a:pPr lvl="0" algn="ctr" eaLnBrk="1" hangingPunct="1">
              <a:spcBef>
                <a:spcPct val="0"/>
              </a:spcBef>
              <a:buNone/>
            </a:pP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2024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年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9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月</a:t>
            </a:r>
            <a:r>
              <a:rPr lang="en-US" altLang="zh-TW" dirty="0">
                <a:solidFill>
                  <a:schemeClr val="bg1"/>
                </a:solidFill>
                <a:ea typeface="華康儷中黑" pitchFamily="49" charset="-120"/>
              </a:rPr>
              <a:t>8</a:t>
            </a:r>
            <a:r>
              <a:rPr lang="zh-TW" altLang="en-US" dirty="0">
                <a:solidFill>
                  <a:schemeClr val="bg1"/>
                </a:solidFill>
                <a:ea typeface="華康儷中黑" pitchFamily="49" charset="-120"/>
              </a:rPr>
              <a:t>日</a:t>
            </a:r>
            <a:endParaRPr lang="zh-TW" altLang="en-US" sz="10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spcBef>
                <a:spcPts val="1200"/>
              </a:spcBef>
              <a:buFontTx/>
              <a:buNone/>
            </a:pP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感</a:t>
            </a:r>
            <a:r>
              <a:rPr lang="zh-TW" altLang="en-US" sz="1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 </a:t>
            </a:r>
            <a:r>
              <a:rPr lang="zh-TW" altLang="en-US" sz="5400" dirty="0">
                <a:solidFill>
                  <a:srgbClr val="FF0000"/>
                </a:solidFill>
                <a:highlight>
                  <a:srgbClr val="FFCCFF"/>
                </a:highlight>
                <a:ea typeface="華康正顏楷體W7" panose="03000709000000000000" pitchFamily="65" charset="-120"/>
              </a:rPr>
              <a:t>恩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0000"/>
                </a:solidFill>
                <a:highlight>
                  <a:srgbClr val="FFFF00"/>
                </a:highlight>
                <a:ea typeface="華康正顏楷體W7" panose="03000709000000000000" pitchFamily="65" charset="-120"/>
              </a:rPr>
              <a:t>祭</a:t>
            </a:r>
            <a:r>
              <a:rPr lang="zh-TW" altLang="en-US" sz="1200" dirty="0">
                <a:solidFill>
                  <a:srgbClr val="FFFF00"/>
                </a:solidFill>
                <a:ea typeface="華康正顏楷體W7" panose="03000709000000000000" pitchFamily="65" charset="-120"/>
              </a:rPr>
              <a:t> </a:t>
            </a:r>
            <a:r>
              <a:rPr lang="zh-TW" altLang="en-US" sz="4800" dirty="0">
                <a:solidFill>
                  <a:srgbClr val="FFFF00"/>
                </a:solidFill>
                <a:highlight>
                  <a:srgbClr val="FF0000"/>
                </a:highlight>
                <a:ea typeface="華康正顏楷體W7" panose="03000709000000000000" pitchFamily="65" charset="-120"/>
              </a:rPr>
              <a:t>宴</a:t>
            </a:r>
          </a:p>
          <a:p>
            <a:pPr algn="ctr" eaLnBrk="1" hangingPunct="1">
              <a:buFontTx/>
              <a:buNone/>
            </a:pPr>
            <a:endParaRPr lang="zh-TW" altLang="en-US" sz="1800" dirty="0">
              <a:solidFill>
                <a:schemeClr val="bg1"/>
              </a:solidFill>
              <a:ea typeface="華康儷中黑" panose="020B0509000000000000" pitchFamily="49" charset="-120"/>
            </a:endParaRPr>
          </a:p>
          <a:p>
            <a:pPr algn="ctr" eaLnBrk="1" hangingPunct="1">
              <a:lnSpc>
                <a:spcPts val="2500"/>
              </a:lnSpc>
              <a:spcBef>
                <a:spcPts val="1200"/>
              </a:spcBef>
              <a:spcAft>
                <a:spcPts val="1800"/>
              </a:spcAft>
              <a:buFontTx/>
              <a:buNone/>
            </a:pPr>
            <a:r>
              <a:rPr lang="zh-TW" altLang="en-US" sz="3600" dirty="0">
                <a:solidFill>
                  <a:schemeClr val="bg1"/>
                </a:solidFill>
                <a:ea typeface="華康儷中黑" panose="020B0509000000000000" pitchFamily="49" charset="-120"/>
              </a:rPr>
              <a:t>主 題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1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1800"/>
              </a:spcAft>
              <a:buFontTx/>
              <a:buNone/>
            </a:pPr>
            <a:r>
              <a:rPr lang="zh-HK" altLang="en-US" sz="8800" spc="600" dirty="0">
                <a:solidFill>
                  <a:srgbClr val="FFFF00"/>
                </a:solidFill>
                <a:ea typeface="華康粗黑體" panose="020B0709000000000000" pitchFamily="49" charset="-120"/>
              </a:rPr>
              <a:t>選擇性失聰</a:t>
            </a:r>
            <a:endParaRPr lang="en-US" altLang="zh-HK" sz="8800" spc="600" dirty="0">
              <a:solidFill>
                <a:srgbClr val="FF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spcAft>
                <a:spcPts val="0"/>
              </a:spcAft>
              <a:buFontTx/>
              <a:buNone/>
            </a:pPr>
            <a:r>
              <a:rPr lang="en-US" altLang="zh-TW" sz="4000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 </a:t>
            </a:r>
            <a:r>
              <a:rPr lang="zh-TW" altLang="en-US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看什麼</a:t>
            </a:r>
            <a:r>
              <a:rPr lang="en-US" altLang="zh-TW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zh-TW" altLang="en-US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聽什麼</a:t>
            </a:r>
            <a:r>
              <a:rPr lang="en-US" altLang="zh-TW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zh-TW" altLang="en-US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講什麼</a:t>
            </a:r>
            <a:r>
              <a:rPr lang="en-US" altLang="zh-TW" sz="4000" spc="300" dirty="0">
                <a:solidFill>
                  <a:schemeClr val="bg1"/>
                </a:solidFill>
                <a:ea typeface="華康粗黑體" panose="020B0709000000000000" pitchFamily="49" charset="-120"/>
              </a:rPr>
              <a:t>?</a:t>
            </a:r>
            <a:r>
              <a:rPr lang="en-US" altLang="zh-TW" sz="4000" spc="-300" dirty="0">
                <a:solidFill>
                  <a:schemeClr val="bg1"/>
                </a:solidFill>
                <a:ea typeface="華康粗黑體" panose="020B0709000000000000" pitchFamily="49" charset="-120"/>
              </a:rPr>
              <a:t>——</a:t>
            </a:r>
            <a:endParaRPr lang="en-US" altLang="zh-HK" sz="4000" spc="-300" dirty="0">
              <a:solidFill>
                <a:schemeClr val="bg1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None/>
            </a:pPr>
            <a:r>
              <a:rPr lang="en-US" altLang="zh-TW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如何看</a:t>
            </a:r>
            <a:r>
              <a:rPr lang="en-US" altLang="zh-TW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?</a:t>
            </a:r>
            <a:r>
              <a:rPr lang="en-US" altLang="zh-TW" sz="4000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如何聽</a:t>
            </a:r>
            <a:r>
              <a:rPr lang="en-US" altLang="zh-TW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?</a:t>
            </a:r>
            <a:r>
              <a:rPr lang="en-US" altLang="zh-TW" sz="4000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 </a:t>
            </a:r>
            <a:r>
              <a:rPr lang="zh-TW" altLang="en-US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如何講</a:t>
            </a:r>
            <a:r>
              <a:rPr lang="en-US" altLang="zh-TW" spc="600" dirty="0">
                <a:solidFill>
                  <a:srgbClr val="00FF00"/>
                </a:solidFill>
                <a:ea typeface="華康粗黑體" panose="020B0709000000000000" pitchFamily="49" charset="-120"/>
              </a:rPr>
              <a:t>?</a:t>
            </a:r>
            <a:endParaRPr lang="en-US" altLang="zh-HK" spc="6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zh-TW" sz="4000" dirty="0">
              <a:solidFill>
                <a:srgbClr val="00FF00"/>
              </a:solidFill>
              <a:ea typeface="華康粗黑體" panose="020B0709000000000000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5502494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>
            <a:extLst>
              <a:ext uri="{FF2B5EF4-FFF2-40B4-BE49-F238E27FC236}">
                <a16:creationId xmlns:a16="http://schemas.microsoft.com/office/drawing/2014/main" id="{CF96D0C9-624F-4A90-B7AC-1C6C69263F8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260648"/>
            <a:ext cx="9144000" cy="6480720"/>
          </a:xfrm>
        </p:spPr>
        <p:txBody>
          <a:bodyPr/>
          <a:lstStyle/>
          <a:p>
            <a:pPr marL="360000" indent="-457200" algn="l">
              <a:spcAft>
                <a:spcPts val="18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那時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盲人將會看見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聾人將要聽到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瘸子必要跳躍如鹿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啞吧</a:t>
            </a:r>
            <a:r>
              <a:rPr lang="zh-TW" altLang="en-US" sz="4000" dirty="0">
                <a:ea typeface="華康儷粗宋(P)" panose="02020700000000000000" pitchFamily="18" charset="-120"/>
              </a:rPr>
              <a:t>的舌頭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必要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歡呼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</a:p>
          <a:p>
            <a:pPr marL="360000" indent="-457200" algn="l">
              <a:spcAft>
                <a:spcPts val="18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你們既信仰我們的主耶穌基督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就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不該以貌取人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r>
              <a:rPr lang="zh-TW" altLang="en-US" sz="4000" dirty="0">
                <a:ea typeface="華康儷粗宋(P)" panose="02020700000000000000" pitchFamily="18" charset="-120"/>
              </a:rPr>
              <a:t>天主不是選了世俗視為貧窮的人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使他們富於信德嗎</a:t>
            </a:r>
            <a:r>
              <a:rPr lang="en-US" altLang="zh-TW" sz="4000" dirty="0">
                <a:ea typeface="華康儷粗宋(P)" panose="02020700000000000000" pitchFamily="18" charset="-120"/>
              </a:rPr>
              <a:t>?</a:t>
            </a:r>
          </a:p>
          <a:p>
            <a:pPr marL="360000" indent="-457200" algn="l">
              <a:spcAft>
                <a:spcPts val="1800"/>
              </a:spcAft>
            </a:pPr>
            <a:r>
              <a:rPr lang="zh-TW" altLang="en-US" sz="4000" dirty="0">
                <a:ea typeface="華康儷粗宋(P)" panose="02020700000000000000" pitchFamily="18" charset="-120"/>
              </a:rPr>
              <a:t>這人的耳朵就立刻開了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舌結也解了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ea typeface="華康儷粗宋(P)" panose="02020700000000000000" pitchFamily="18" charset="-120"/>
              </a:rPr>
              <a:t>說話也清楚了</a:t>
            </a:r>
            <a:r>
              <a:rPr lang="en-US" altLang="zh-TW" sz="4000" dirty="0">
                <a:ea typeface="華康儷粗宋(P)" panose="02020700000000000000" pitchFamily="18" charset="-120"/>
              </a:rPr>
              <a:t>;</a:t>
            </a:r>
            <a:r>
              <a:rPr lang="zh-TW" altLang="en-US" sz="4000" dirty="0">
                <a:ea typeface="華康儷粗宋(P)" panose="02020700000000000000" pitchFamily="18" charset="-120"/>
              </a:rPr>
              <a:t>耶穌於是囑咐群眾</a:t>
            </a:r>
            <a:r>
              <a:rPr lang="en-US" altLang="zh-TW" sz="4000" dirty="0">
                <a:ea typeface="華康儷粗宋(P)" panose="02020700000000000000" pitchFamily="18" charset="-120"/>
              </a:rPr>
              <a:t>,</a:t>
            </a:r>
            <a:r>
              <a:rPr lang="zh-TW" altLang="en-US" sz="4000" dirty="0">
                <a:solidFill>
                  <a:srgbClr val="FF0000"/>
                </a:solidFill>
                <a:ea typeface="華康儷粗宋(P)" panose="02020700000000000000" pitchFamily="18" charset="-120"/>
              </a:rPr>
              <a:t>不要告訴任何人</a:t>
            </a:r>
            <a:r>
              <a:rPr lang="en-US" altLang="zh-TW" sz="4000" dirty="0">
                <a:ea typeface="華康儷粗宋(P)" panose="02020700000000000000" pitchFamily="18" charset="-120"/>
              </a:rPr>
              <a:t>.</a:t>
            </a:r>
            <a:endParaRPr lang="zh-TW" altLang="en-US" sz="4000" dirty="0">
              <a:ea typeface="華康儷粗宋(P)" panose="02020700000000000000" pitchFamily="18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375304578"/>
      </p:ext>
    </p:extLst>
  </p:cSld>
  <p:clrMapOvr>
    <a:masterClrMapping/>
  </p:clrMapOvr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3_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5_預設簡報設計">
  <a:themeElements>
    <a:clrScheme name="1_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1_預設簡報設計">
      <a:majorFont>
        <a:latin typeface="Arial"/>
        <a:ea typeface="新細明體"/>
        <a:cs typeface=""/>
      </a:majorFont>
      <a:minorFont>
        <a:latin typeface="Arial"/>
        <a:ea typeface="新細明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1_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32528</TotalTime>
  <Words>2287</Words>
  <Application>Microsoft Office PowerPoint</Application>
  <PresentationFormat>如螢幕大小 (4:3)</PresentationFormat>
  <Paragraphs>124</Paragraphs>
  <Slides>25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13</vt:i4>
      </vt:variant>
      <vt:variant>
        <vt:lpstr>佈景主題</vt:lpstr>
      </vt:variant>
      <vt:variant>
        <vt:i4>3</vt:i4>
      </vt:variant>
      <vt:variant>
        <vt:lpstr>投影片標題</vt:lpstr>
      </vt:variant>
      <vt:variant>
        <vt:i4>25</vt:i4>
      </vt:variant>
    </vt:vector>
  </HeadingPairs>
  <TitlesOfParts>
    <vt:vector size="41" baseType="lpstr">
      <vt:lpstr>華康中黑體</vt:lpstr>
      <vt:lpstr>華康中黑體(P)</vt:lpstr>
      <vt:lpstr>華康正顏楷體W7</vt:lpstr>
      <vt:lpstr>華康正顏楷體W7(P)</vt:lpstr>
      <vt:lpstr>華康唐風隸W5(P)</vt:lpstr>
      <vt:lpstr>華康粗黑體</vt:lpstr>
      <vt:lpstr>華康龍門石碑(P)</vt:lpstr>
      <vt:lpstr>華康儷中黑</vt:lpstr>
      <vt:lpstr>華康儷粗宋(P)</vt:lpstr>
      <vt:lpstr>新細明體</vt:lpstr>
      <vt:lpstr>Arial</vt:lpstr>
      <vt:lpstr>Calibri</vt:lpstr>
      <vt:lpstr>Wingdings</vt:lpstr>
      <vt:lpstr>預設簡報設計</vt:lpstr>
      <vt:lpstr>3_預設簡報設計</vt:lpstr>
      <vt:lpstr>15_預設簡報設計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>Cirs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投影片 1</dc:title>
  <dc:creator>Fr. Tsui</dc:creator>
  <cp:lastModifiedBy>user</cp:lastModifiedBy>
  <cp:revision>1743</cp:revision>
  <dcterms:created xsi:type="dcterms:W3CDTF">2006-09-26T01:05:23Z</dcterms:created>
  <dcterms:modified xsi:type="dcterms:W3CDTF">2024-09-02T05:46:30Z</dcterms:modified>
</cp:coreProperties>
</file>