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29"/>
  </p:notesMasterIdLst>
  <p:handoutMasterIdLst>
    <p:handoutMasterId r:id="rId30"/>
  </p:handoutMasterIdLst>
  <p:sldIdLst>
    <p:sldId id="1974" r:id="rId4"/>
    <p:sldId id="2119" r:id="rId5"/>
    <p:sldId id="2120" r:id="rId6"/>
    <p:sldId id="2122" r:id="rId7"/>
    <p:sldId id="2123" r:id="rId8"/>
    <p:sldId id="2133" r:id="rId9"/>
    <p:sldId id="2134" r:id="rId10"/>
    <p:sldId id="2351" r:id="rId11"/>
    <p:sldId id="2336" r:id="rId12"/>
    <p:sldId id="2335" r:id="rId13"/>
    <p:sldId id="2333" r:id="rId14"/>
    <p:sldId id="2334" r:id="rId15"/>
    <p:sldId id="2337" r:id="rId16"/>
    <p:sldId id="2352" r:id="rId17"/>
    <p:sldId id="2353" r:id="rId18"/>
    <p:sldId id="2354" r:id="rId19"/>
    <p:sldId id="2355" r:id="rId20"/>
    <p:sldId id="2356" r:id="rId21"/>
    <p:sldId id="2357" r:id="rId22"/>
    <p:sldId id="2358" r:id="rId23"/>
    <p:sldId id="2359" r:id="rId24"/>
    <p:sldId id="2360" r:id="rId25"/>
    <p:sldId id="2361" r:id="rId26"/>
    <p:sldId id="2362" r:id="rId27"/>
    <p:sldId id="230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  <a:srgbClr val="0000FF"/>
    <a:srgbClr val="9900CC"/>
    <a:srgbClr val="FF99FF"/>
    <a:srgbClr val="660066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447" autoAdjust="0"/>
    <p:restoredTop sz="93378" autoAdjust="0"/>
  </p:normalViewPr>
  <p:slideViewPr>
    <p:cSldViewPr>
      <p:cViewPr varScale="1">
        <p:scale>
          <a:sx n="59" d="100"/>
          <a:sy n="59" d="100"/>
        </p:scale>
        <p:origin x="13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761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43475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53388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106783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4092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749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354267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80515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708279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272937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7451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2509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常年期第二十三主日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HK" altLang="en-US" sz="88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選擇性失聰</a:t>
            </a:r>
            <a:endParaRPr lang="en-US" altLang="zh-HK" sz="8800" spc="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spc="-3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 </a:t>
            </a:r>
            <a:r>
              <a:rPr lang="zh-TW" altLang="en-US" sz="40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看什麼</a:t>
            </a:r>
            <a:r>
              <a:rPr lang="en-US" altLang="zh-TW" sz="40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?</a:t>
            </a:r>
            <a:r>
              <a:rPr lang="zh-TW" altLang="en-US" sz="40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聽什麼</a:t>
            </a:r>
            <a:r>
              <a:rPr lang="en-US" altLang="zh-TW" sz="40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?</a:t>
            </a:r>
            <a:r>
              <a:rPr lang="zh-TW" altLang="en-US" sz="40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講什麼</a:t>
            </a:r>
            <a:r>
              <a:rPr lang="en-US" altLang="zh-TW" sz="40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?</a:t>
            </a:r>
            <a:r>
              <a:rPr lang="en-US" altLang="zh-TW" sz="4000" spc="-3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en-US" altLang="zh-HK" sz="4000" spc="-3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F96D0C9-624F-4A90-B7AC-1C6C69263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-150" dirty="0">
                <a:ea typeface="華康正顏楷體W7(P)" panose="03000700000000000000" pitchFamily="66" charset="-120"/>
              </a:rPr>
              <a:t>那時</a:t>
            </a:r>
            <a:r>
              <a:rPr lang="en-US" altLang="zh-TW" sz="40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盲人</a:t>
            </a:r>
            <a:r>
              <a:rPr lang="zh-TW" altLang="en-US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將會</a:t>
            </a:r>
            <a:r>
              <a:rPr lang="zh-TW" altLang="en-US" sz="40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看見</a:t>
            </a:r>
            <a:r>
              <a:rPr lang="en-US" altLang="zh-TW" sz="40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ea typeface="華康正顏楷體W7(P)" panose="03000700000000000000" pitchFamily="66" charset="-120"/>
              </a:rPr>
              <a:t>聾人</a:t>
            </a:r>
            <a:r>
              <a:rPr lang="zh-TW" altLang="en-US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將要</a:t>
            </a:r>
            <a:r>
              <a:rPr lang="zh-TW" altLang="en-US" sz="4000" spc="-150" dirty="0">
                <a:ea typeface="華康正顏楷體W7(P)" panose="03000700000000000000" pitchFamily="66" charset="-120"/>
              </a:rPr>
              <a:t>聽到</a:t>
            </a:r>
            <a:r>
              <a:rPr lang="en-US" altLang="zh-TW" sz="40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ea typeface="華康正顏楷體W7(P)" panose="03000700000000000000" pitchFamily="66" charset="-120"/>
              </a:rPr>
              <a:t>瘸子</a:t>
            </a:r>
            <a:r>
              <a:rPr lang="zh-TW" altLang="en-US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必要</a:t>
            </a:r>
            <a:r>
              <a:rPr lang="zh-TW" altLang="en-US" sz="4000" spc="-150" dirty="0">
                <a:ea typeface="華康正顏楷體W7(P)" panose="03000700000000000000" pitchFamily="66" charset="-120"/>
              </a:rPr>
              <a:t>跳躍如鹿</a:t>
            </a:r>
            <a:r>
              <a:rPr lang="en-US" altLang="zh-TW" sz="40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啞吧</a:t>
            </a:r>
            <a:r>
              <a:rPr lang="zh-TW" altLang="en-US" sz="4000" spc="-150" dirty="0">
                <a:ea typeface="華康正顏楷體W7(P)" panose="03000700000000000000" pitchFamily="66" charset="-120"/>
              </a:rPr>
              <a:t>的舌頭</a:t>
            </a:r>
            <a:r>
              <a:rPr lang="en-US" altLang="zh-TW" sz="40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必要</a:t>
            </a:r>
            <a:r>
              <a:rPr lang="zh-TW" altLang="en-US" sz="40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歡呼</a:t>
            </a:r>
            <a:r>
              <a:rPr lang="en-US" altLang="zh-TW" sz="4000" spc="-150" dirty="0"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看見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聽到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說話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跳躍</a:t>
            </a:r>
            <a:r>
              <a:rPr lang="en-US" altLang="zh-TW" sz="2800" b="1" dirty="0">
                <a:ea typeface="華康儷粗宋(P)" panose="02020700000000000000" pitchFamily="18" charset="-120"/>
              </a:rPr>
              <a:t>——</a:t>
            </a:r>
            <a:r>
              <a:rPr lang="zh-TW" altLang="en-US" sz="4000" dirty="0">
                <a:ea typeface="華康儷粗宋(P)" panose="02020700000000000000" pitchFamily="18" charset="-120"/>
              </a:rPr>
              <a:t>人人如此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人人平等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不分宗教</a:t>
            </a:r>
            <a:r>
              <a:rPr lang="en-US" altLang="zh-TW" sz="4000" dirty="0">
                <a:ea typeface="華康儷粗宋(P)" panose="02020700000000000000" pitchFamily="18" charset="-120"/>
              </a:rPr>
              <a:t>/</a:t>
            </a:r>
            <a:r>
              <a:rPr lang="zh-TW" altLang="en-US" sz="4000" dirty="0">
                <a:ea typeface="華康儷粗宋(P)" panose="02020700000000000000" pitchFamily="18" charset="-120"/>
              </a:rPr>
              <a:t>種族</a:t>
            </a:r>
            <a:r>
              <a:rPr lang="en-US" altLang="zh-TW" sz="4000" dirty="0">
                <a:ea typeface="華康儷粗宋(P)" panose="02020700000000000000" pitchFamily="18" charset="-120"/>
              </a:rPr>
              <a:t>/</a:t>
            </a:r>
            <a:r>
              <a:rPr lang="zh-TW" altLang="en-US" sz="4000" dirty="0">
                <a:ea typeface="華康儷粗宋(P)" panose="02020700000000000000" pitchFamily="18" charset="-120"/>
              </a:rPr>
              <a:t>國家</a:t>
            </a:r>
            <a:r>
              <a:rPr lang="en-US" altLang="zh-TW" sz="4000" dirty="0">
                <a:ea typeface="華康儷粗宋(P)" panose="02020700000000000000" pitchFamily="18" charset="-120"/>
              </a:rPr>
              <a:t>/</a:t>
            </a:r>
            <a:r>
              <a:rPr lang="zh-TW" altLang="en-US" sz="4000" dirty="0">
                <a:ea typeface="華康儷粗宋(P)" panose="02020700000000000000" pitchFamily="18" charset="-120"/>
              </a:rPr>
              <a:t>文化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=</a:t>
            </a:r>
            <a:r>
              <a:rPr lang="zh-TW" altLang="en-US" sz="4000" dirty="0">
                <a:ea typeface="華康儷粗宋(P)" panose="02020700000000000000" pitchFamily="18" charset="-120"/>
              </a:rPr>
              <a:t>天國來臨大同境界</a:t>
            </a:r>
            <a:r>
              <a:rPr lang="en-US" altLang="zh-TW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(</a:t>
            </a:r>
            <a:r>
              <a:rPr lang="zh-TW" altLang="en-US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矜</a:t>
            </a:r>
            <a:r>
              <a:rPr lang="en-US" altLang="zh-TW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寡</a:t>
            </a:r>
            <a:r>
              <a:rPr lang="en-US" altLang="zh-TW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孤</a:t>
            </a:r>
            <a:r>
              <a:rPr lang="en-US" altLang="zh-TW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獨</a:t>
            </a:r>
            <a:r>
              <a:rPr lang="en-US" altLang="zh-TW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廢疾者</a:t>
            </a:r>
            <a:r>
              <a:rPr lang="en-US" altLang="zh-TW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皆有所養</a:t>
            </a:r>
            <a:r>
              <a:rPr lang="en-US" altLang="zh-TW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以上境界如何由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將來式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變為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現在進行式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</a:t>
            </a:r>
            <a:r>
              <a:rPr lang="zh-TW" altLang="en-US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在路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4:21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說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你們聽到的天國境界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今天應驗了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800" spc="-3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二千年前</a:t>
            </a:r>
            <a:r>
              <a:rPr lang="en-US" altLang="zh-TW" sz="2800" spc="-3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!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應驗在耶穌身上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因為他宣講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他訓練宗徒作接班人</a:t>
            </a:r>
            <a:r>
              <a:rPr lang="en-US" altLang="zh-TW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千里之行始於足下</a:t>
            </a:r>
            <a:endParaRPr lang="en-US" altLang="zh-TW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highlight>
                  <a:srgbClr val="FFFF00"/>
                </a:highlight>
                <a:ea typeface="華康儷粗宋(P)" panose="02020700000000000000" pitchFamily="18" charset="-120"/>
              </a:rPr>
              <a:t>耶穌需要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志同道合者</a:t>
            </a:r>
            <a:r>
              <a:rPr lang="zh-TW" altLang="en-US" sz="3600" dirty="0">
                <a:highlight>
                  <a:srgbClr val="FFFF00"/>
                </a:highlight>
                <a:ea typeface="華康儷粗宋(P)" panose="02020700000000000000" pitchFamily="18" charset="-120"/>
              </a:rPr>
              <a:t>作天國接班人</a:t>
            </a:r>
            <a:r>
              <a:rPr lang="en-US" altLang="zh-TW" sz="3600" dirty="0">
                <a:highlight>
                  <a:srgbClr val="FFFF00"/>
                </a:highlight>
                <a:ea typeface="華康儷粗宋(P)" panose="02020700000000000000" pitchFamily="18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  <a:sym typeface="Wingdings" panose="05000000000000000000" pitchFamily="2" charset="2"/>
              </a:rPr>
              <a:t>你我他</a:t>
            </a:r>
            <a:r>
              <a:rPr lang="en-US" altLang="zh-TW" sz="3600" dirty="0">
                <a:highlight>
                  <a:srgbClr val="FFFF00"/>
                </a:highlight>
                <a:ea typeface="華康儷粗宋(P)" panose="02020700000000000000" pitchFamily="18" charset="-120"/>
                <a:sym typeface="Wingdings" panose="05000000000000000000" pitchFamily="2" charset="2"/>
              </a:rPr>
              <a:t>!</a:t>
            </a:r>
            <a:endParaRPr lang="en-US" altLang="zh-TW" sz="4000" dirty="0">
              <a:highlight>
                <a:srgbClr val="FFFF00"/>
              </a:highlight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47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F96D0C9-624F-4A90-B7AC-1C6C69263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 marL="360000" indent="-457200" algn="l">
              <a:lnSpc>
                <a:spcPts val="44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正顏楷體W7(P)" panose="03000700000000000000" pitchFamily="66" charset="-120"/>
              </a:rPr>
              <a:t>你們既信仰我們的主耶穌基督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就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不該以貌取人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正顏楷體W7(P)" panose="03000700000000000000" pitchFamily="66" charset="-120"/>
              </a:rPr>
              <a:t>天主不是選了世俗視為貧窮的人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使他們富於信德嗎</a:t>
            </a:r>
            <a:r>
              <a:rPr lang="en-US" altLang="zh-TW" sz="4000" dirty="0">
                <a:ea typeface="華康正顏楷體W7(P)" panose="03000700000000000000" pitchFamily="66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以貌取人</a:t>
            </a:r>
            <a:r>
              <a:rPr lang="en-US" altLang="zh-TW" sz="4000" dirty="0"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ea typeface="華康儷粗宋(P)" panose="02020700000000000000" pitchFamily="18" charset="-120"/>
              </a:rPr>
              <a:t>誰不是這樣</a:t>
            </a:r>
            <a:r>
              <a:rPr lang="en-US" altLang="zh-TW" sz="4000" dirty="0">
                <a:ea typeface="華康儷粗宋(P)" panose="02020700000000000000" pitchFamily="18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highlight>
                  <a:srgbClr val="FFFF00"/>
                </a:highlight>
                <a:ea typeface="華康儷粗宋(P)" panose="02020700000000000000" pitchFamily="18" charset="-120"/>
              </a:rPr>
              <a:t>天主的選擇與人不一樣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耶穌在福音中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許多次指出外邦人的信德比選民大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所以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不應把人分為信與不信</a:t>
            </a:r>
            <a:r>
              <a:rPr lang="en-US" altLang="zh-TW" sz="4000" dirty="0">
                <a:highlight>
                  <a:srgbClr val="FFFF00"/>
                </a:highlight>
                <a:ea typeface="華康儷粗宋(P)" panose="02020700000000000000" pitchFamily="18" charset="-120"/>
              </a:rPr>
              <a:t>! </a:t>
            </a:r>
            <a:r>
              <a:rPr lang="zh-TW" altLang="en-US" sz="4000" dirty="0">
                <a:ea typeface="華康儷粗宋(P)" panose="02020700000000000000" pitchFamily="18" charset="-120"/>
              </a:rPr>
              <a:t>更有些基督教朋友強調「信與不信不可以同負一軛」</a:t>
            </a:r>
            <a:r>
              <a:rPr lang="en-US" altLang="zh-TW" sz="2800" dirty="0">
                <a:ea typeface="華康儷粗宋(P)" panose="02020700000000000000" pitchFamily="18" charset="-120"/>
              </a:rPr>
              <a:t>(</a:t>
            </a:r>
            <a:r>
              <a:rPr lang="zh-TW" altLang="en-US" sz="2800" dirty="0">
                <a:ea typeface="華康儷粗宋(P)" panose="02020700000000000000" pitchFamily="18" charset="-120"/>
              </a:rPr>
              <a:t>格後</a:t>
            </a:r>
            <a:r>
              <a:rPr lang="en-US" altLang="zh-TW" sz="2800" dirty="0">
                <a:ea typeface="華康儷粗宋(P)" panose="02020700000000000000" pitchFamily="18" charset="-120"/>
              </a:rPr>
              <a:t>6:14) </a:t>
            </a:r>
            <a:r>
              <a:rPr lang="zh-TW" altLang="en-US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世界也被強分為信與不信的兩大陣營</a:t>
            </a:r>
            <a:r>
              <a:rPr lang="en-US" altLang="zh-TW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!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兩次大戰都由對立開始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082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F96D0C9-624F-4A90-B7AC-1C6C69263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lnSpc>
                <a:spcPts val="45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-150" dirty="0">
                <a:ea typeface="華康正顏楷體W7(P)" panose="03000700000000000000" pitchFamily="66" charset="-120"/>
              </a:rPr>
              <a:t>這人的耳朵就立刻開了</a:t>
            </a:r>
            <a:r>
              <a:rPr lang="en-US" altLang="zh-TW" sz="40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ea typeface="華康正顏楷體W7(P)" panose="03000700000000000000" pitchFamily="66" charset="-120"/>
              </a:rPr>
              <a:t>舌結也解了</a:t>
            </a:r>
            <a:r>
              <a:rPr lang="en-US" altLang="zh-TW" sz="40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ea typeface="華康正顏楷體W7(P)" panose="03000700000000000000" pitchFamily="66" charset="-120"/>
              </a:rPr>
              <a:t>說話也清楚了</a:t>
            </a:r>
            <a:r>
              <a:rPr lang="en-US" altLang="zh-TW" sz="4000" spc="-15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spc="-150" dirty="0">
                <a:ea typeface="華康正顏楷體W7(P)" panose="03000700000000000000" pitchFamily="66" charset="-120"/>
              </a:rPr>
              <a:t>耶穌於是囑咐群眾</a:t>
            </a:r>
            <a:r>
              <a:rPr lang="en-US" altLang="zh-TW" sz="4000" spc="-15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不要告訴任何人</a:t>
            </a:r>
            <a:r>
              <a:rPr lang="en-US" altLang="zh-TW" sz="4000" spc="-150" dirty="0"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不要告訴人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: </a:t>
            </a:r>
            <a:r>
              <a:rPr lang="zh-TW" altLang="en-US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這就是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默西亞的秘密</a:t>
            </a:r>
            <a:r>
              <a:rPr lang="en-US" altLang="zh-TW" spc="-15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(</a:t>
            </a:r>
            <a:r>
              <a:rPr lang="zh-TW" altLang="en-US" spc="-15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不傳奇蹟</a:t>
            </a:r>
            <a:r>
              <a:rPr lang="en-US" altLang="zh-TW" spc="-15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耳朵開了</a:t>
            </a:r>
            <a:r>
              <a:rPr lang="en-US" altLang="zh-TW" sz="4000" dirty="0"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ea typeface="華康儷粗宋(P)" panose="02020700000000000000" pitchFamily="18" charset="-120"/>
              </a:rPr>
              <a:t>聽什麼</a:t>
            </a:r>
            <a:r>
              <a:rPr lang="en-US" altLang="zh-TW" sz="4000" dirty="0">
                <a:ea typeface="華康儷粗宋(P)" panose="02020700000000000000" pitchFamily="18" charset="-120"/>
              </a:rPr>
              <a:t>?</a:t>
            </a:r>
            <a:r>
              <a:rPr lang="zh-TW" altLang="en-US" sz="4000" dirty="0">
                <a:ea typeface="華康儷粗宋(P)" panose="02020700000000000000" pitchFamily="18" charset="-120"/>
              </a:rPr>
              <a:t>八卦</a:t>
            </a:r>
            <a:r>
              <a:rPr lang="en-US" altLang="zh-TW" sz="4000" dirty="0">
                <a:ea typeface="華康儷粗宋(P)" panose="02020700000000000000" pitchFamily="18" charset="-120"/>
              </a:rPr>
              <a:t>?</a:t>
            </a:r>
            <a:r>
              <a:rPr lang="zh-TW" altLang="en-US" sz="4000" dirty="0">
                <a:ea typeface="華康儷粗宋(P)" panose="02020700000000000000" pitchFamily="18" charset="-120"/>
              </a:rPr>
              <a:t>私隱</a:t>
            </a:r>
            <a:r>
              <a:rPr lang="en-US" altLang="zh-TW" sz="4000" dirty="0">
                <a:ea typeface="華康儷粗宋(P)" panose="02020700000000000000" pitchFamily="18" charset="-120"/>
              </a:rPr>
              <a:t>?</a:t>
            </a:r>
            <a:r>
              <a:rPr lang="zh-TW" altLang="en-US" sz="4000" dirty="0">
                <a:ea typeface="華康儷粗宋(P)" panose="02020700000000000000" pitchFamily="18" charset="-120"/>
              </a:rPr>
              <a:t>聽而不聞</a:t>
            </a:r>
            <a:r>
              <a:rPr lang="en-US" altLang="zh-TW" sz="4000" dirty="0">
                <a:ea typeface="華康儷粗宋(P)" panose="02020700000000000000" pitchFamily="18" charset="-120"/>
              </a:rPr>
              <a:t>?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選擇性失聰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毋聽之以耳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聽之以心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毋聽之以心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聽之以氣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氣也者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虛而待物者也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唯道集虛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虛者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心齋</a:t>
            </a:r>
            <a:r>
              <a:rPr lang="zh-TW" altLang="en-US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也</a:t>
            </a:r>
            <a:r>
              <a:rPr lang="en-US" altLang="zh-TW" sz="4000" dirty="0">
                <a:solidFill>
                  <a:srgbClr val="0000FF"/>
                </a:solidFill>
                <a:ea typeface="華康儷粗宋(P)" panose="02020700000000000000" pitchFamily="18" charset="-120"/>
              </a:rPr>
              <a:t>.</a:t>
            </a:r>
          </a:p>
          <a:p>
            <a:pPr marL="90488" indent="-90488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舌結解了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講什麼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?</a:t>
            </a:r>
            <a:r>
              <a:rPr lang="zh-TW" altLang="en-US" sz="4000" dirty="0">
                <a:highlight>
                  <a:srgbClr val="FFFF00"/>
                </a:highlight>
                <a:ea typeface="華康儷粗宋(P)" panose="02020700000000000000" pitchFamily="18" charset="-120"/>
              </a:rPr>
              <a:t>保祿</a:t>
            </a:r>
            <a:r>
              <a:rPr lang="en-US" altLang="zh-TW" sz="4000" dirty="0"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不傳福音有禍了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;</a:t>
            </a:r>
          </a:p>
          <a:p>
            <a:pPr marL="90488" indent="-90488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500" dirty="0">
                <a:solidFill>
                  <a:srgbClr val="FF0000"/>
                </a:solidFill>
                <a:ea typeface="華康儷粗宋(P)" panose="02020700000000000000" pitchFamily="18" charset="-120"/>
              </a:rPr>
              <a:t> </a:t>
            </a:r>
            <a:r>
              <a:rPr lang="zh-TW" altLang="en-US" sz="3500" spc="-150" dirty="0">
                <a:solidFill>
                  <a:srgbClr val="FF0000"/>
                </a:solidFill>
                <a:ea typeface="華康儷粗宋(P)" panose="02020700000000000000" pitchFamily="18" charset="-120"/>
              </a:rPr>
              <a:t>伊尹</a:t>
            </a:r>
            <a:r>
              <a:rPr lang="en-US" altLang="zh-TW" sz="3500" spc="-150" dirty="0">
                <a:solidFill>
                  <a:srgbClr val="FF0000"/>
                </a:solidFill>
                <a:ea typeface="華康儷粗宋(P)" panose="02020700000000000000" pitchFamily="18" charset="-120"/>
              </a:rPr>
              <a:t>:</a:t>
            </a:r>
            <a:r>
              <a:rPr lang="zh-TW" altLang="en-US" sz="3700" spc="-15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有不被堯</a:t>
            </a:r>
            <a:r>
              <a:rPr lang="en-US" altLang="zh-TW" sz="3700" spc="-15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3700" spc="-15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舜之澤者</a:t>
            </a:r>
            <a:r>
              <a:rPr lang="en-US" altLang="zh-TW" sz="3700" spc="-15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4000" spc="-150" dirty="0">
                <a:solidFill>
                  <a:srgbClr val="FFFF00"/>
                </a:solidFill>
                <a:highlight>
                  <a:srgbClr val="FF0000"/>
                </a:highlight>
                <a:ea typeface="華康儷粗宋(P)" panose="02020700000000000000" pitchFamily="18" charset="-120"/>
              </a:rPr>
              <a:t>若己推而納之溝中</a:t>
            </a:r>
          </a:p>
        </p:txBody>
      </p:sp>
    </p:spTree>
    <p:extLst>
      <p:ext uri="{BB962C8B-B14F-4D97-AF65-F5344CB8AC3E}">
        <p14:creationId xmlns:p14="http://schemas.microsoft.com/office/powerpoint/2010/main" val="86467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A1CEFA-B944-451E-927B-88B3FF15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那時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盲人將會看見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聾人將要聽到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啞吧必要歡呼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依</a:t>
            </a:r>
            <a:r>
              <a:rPr lang="en-US" altLang="zh-TW" sz="2800" dirty="0">
                <a:ea typeface="華康儷中黑" panose="020B0509000000000000" pitchFamily="49" charset="-120"/>
              </a:rPr>
              <a:t>35)</a:t>
            </a:r>
            <a:r>
              <a:rPr lang="zh-TW" altLang="en-US" sz="4000" dirty="0">
                <a:ea typeface="華康儷中黑" panose="020B0509000000000000" pitchFamily="49" charset="-120"/>
              </a:rPr>
              <a:t>如果人人都能看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 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 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那便是天國的境界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在那裡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矜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寡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孤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獨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廢疾者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皆有所養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.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大同篇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</a:p>
          <a:p>
            <a:pPr marL="0" indent="0" algn="ctr">
              <a:lnSpc>
                <a:spcPts val="4200"/>
              </a:lnSpc>
              <a:spcBef>
                <a:spcPts val="0"/>
              </a:spcBef>
              <a:buNone/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At that time, the blind will see, the deaf will hear, and the mute will shout for joy</a:t>
            </a:r>
            <a:r>
              <a:rPr lang="en-US" altLang="zh-TW" sz="2800" dirty="0">
                <a:ea typeface="華康儷中黑" panose="020B0509000000000000" pitchFamily="49" charset="-120"/>
              </a:rPr>
              <a:t>(Is35:5-6)</a:t>
            </a:r>
            <a:r>
              <a:rPr lang="en-US" altLang="zh-TW" sz="4000" dirty="0">
                <a:ea typeface="華康儷中黑" panose="020B0509000000000000" pitchFamily="49" charset="-120"/>
              </a:rPr>
              <a:t>. If everyone could see, hear, and speak, that would be the realm of the Heavenly Kingdom, where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'the orphan, widow, forsaken, lonely, and disabled all have support</a:t>
            </a:r>
            <a:r>
              <a:rPr lang="en-US" altLang="zh-TW" sz="4000" dirty="0">
                <a:ea typeface="華康儷中黑" panose="020B0509000000000000" pitchFamily="49" charset="-120"/>
              </a:rPr>
              <a:t>'. 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3371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DD7BBCF-4D6D-49B9-811F-0F45FB1D5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重點是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以上境界如何由「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將來式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」變為「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現在進行式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耶穌在路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4:21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斷然說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你們剛聽到我講的天國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今天應驗了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這是否意味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二千年前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天國已經來到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key point is: how does the above transit from 'future tense' to '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present continuous tense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'? Jesus decisively said in Luke 4:21: </a:t>
            </a:r>
            <a:r>
              <a:rPr lang="en-US" altLang="zh-TW" sz="4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'Today this Scripture is fulfilled in your hearing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'; does this mean that the Kingdom of Heaven has already come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two thousand years ago?</a:t>
            </a:r>
          </a:p>
        </p:txBody>
      </p:sp>
    </p:spTree>
    <p:extLst>
      <p:ext uri="{BB962C8B-B14F-4D97-AF65-F5344CB8AC3E}">
        <p14:creationId xmlns:p14="http://schemas.microsoft.com/office/powerpoint/2010/main" val="2765687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DD7BBCF-4D6D-49B9-811F-0F45FB1D5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是應驗了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是的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應驗在耶穌身上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因為他以言以行去宣講天國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還訓練宗徒作接班人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這樣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天國遲早都會出現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千里之行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始於足下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It has been fulfilled, yes; it has been fulfilled in Jesus, because he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proclaimed</a:t>
            </a:r>
            <a:r>
              <a:rPr lang="en-US" altLang="zh-TW" sz="40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the Kingdom of Heaven with words and deeds, and he also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trained</a:t>
            </a:r>
            <a:r>
              <a:rPr lang="en-US" altLang="zh-TW" sz="40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his apostles to be his successors.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In this way, the Kingdom of Heaven will eventually be realized, because ‘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 journey of a thousand leagues begins with a single step</a:t>
            </a:r>
            <a:r>
              <a:rPr lang="en-US" altLang="zh-TW" sz="40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4144665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DD7BBCF-4D6D-49B9-811F-0F45FB1D5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lnSpc>
                <a:spcPts val="5300"/>
              </a:lnSpc>
              <a:spcBef>
                <a:spcPts val="0"/>
              </a:spcBef>
            </a:pPr>
            <a:r>
              <a:rPr lang="zh-TW" altLang="en-US" sz="40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今天的教會</a:t>
            </a:r>
            <a:r>
              <a:rPr lang="en-US" altLang="zh-TW" sz="40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包括你我他</a:t>
            </a:r>
            <a:r>
              <a:rPr lang="en-US" altLang="zh-TW" sz="40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是否都願</a:t>
            </a:r>
            <a:endParaRPr lang="en-US" altLang="zh-TW" sz="4000" spc="300" dirty="0"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zh-TW" altLang="en-US" sz="40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與基督同行</a:t>
            </a:r>
            <a:r>
              <a:rPr lang="en-US" altLang="zh-TW" sz="40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r>
              <a:rPr lang="zh-TW" altLang="en-US" sz="40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並願</a:t>
            </a:r>
            <a:r>
              <a:rPr lang="zh-TW" altLang="en-US" sz="4000" spc="3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作天國接班人</a:t>
            </a:r>
            <a:r>
              <a:rPr lang="en-US" altLang="zh-TW" sz="40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zh-TW" altLang="en-US" sz="40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和基督共建天國</a:t>
            </a:r>
            <a:r>
              <a:rPr lang="en-US" altLang="zh-TW" sz="40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Today's Church, including you, me and all others, are we all willing to walk with Christ? And are we willing to be the successors of the Kingdom,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and build the Kingdom of Heaven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together with Christ?</a:t>
            </a:r>
          </a:p>
        </p:txBody>
      </p:sp>
    </p:spTree>
    <p:extLst>
      <p:ext uri="{BB962C8B-B14F-4D97-AF65-F5344CB8AC3E}">
        <p14:creationId xmlns:p14="http://schemas.microsoft.com/office/powerpoint/2010/main" val="2095772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DD7BBCF-4D6D-49B9-811F-0F45FB1D5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264696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建設天國者要注意</a:t>
            </a:r>
            <a:r>
              <a:rPr lang="en-US" altLang="zh-TW" sz="44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不該以貌取人</a:t>
            </a:r>
            <a:r>
              <a:rPr lang="en-US" altLang="zh-TW" sz="44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天主不是選了世俗視為貧窮的人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使他們富於信德嗎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雅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2:1-5)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Those who build the Kingdom of Heaven should note</a:t>
            </a:r>
            <a:r>
              <a:rPr lang="en-US" altLang="zh-TW" sz="4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 one should not judge by appearance. Didn't God choose those who are poor in the world's eyes to be rich in faith? 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(Jm2:1-5)</a:t>
            </a:r>
          </a:p>
        </p:txBody>
      </p:sp>
    </p:spTree>
    <p:extLst>
      <p:ext uri="{BB962C8B-B14F-4D97-AF65-F5344CB8AC3E}">
        <p14:creationId xmlns:p14="http://schemas.microsoft.com/office/powerpoint/2010/main" val="4060894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DD7BBCF-4D6D-49B9-811F-0F45FB1D5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3367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以貌取人不單指外貌不同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也包括不要強調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信與不信不可以同負一軛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格後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6:14),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更不要把世界分為信與不信兩大陣營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!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Judging by appearance does not only refer to physical differences; it also includes not emphasizing too much that </a:t>
            </a:r>
            <a:r>
              <a:rPr lang="en-US" altLang="zh-TW" sz="4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'do not be </a:t>
            </a:r>
            <a:r>
              <a:rPr lang="en-US" altLang="zh-TW" sz="4000" dirty="0" err="1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mismated</a:t>
            </a:r>
            <a:r>
              <a:rPr lang="en-US" altLang="zh-TW" sz="4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(</a:t>
            </a:r>
            <a:r>
              <a:rPr lang="en-US" altLang="zh-TW" sz="4000" i="1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or</a:t>
            </a:r>
            <a:r>
              <a:rPr lang="en-US" altLang="zh-TW" sz="4000" i="1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en-US" altLang="zh-TW" sz="4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make unsuitable covenants) with unbelievers.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’ 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(2 Co 6:14). 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Furthermore,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we should not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divide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the world into two major camps of believers and unbelievers! </a:t>
            </a:r>
            <a:endParaRPr lang="zh-TW" altLang="en-US" sz="4000" dirty="0">
              <a:solidFill>
                <a:srgbClr val="FF0000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271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DD7BBCF-4D6D-49B9-811F-0F45FB1D5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天主的選擇與人不一樣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耶穌在福音中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多次指出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外邦人的信德比選民大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所以屬於什麼宗教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並非最重要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兩次</a:t>
            </a:r>
            <a:endParaRPr lang="en-US" altLang="zh-TW" sz="4000" dirty="0">
              <a:highlight>
                <a:srgbClr val="FFFF00"/>
              </a:highlight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世界大戰就是由分化以致對立開始的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!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God's choice is different from that of humans; Jesus pointed out multiple times in the Gospel that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faith of the Gentiles is greater than that of the chosen people. </a:t>
            </a:r>
            <a:r>
              <a:rPr lang="en-US" altLang="zh-TW" sz="40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Therefore, belonging to a particular religion is not the most important. The two World Wars began </a:t>
            </a:r>
            <a:r>
              <a:rPr lang="en-US" altLang="zh-TW" sz="4000" spc="-15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with </a:t>
            </a:r>
            <a:r>
              <a:rPr lang="en-US" altLang="zh-TW" sz="4000" spc="-15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divisions that led to armed confrontation!</a:t>
            </a:r>
          </a:p>
        </p:txBody>
      </p:sp>
    </p:spTree>
    <p:extLst>
      <p:ext uri="{BB962C8B-B14F-4D97-AF65-F5344CB8AC3E}">
        <p14:creationId xmlns:p14="http://schemas.microsoft.com/office/powerpoint/2010/main" val="147283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35:4-7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你們要告訴心怯的人說：「鼓起勇氣來，不要畏懼！看，你們的天主！報復已到！天主的報酬已到！他要親自來拯救你們！」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那時，盲人將會看見，聾人將要聽到；那時，瘸子必要跳躍如鹿，啞吧的舌頭，必要歡呼。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因為，曠野裡，將流出大水；沙漠中，將湧出江河；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DD7BBCF-4D6D-49B9-811F-0F45FB1D5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lnSpc>
                <a:spcPts val="53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這人的耳朵就立刻開了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說話也清楚了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耶穌於是囑咐群眾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不要告訴任何人</a:t>
            </a: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谷</a:t>
            </a:r>
            <a:r>
              <a:rPr kumimoji="1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7:36)</a:t>
            </a:r>
            <a:endParaRPr lang="en-US" altLang="zh-TW" sz="4000" dirty="0">
              <a:solidFill>
                <a:srgbClr val="FF0000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這就是默西亞的秘密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en-US" altLang="zh-TW" sz="2400" dirty="0"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但為什麼我們卻都喜歡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傳奇蹟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man's ears were immediately opened, and his tongue was loosened, and he began to speak plainly. And Jesus charged them to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tell no one 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(mk7:36)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This is the Messianic secret. 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But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Why do we all love to spread miracle stories?</a:t>
            </a:r>
          </a:p>
        </p:txBody>
      </p:sp>
    </p:spTree>
    <p:extLst>
      <p:ext uri="{BB962C8B-B14F-4D97-AF65-F5344CB8AC3E}">
        <p14:creationId xmlns:p14="http://schemas.microsoft.com/office/powerpoint/2010/main" val="9201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DD7BBCF-4D6D-49B9-811F-0F45FB1D5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耳朵開了</a:t>
            </a:r>
            <a:r>
              <a:rPr lang="en-US" altLang="zh-TW" sz="4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4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聽什麼</a:t>
            </a:r>
            <a:r>
              <a:rPr lang="en-US" altLang="zh-TW" sz="4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r>
              <a:rPr lang="zh-TW" altLang="en-US" sz="4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八卦</a:t>
            </a:r>
            <a:r>
              <a:rPr lang="en-US" altLang="zh-TW" sz="4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r>
              <a:rPr lang="zh-TW" altLang="en-US" sz="4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損人不利己的別人的隱私</a:t>
            </a:r>
            <a:r>
              <a:rPr lang="en-US" altLang="zh-TW" sz="4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r>
              <a:rPr lang="zh-TW" altLang="en-US" sz="4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或者是聽</a:t>
            </a:r>
            <a:endParaRPr lang="en-US" altLang="zh-TW" sz="4800" dirty="0"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智者之言</a:t>
            </a:r>
            <a:r>
              <a:rPr lang="zh-TW" altLang="en-US" sz="4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</a:t>
            </a:r>
            <a:r>
              <a:rPr lang="zh-TW" altLang="en-US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上主的話</a:t>
            </a:r>
            <a:r>
              <a:rPr lang="en-US" altLang="zh-TW" sz="4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</a:p>
          <a:p>
            <a:pPr>
              <a:lnSpc>
                <a:spcPts val="5100"/>
              </a:lnSpc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ears are opened: what to listen to? Gossip? Other people's private information that harms them and benefits no one?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Or to listen to the words of the wise </a:t>
            </a:r>
          </a:p>
          <a:p>
            <a:pPr>
              <a:lnSpc>
                <a:spcPts val="5100"/>
              </a:lnSpc>
              <a:spcBef>
                <a:spcPts val="0"/>
              </a:spcBef>
            </a:pPr>
            <a:r>
              <a:rPr lang="en-US" altLang="zh-TW" sz="4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and </a:t>
            </a:r>
            <a:r>
              <a:rPr lang="en-US" altLang="zh-TW" sz="4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Words of the Lord?</a:t>
            </a:r>
          </a:p>
        </p:txBody>
      </p:sp>
    </p:spTree>
    <p:extLst>
      <p:ext uri="{BB962C8B-B14F-4D97-AF65-F5344CB8AC3E}">
        <p14:creationId xmlns:p14="http://schemas.microsoft.com/office/powerpoint/2010/main" val="153399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DD7BBCF-4D6D-49B9-811F-0F45FB1D5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如何聽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莊子說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毋聽之以耳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聽之以心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毋聽之以心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聽之以氣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氣也者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虛而待物者也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 </a:t>
            </a:r>
            <a:r>
              <a:rPr lang="zh-TW" altLang="en-US" sz="4000" spc="3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唯道集虛</a:t>
            </a:r>
            <a:r>
              <a:rPr lang="en-US" altLang="zh-TW" sz="4000" spc="3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en-US" sz="4000" spc="3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虛者</a:t>
            </a:r>
            <a:r>
              <a:rPr lang="en-US" altLang="zh-TW" sz="4000" spc="3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心齋</a:t>
            </a:r>
            <a:r>
              <a:rPr lang="zh-TW" altLang="en-US" sz="4000" spc="3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</a:t>
            </a:r>
            <a:r>
              <a:rPr lang="en-US" altLang="zh-TW" sz="4000" spc="3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How to listen? Do not listen with the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ears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 but listen with the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heart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 do not listen with the heart, but listen with the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spirit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The spirit is that which is empty and hungers to be filled;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Great Way only fills those who hunger to emptiness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 for Emptiness is the state of a quiet heart in a spiritual fast awaiting the Great Way or the Dao.</a:t>
            </a:r>
          </a:p>
        </p:txBody>
      </p:sp>
    </p:spTree>
    <p:extLst>
      <p:ext uri="{BB962C8B-B14F-4D97-AF65-F5344CB8AC3E}">
        <p14:creationId xmlns:p14="http://schemas.microsoft.com/office/powerpoint/2010/main" val="2179327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DD7BBCF-4D6D-49B9-811F-0F45FB1D5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舌結解了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講什麼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講保祿的「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不傳福音有禍了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或伊尹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有不被堯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舜之澤者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若己推而納之溝中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tongue is loosened: what to speak?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Speak of Paul’s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'Woe to me if I do not preach the Gospel</a:t>
            </a:r>
            <a:r>
              <a:rPr lang="en-US" altLang="zh-TW" sz="40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'? Or Yi Yin: 'If I do not awaken those who are still unaware, and they fail to receive the blessings of Yao and Shun, then I am the one who push them into the gutter.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93AFA8C-D5D8-469A-9B50-B9A861EF9B03}"/>
              </a:ext>
            </a:extLst>
          </p:cNvPr>
          <p:cNvSpPr txBox="1"/>
          <p:nvPr/>
        </p:nvSpPr>
        <p:spPr>
          <a:xfrm>
            <a:off x="2339752" y="6074132"/>
            <a:ext cx="4176464" cy="523220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57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DD7BBCF-4D6D-49B9-811F-0F45FB1D5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舌結解了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講什麼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講保祿的「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不傳福音有禍了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或伊尹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有不被堯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舜之澤者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若己推而納之溝中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tongue is loosened: what to speak?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Speak of Paul’s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'Woe to me if I do not preach the Gospel</a:t>
            </a:r>
            <a:r>
              <a:rPr lang="en-US" altLang="zh-TW" sz="40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'? Or Yi Yin: 'If I do not awaken those who are still unaware, and they fail to receive the blessings of Yao and Shun, then I am the one who push them into the gutter.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C5FFA23-BA7B-4525-836A-5555E13746EF}"/>
              </a:ext>
            </a:extLst>
          </p:cNvPr>
          <p:cNvSpPr txBox="1"/>
          <p:nvPr/>
        </p:nvSpPr>
        <p:spPr>
          <a:xfrm>
            <a:off x="2339752" y="6074132"/>
            <a:ext cx="4176464" cy="523220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E90195E-28C8-440F-B1B9-3AF96765CE37}"/>
              </a:ext>
            </a:extLst>
          </p:cNvPr>
          <p:cNvSpPr txBox="1"/>
          <p:nvPr/>
        </p:nvSpPr>
        <p:spPr>
          <a:xfrm rot="21320691">
            <a:off x="963209" y="1607085"/>
            <a:ext cx="7123276" cy="36317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en-US" altLang="zh-TW" sz="2000" dirty="0">
              <a:latin typeface="+mn-lt"/>
            </a:endParaRPr>
          </a:p>
          <a:p>
            <a:pPr algn="ctr"/>
            <a:r>
              <a:rPr lang="zh-TW" altLang="en-US" spc="300" dirty="0">
                <a:latin typeface="+mn-lt"/>
                <a:ea typeface="華康唐風隸W5(P)" panose="03000500000000000000" pitchFamily="66" charset="-120"/>
              </a:rPr>
              <a:t>選擇性失明：視而不見</a:t>
            </a:r>
            <a:endParaRPr lang="en-US" altLang="zh-TW" spc="300" dirty="0">
              <a:latin typeface="+mn-lt"/>
              <a:ea typeface="華康唐風隸W5(P)" panose="03000500000000000000" pitchFamily="66" charset="-120"/>
            </a:endParaRPr>
          </a:p>
          <a:p>
            <a:pPr algn="ctr"/>
            <a:r>
              <a:rPr lang="zh-TW" altLang="en-US" spc="300" dirty="0">
                <a:latin typeface="+mn-lt"/>
                <a:ea typeface="華康唐風隸W5(P)" panose="03000500000000000000" pitchFamily="66" charset="-120"/>
              </a:rPr>
              <a:t>選擇性失聰：聽而不聞</a:t>
            </a:r>
            <a:endParaRPr lang="en-US" altLang="zh-TW" spc="300" dirty="0">
              <a:latin typeface="+mn-lt"/>
              <a:ea typeface="華康唐風隸W5(P)" panose="03000500000000000000" pitchFamily="66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pc="300" dirty="0">
                <a:latin typeface="+mn-lt"/>
                <a:ea typeface="華康唐風隸W5(P)" panose="03000500000000000000" pitchFamily="66" charset="-120"/>
              </a:rPr>
              <a:t>選擇性失言：一言喪邦</a:t>
            </a:r>
            <a:endParaRPr lang="en-US" altLang="zh-TW" spc="300" dirty="0">
              <a:latin typeface="+mn-lt"/>
              <a:ea typeface="華康唐風隸W5(P)" panose="03000500000000000000" pitchFamily="66" charset="-120"/>
            </a:endParaRPr>
          </a:p>
          <a:p>
            <a:pPr algn="ctr"/>
            <a:r>
              <a:rPr lang="en-US" altLang="zh-TW" spc="-300" dirty="0">
                <a:latin typeface="+mn-lt"/>
                <a:ea typeface="華康唐風隸W5(P)" panose="03000500000000000000" pitchFamily="66" charset="-120"/>
              </a:rPr>
              <a:t>—— </a:t>
            </a:r>
            <a:r>
              <a:rPr lang="zh-TW" altLang="en-US" sz="4800" spc="600" dirty="0">
                <a:solidFill>
                  <a:srgbClr val="FF0000"/>
                </a:solidFill>
                <a:latin typeface="+mn-lt"/>
                <a:ea typeface="華康唐風隸W5(P)" panose="03000500000000000000" pitchFamily="66" charset="-120"/>
              </a:rPr>
              <a:t>真智慧</a:t>
            </a:r>
            <a:r>
              <a:rPr lang="en-US" altLang="zh-TW" spc="-300" dirty="0">
                <a:latin typeface="+mn-lt"/>
                <a:ea typeface="華康唐風隸W5(P)" panose="03000500000000000000" pitchFamily="66" charset="-120"/>
              </a:rPr>
              <a:t>——</a:t>
            </a:r>
          </a:p>
          <a:p>
            <a:endParaRPr lang="zh-TW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4343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6600" b="1" spc="6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6000" b="1" spc="6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 主佑</a:t>
            </a:r>
            <a:r>
              <a:rPr lang="zh-TW" altLang="en-US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火熱的沙地，將變為池沼；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乾旱的地帶，將變為水源。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D1473BF-2069-421A-BA3D-58D243497954}"/>
              </a:ext>
            </a:extLst>
          </p:cNvPr>
          <p:cNvSpPr txBox="1"/>
          <p:nvPr/>
        </p:nvSpPr>
        <p:spPr>
          <a:xfrm>
            <a:off x="1187624" y="4941168"/>
            <a:ext cx="684076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靜默片刻</a:t>
            </a:r>
            <a:r>
              <a:rPr lang="en-US" altLang="zh-TW" sz="36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36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把天主聖言默存在心中</a:t>
            </a: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恭讀聖雅各伯書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2:1-5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你們既信仰我們已受光榮的主耶穌基督，就不該以貌取人。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如果有一個人，戴著金戒指，穿著華麗的衣服，進入你們的會堂，同時，一個衣服骯髒的窮人，也進來，你們就專注那穿華麗衣服的人，且對他說：「請坐在這邊最好的位置！」而對那窮人說：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「你站在那邊！」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或說：「你坐在我的腳凳下邊！」這樣，你們豈不是以偏私的標準，來歧視人嗎？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我親愛的弟兄姊妹們，請聽！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天主不是選了世俗視為貧窮的人，使他們富於信德，並繼承天主向愛他的人，所預許的國嗎？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317227E-18A0-4DB5-9908-10DB034FBF4A}"/>
              </a:ext>
            </a:extLst>
          </p:cNvPr>
          <p:cNvSpPr txBox="1"/>
          <p:nvPr/>
        </p:nvSpPr>
        <p:spPr>
          <a:xfrm>
            <a:off x="2339752" y="5589240"/>
            <a:ext cx="47525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靜默片刻</a:t>
            </a:r>
            <a:r>
              <a:rPr lang="en-US" altLang="zh-TW" sz="24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4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把</a:t>
            </a:r>
            <a:r>
              <a:rPr lang="zh-TW" altLang="en-US" sz="2400" dirty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天主聖言</a:t>
            </a:r>
            <a:r>
              <a:rPr lang="zh-TW" altLang="en-US" sz="24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默存在心中</a:t>
            </a: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288032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7:31-37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那時候，耶穌從提洛地區出來，經過漆冬，走向加里肋亞海，到了十城區的中心地帶。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有人帶來一個又聾又啞的人，求耶穌給他覆手。耶穌便帶這人離開群眾，來到一邊，把手指放進他的耳朵，並用唾沫，抹他的舌頭，然後望天歎息，向他說：「厄法達」就是說：「開了吧！」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這人的耳朵就立刻開了，舌結也解了，說話也清楚了。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耶穌於是囑咐群眾，不要告訴任何人；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但他越囑咐他們，他們便越發宣傳。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眾人都不勝驚奇，說：「他所做的一切都好：使聾人聽見，叫啞吧說話。」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40C2F7B-CCCE-4148-A0D3-C315B9F30974}"/>
              </a:ext>
            </a:extLst>
          </p:cNvPr>
          <p:cNvSpPr txBox="1"/>
          <p:nvPr/>
        </p:nvSpPr>
        <p:spPr>
          <a:xfrm>
            <a:off x="1763688" y="5714092"/>
            <a:ext cx="525658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靜默片刻</a:t>
            </a:r>
            <a:r>
              <a:rPr lang="en-US" altLang="zh-TW" sz="28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28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把天主聖言</a:t>
            </a:r>
            <a:r>
              <a:rPr lang="zh-TW" altLang="en-US" sz="2800" dirty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默存在心中</a:t>
            </a: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常年期第二十三主日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HK" altLang="en-US" sz="88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選擇性失聰</a:t>
            </a:r>
            <a:endParaRPr lang="en-US" altLang="zh-HK" sz="8800" spc="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zh-TW" sz="4000" spc="-3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 </a:t>
            </a:r>
            <a:r>
              <a:rPr lang="zh-TW" altLang="en-US" sz="40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看什麼</a:t>
            </a:r>
            <a:r>
              <a:rPr lang="en-US" altLang="zh-TW" sz="40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?</a:t>
            </a:r>
            <a:r>
              <a:rPr lang="zh-TW" altLang="en-US" sz="40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聽什麼</a:t>
            </a:r>
            <a:r>
              <a:rPr lang="en-US" altLang="zh-TW" sz="40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?</a:t>
            </a:r>
            <a:r>
              <a:rPr lang="zh-TW" altLang="en-US" sz="40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講什麼</a:t>
            </a:r>
            <a:r>
              <a:rPr lang="en-US" altLang="zh-TW" sz="4000" spc="300" dirty="0">
                <a:solidFill>
                  <a:schemeClr val="bg1"/>
                </a:solidFill>
                <a:ea typeface="華康粗黑體" panose="020B0709000000000000" pitchFamily="49" charset="-120"/>
              </a:rPr>
              <a:t>?</a:t>
            </a:r>
            <a:r>
              <a:rPr lang="en-US" altLang="zh-TW" sz="4000" spc="-3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en-US" altLang="zh-HK" sz="4000" spc="-3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zh-TW" spc="600" dirty="0">
                <a:solidFill>
                  <a:srgbClr val="00FF00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pc="600" dirty="0">
                <a:solidFill>
                  <a:srgbClr val="00FF00"/>
                </a:solidFill>
                <a:ea typeface="華康粗黑體" panose="020B0709000000000000" pitchFamily="49" charset="-120"/>
              </a:rPr>
              <a:t>如何看</a:t>
            </a:r>
            <a:r>
              <a:rPr lang="en-US" altLang="zh-TW" spc="600" dirty="0">
                <a:solidFill>
                  <a:srgbClr val="00FF00"/>
                </a:solidFill>
                <a:ea typeface="華康粗黑體" panose="020B0709000000000000" pitchFamily="49" charset="-120"/>
              </a:rPr>
              <a:t>?</a:t>
            </a:r>
            <a:r>
              <a:rPr lang="en-US" altLang="zh-TW" sz="4000" spc="600" dirty="0">
                <a:solidFill>
                  <a:srgbClr val="00FF00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pc="600" dirty="0">
                <a:solidFill>
                  <a:srgbClr val="00FF00"/>
                </a:solidFill>
                <a:ea typeface="華康粗黑體" panose="020B0709000000000000" pitchFamily="49" charset="-120"/>
              </a:rPr>
              <a:t>如何聽</a:t>
            </a:r>
            <a:r>
              <a:rPr lang="en-US" altLang="zh-TW" spc="600" dirty="0">
                <a:solidFill>
                  <a:srgbClr val="00FF00"/>
                </a:solidFill>
                <a:ea typeface="華康粗黑體" panose="020B0709000000000000" pitchFamily="49" charset="-120"/>
              </a:rPr>
              <a:t>?</a:t>
            </a:r>
            <a:r>
              <a:rPr lang="en-US" altLang="zh-TW" sz="4000" spc="600" dirty="0">
                <a:solidFill>
                  <a:srgbClr val="00FF00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pc="600" dirty="0">
                <a:solidFill>
                  <a:srgbClr val="00FF00"/>
                </a:solidFill>
                <a:ea typeface="華康粗黑體" panose="020B0709000000000000" pitchFamily="49" charset="-120"/>
              </a:rPr>
              <a:t>如何講</a:t>
            </a:r>
            <a:r>
              <a:rPr lang="en-US" altLang="zh-TW" spc="600" dirty="0">
                <a:solidFill>
                  <a:srgbClr val="00FF00"/>
                </a:solidFill>
                <a:ea typeface="華康粗黑體" panose="020B0709000000000000" pitchFamily="49" charset="-120"/>
              </a:rPr>
              <a:t>?</a:t>
            </a:r>
            <a:endParaRPr lang="en-US" altLang="zh-HK" spc="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024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F96D0C9-624F-4A90-B7AC-1C6C69263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 marL="360000" indent="-457200" algn="l">
              <a:spcAft>
                <a:spcPts val="18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那時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盲人將會看見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聾人將要聽到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瘸子必要跳躍如鹿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啞吧</a:t>
            </a:r>
            <a:r>
              <a:rPr lang="zh-TW" altLang="en-US" sz="4000" dirty="0">
                <a:ea typeface="華康儷粗宋(P)" panose="02020700000000000000" pitchFamily="18" charset="-120"/>
              </a:rPr>
              <a:t>的舌頭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必要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歡呼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 marL="360000" indent="-457200" algn="l">
              <a:spcAft>
                <a:spcPts val="18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你們既信仰我們的主耶穌基督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就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不該以貌取人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ea typeface="華康儷粗宋(P)" panose="02020700000000000000" pitchFamily="18" charset="-120"/>
              </a:rPr>
              <a:t>天主不是選了世俗視為貧窮的人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使他們富於信德嗎</a:t>
            </a:r>
            <a:r>
              <a:rPr lang="en-US" altLang="zh-TW" sz="4000" dirty="0">
                <a:ea typeface="華康儷粗宋(P)" panose="02020700000000000000" pitchFamily="18" charset="-120"/>
              </a:rPr>
              <a:t>?</a:t>
            </a:r>
          </a:p>
          <a:p>
            <a:pPr marL="360000" indent="-457200" algn="l">
              <a:spcAft>
                <a:spcPts val="18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這人的耳朵就立刻開了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舌結也解了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說話也清楚了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耶穌於是囑咐群眾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不要告訴任何人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endParaRPr lang="zh-TW" altLang="en-US" sz="4000" dirty="0"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5304578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32528</TotalTime>
  <Words>2287</Words>
  <Application>Microsoft Office PowerPoint</Application>
  <PresentationFormat>如螢幕大小 (4:3)</PresentationFormat>
  <Paragraphs>124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25</vt:i4>
      </vt:variant>
    </vt:vector>
  </HeadingPairs>
  <TitlesOfParts>
    <vt:vector size="41" baseType="lpstr">
      <vt:lpstr>華康中黑體</vt:lpstr>
      <vt:lpstr>華康中黑體(P)</vt:lpstr>
      <vt:lpstr>華康正顏楷體W7</vt:lpstr>
      <vt:lpstr>華康正顏楷體W7(P)</vt:lpstr>
      <vt:lpstr>華康唐風隸W5(P)</vt:lpstr>
      <vt:lpstr>華康粗黑體</vt:lpstr>
      <vt:lpstr>華康龍門石碑(P)</vt:lpstr>
      <vt:lpstr>華康儷中黑</vt:lpstr>
      <vt:lpstr>華康儷粗宋(P)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1743</cp:revision>
  <dcterms:created xsi:type="dcterms:W3CDTF">2006-09-26T01:05:23Z</dcterms:created>
  <dcterms:modified xsi:type="dcterms:W3CDTF">2024-09-02T05:46:30Z</dcterms:modified>
</cp:coreProperties>
</file>