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9984" r:id="rId2"/>
  </p:sldMasterIdLst>
  <p:notesMasterIdLst>
    <p:notesMasterId r:id="rId22"/>
  </p:notesMasterIdLst>
  <p:handoutMasterIdLst>
    <p:handoutMasterId r:id="rId23"/>
  </p:handoutMasterIdLst>
  <p:sldIdLst>
    <p:sldId id="2138" r:id="rId3"/>
    <p:sldId id="2119" r:id="rId4"/>
    <p:sldId id="2120" r:id="rId5"/>
    <p:sldId id="2122" r:id="rId6"/>
    <p:sldId id="2133" r:id="rId7"/>
    <p:sldId id="2134" r:id="rId8"/>
    <p:sldId id="2283" r:id="rId9"/>
    <p:sldId id="2137" r:id="rId10"/>
    <p:sldId id="2143" r:id="rId11"/>
    <p:sldId id="2141" r:id="rId12"/>
    <p:sldId id="2142" r:id="rId13"/>
    <p:sldId id="2144" r:id="rId14"/>
    <p:sldId id="2145" r:id="rId15"/>
    <p:sldId id="2146" r:id="rId16"/>
    <p:sldId id="2148" r:id="rId17"/>
    <p:sldId id="2151" r:id="rId18"/>
    <p:sldId id="2152" r:id="rId19"/>
    <p:sldId id="2434" r:id="rId20"/>
    <p:sldId id="1892" r:id="rId21"/>
  </p:sldIdLst>
  <p:sldSz cx="9144000" cy="6858000" type="screen4x3"/>
  <p:notesSz cx="9926638" cy="6797675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xujy2@gmail.com" initials="f" lastIdx="2" clrIdx="0">
    <p:extLst>
      <p:ext uri="{19B8F6BF-5375-455C-9EA6-DF929625EA0E}">
        <p15:presenceInfo xmlns:p15="http://schemas.microsoft.com/office/powerpoint/2012/main" userId="6e7ea2678dc1467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FF99FF"/>
    <a:srgbClr val="CC00CC"/>
    <a:srgbClr val="FF00FF"/>
    <a:srgbClr val="9900CC"/>
    <a:srgbClr val="660066"/>
    <a:srgbClr val="00CC00"/>
    <a:srgbClr val="FF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903" autoAdjust="0"/>
    <p:restoredTop sz="93315" autoAdjust="0"/>
  </p:normalViewPr>
  <p:slideViewPr>
    <p:cSldViewPr>
      <p:cViewPr varScale="1">
        <p:scale>
          <a:sx n="59" d="100"/>
          <a:sy n="59" d="100"/>
        </p:scale>
        <p:origin x="111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>
            <a:extLst>
              <a:ext uri="{FF2B5EF4-FFF2-40B4-BE49-F238E27FC236}">
                <a16:creationId xmlns:a16="http://schemas.microsoft.com/office/drawing/2014/main" id="{3FFC0476-8166-439A-8EF9-D64A12A374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76F4FBBB-5A4B-48FE-A3BB-ADDECD35A2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3372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6" name="Rectangle 4">
            <a:extLst>
              <a:ext uri="{FF2B5EF4-FFF2-40B4-BE49-F238E27FC236}">
                <a16:creationId xmlns:a16="http://schemas.microsoft.com/office/drawing/2014/main" id="{207F6BB9-765B-49E5-9CC8-53ADF49392A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7" name="Rectangle 5">
            <a:extLst>
              <a:ext uri="{FF2B5EF4-FFF2-40B4-BE49-F238E27FC236}">
                <a16:creationId xmlns:a16="http://schemas.microsoft.com/office/drawing/2014/main" id="{F0E672FE-A1AF-4D9F-BB46-E1FC2414C8E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3372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085D1A6-9C3F-452C-9D0F-C9E7489752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>
            <a:extLst>
              <a:ext uri="{FF2B5EF4-FFF2-40B4-BE49-F238E27FC236}">
                <a16:creationId xmlns:a16="http://schemas.microsoft.com/office/drawing/2014/main" id="{C5918788-DB56-4D35-9655-2F39F2A5CEF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4051" name="Rectangle 3">
            <a:extLst>
              <a:ext uri="{FF2B5EF4-FFF2-40B4-BE49-F238E27FC236}">
                <a16:creationId xmlns:a16="http://schemas.microsoft.com/office/drawing/2014/main" id="{B66602A1-486D-466C-9B6C-6B32F2BCAB6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3372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390F7CF1-E4D4-49ED-8108-AC876600419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4053" name="Rectangle 5">
            <a:extLst>
              <a:ext uri="{FF2B5EF4-FFF2-40B4-BE49-F238E27FC236}">
                <a16:creationId xmlns:a16="http://schemas.microsoft.com/office/drawing/2014/main" id="{2A0DFE17-75EB-4C1C-874D-97744AE3FF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4" y="3228896"/>
            <a:ext cx="7941310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514054" name="Rectangle 6">
            <a:extLst>
              <a:ext uri="{FF2B5EF4-FFF2-40B4-BE49-F238E27FC236}">
                <a16:creationId xmlns:a16="http://schemas.microsoft.com/office/drawing/2014/main" id="{579692E3-514D-41AD-9EA6-A1FBBF73CFF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4055" name="Rectangle 7">
            <a:extLst>
              <a:ext uri="{FF2B5EF4-FFF2-40B4-BE49-F238E27FC236}">
                <a16:creationId xmlns:a16="http://schemas.microsoft.com/office/drawing/2014/main" id="{9156C933-88AA-4872-BB0F-1730B21C9F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372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FBD419D-64CE-4550-BAA2-0242050FC7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33881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CB4F53-88CB-4C33-AB79-DD0F3B09A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448C0C-11EC-4F14-87EE-6E1BFC090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5212E5-D105-40CA-98B0-0FE6ED1254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1DE2-F14C-4215-862D-7892FFAF1A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127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940FA1-01BC-48A7-B4B5-CB6D00B8F9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251F2-60E3-4296-BFCE-EB8C0E3FF1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BFBC5B-5423-4FD1-BCE6-8FC7BF67AE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4375D-8CD9-46AF-8C41-09E335183E6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106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62272B-A9A6-478C-B476-EF425841A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5A9ED6-29CA-4D33-9F13-90A2E5A123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AAE814-BD3E-41DF-B881-23B6928BED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A957E7-43B0-4056-AFF1-BC1FCBEFCE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5269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D0CB7-2083-43C6-A1FE-F6AFE1FBB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21FA05-F693-4AEA-99C4-CB234BDDE5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0880E-4D09-411D-A86E-FF877E9723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EAD3B-D202-412A-96D1-6259709983B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5839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0CDCD5-D5E2-4CE3-A3C6-170DE79472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C51A3D-E9ED-4782-AB80-6BD26AE8D8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4DEE6A-62DC-4600-B4DA-68F78EF7E6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FB33-66AE-4761-AA9F-3D0EF35FB7A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32813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935400-DEE6-4E73-9D6E-6A352BD7F6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30E48A-0600-4651-822A-0E4D0DF5B9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46F01D-6908-4DCB-A59C-B34B94134C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898D9-6D34-427B-A175-3F8F79533FE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0989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8C40A9-0042-468A-9DE6-03F7A61E34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CDCFD2-752C-4B66-9D4D-B7234703E5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4830C6-23FD-4551-B3E4-4DF5337C46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56AE6-53BA-4AD1-96BE-CBD8E317ED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52375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7CA4D6-D06E-4ABC-8D20-758F5AD204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47F37-2294-4564-A5FA-B766B8A1A7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C5F699-42FA-4199-9AD9-B62E938FA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62906-E67E-42C7-8B51-4369FA01097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70752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9B05F9-768D-4393-9467-5B17D4D79B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315398-8CF6-4C64-BE9F-A1FE8764FE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F6EF85-0F1E-494C-80D7-D262F1847E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2F170-E9EA-47C9-8509-C494A7C34CC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56289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E3B0323-734E-434D-8F60-96E47466D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873FDC4-BF83-412F-B448-EA14B4AD46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AF4A78-349B-4809-AAFD-2A7AA42A1B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8D50-6BC1-4D0C-B3E8-65A44DD2B5F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49147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EED0D9D-BC01-4C03-B58A-4B0908F268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0BAA7C-8985-4094-9D2E-8BEFA24D98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CBB7E63-4B51-4E52-98B6-7E8B4FA453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5ED24-D404-4716-B68D-8AAFA511561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4512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E7A2BA-EB09-413F-8D13-A2CABB0848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1E3401-E0DA-4C7C-A41A-CEAB4B05DC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8BF680-25AB-43B7-A87A-AAF2426CEA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909520-5D08-4EEA-B917-6A59948C37B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9469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4E71E-EF4F-4270-B795-D022584BF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8E5FF2-C928-4B5B-A9CB-687DDF46F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3CB962-50E8-40B4-83E3-33DE21473A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51CC9-E450-40E6-A421-720701B08D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50645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B761CC-DB91-45A8-83DC-5DB8A89D5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EEE00F-21D5-41F8-8AB2-81E620C19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2FE92D-4FE3-4280-B8B9-85593F6F59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418ED-E33F-4EB6-8E96-D8D275F85CE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3507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9BEA5C-ED4E-4088-99AB-E033DEB952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999E05-DD48-4FD9-A9EC-BB64F5EF1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CEF0CB-128E-47FF-B9EA-D364BE676E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F7B72-E9B7-4954-B531-0F73789373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23534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5E7087-6D1F-4A21-8AC1-4190A94C3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FBD219-5288-49D2-B322-CED1BBE00B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35C8F1-7D60-4B5F-A09A-007D263376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CF33B-62FF-4DD4-9C7D-5AB8784A8D9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6157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409627-6BD5-4314-9E1E-D18584C2BA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D1EF38-E3B7-46A4-B80C-2F1222D14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9F67AB-5564-442C-A050-1915E1C721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73C09F-C630-4253-95B7-64CE41D1C28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5728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543C6E-646C-4A56-A568-DCEF1898FF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097579-A445-404A-9C2E-D3F5667ADF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7836CB-2679-4F3B-A10E-B0A7D34EE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D97C0-9900-4766-844D-99AF0F7A59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28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3DEFBF4-078F-4966-BE1D-265E1F15DB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014BE9B-110F-4633-935E-56B8EC345B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8020874-BFA7-4F79-9EEA-71D17C1427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F69A0-4600-4BEB-83B2-301BEF62461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107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9B7BFF-007E-484A-BBCA-CF9102304E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F2C31F-F6D7-452E-AF76-6441258C45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A9315B6-8018-4AC2-9084-FEAB60990D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60FEF-D8F4-425E-809D-72E9AD6BBDF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8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D4EAB4A-C4DB-45B9-A12C-4E783868C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17D0FD3-4A4E-40DE-BADF-521FE3767B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2C76135-7344-43D1-A5F5-349344A703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D1E05D-CA04-496B-A340-054554C63C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368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1EDF9E-D669-4425-ADD5-6E3BD3A638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6950CD-26F8-41D5-A899-E222F7A6EA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77EA79-5160-426B-8863-A1B97CF632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E31DD-301C-4C39-B2D6-AF24263E474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018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1485E0-93B6-49F3-A808-098C7D4D57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A962A8-7460-4961-8096-D5E371A7F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021C9-4693-4AE8-8C57-CDC704040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0BA19C-AFAE-4D59-8A63-A0B75D14633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12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937D063-4201-4DDD-8C98-721122B13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AA56B9-EA47-4D66-A68C-8FD5ED558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FCB0533-E29F-4BFF-B4A9-638CB21BEB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BBB641-C9C2-44E6-943C-13EBBEF637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4B1C0B-7A95-411D-B128-E9F2DC7CC5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10F248A-87A1-427F-B78A-0DC1C167CFC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10" r:id="rId1"/>
    <p:sldLayoutId id="2147489611" r:id="rId2"/>
    <p:sldLayoutId id="2147489612" r:id="rId3"/>
    <p:sldLayoutId id="2147489613" r:id="rId4"/>
    <p:sldLayoutId id="2147489614" r:id="rId5"/>
    <p:sldLayoutId id="2147489615" r:id="rId6"/>
    <p:sldLayoutId id="2147489616" r:id="rId7"/>
    <p:sldLayoutId id="2147489617" r:id="rId8"/>
    <p:sldLayoutId id="2147489618" r:id="rId9"/>
    <p:sldLayoutId id="2147489619" r:id="rId10"/>
    <p:sldLayoutId id="2147489620" r:id="rId11"/>
    <p:sldLayoutId id="214748962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CE0364B-89B6-410A-AF04-D7953F83B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96969A3-708E-4520-AA31-AF76C044B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51620" name="Rectangle 4">
            <a:extLst>
              <a:ext uri="{FF2B5EF4-FFF2-40B4-BE49-F238E27FC236}">
                <a16:creationId xmlns:a16="http://schemas.microsoft.com/office/drawing/2014/main" id="{6106F9B8-6907-49FE-A585-93FD51A72C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51621" name="Rectangle 5">
            <a:extLst>
              <a:ext uri="{FF2B5EF4-FFF2-40B4-BE49-F238E27FC236}">
                <a16:creationId xmlns:a16="http://schemas.microsoft.com/office/drawing/2014/main" id="{045953EA-AEED-4732-887C-22740B65D2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51622" name="Rectangle 6">
            <a:extLst>
              <a:ext uri="{FF2B5EF4-FFF2-40B4-BE49-F238E27FC236}">
                <a16:creationId xmlns:a16="http://schemas.microsoft.com/office/drawing/2014/main" id="{9A583CFA-8946-4F77-8525-73A7DEF2EF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E9803CD0-5415-4484-B4EB-F9FFE8CF1DC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4795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85" r:id="rId1"/>
    <p:sldLayoutId id="2147489986" r:id="rId2"/>
    <p:sldLayoutId id="2147489987" r:id="rId3"/>
    <p:sldLayoutId id="2147489988" r:id="rId4"/>
    <p:sldLayoutId id="2147489989" r:id="rId5"/>
    <p:sldLayoutId id="2147489990" r:id="rId6"/>
    <p:sldLayoutId id="2147489991" r:id="rId7"/>
    <p:sldLayoutId id="2147489992" r:id="rId8"/>
    <p:sldLayoutId id="2147489993" r:id="rId9"/>
    <p:sldLayoutId id="2147489994" r:id="rId10"/>
    <p:sldLayoutId id="21474899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86A049-F482-4C82-A6EA-C4B1E1A45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96" y="166687"/>
            <a:ext cx="9107488" cy="635865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solidFill>
                  <a:srgbClr val="FFFF00"/>
                </a:solidFill>
                <a:ea typeface="華康儷中黑" panose="020B0509000000000000" pitchFamily="49" charset="-120"/>
              </a:rPr>
              <a:t>常年期廿三第主日</a:t>
            </a:r>
            <a:endParaRPr lang="en-US" altLang="zh-TW" sz="3600" dirty="0">
              <a:solidFill>
                <a:srgbClr val="FFFF00"/>
              </a:solidFill>
              <a:ea typeface="華康儷中黑" panose="020B0509000000000000" pitchFamily="49" charset="-120"/>
            </a:endParaRP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2026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年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9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日</a:t>
            </a:r>
            <a:endParaRPr lang="zh-TW" altLang="en-US" sz="10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感</a:t>
            </a:r>
            <a:r>
              <a:rPr lang="zh-TW" altLang="en-US" sz="1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 </a:t>
            </a: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恩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0000"/>
                </a:solidFill>
                <a:highlight>
                  <a:srgbClr val="FFFF00"/>
                </a:highlight>
                <a:ea typeface="華康正顏楷體W7" panose="03000709000000000000" pitchFamily="65" charset="-120"/>
              </a:rPr>
              <a:t>祭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FF00"/>
                </a:solidFill>
                <a:highlight>
                  <a:srgbClr val="FF0000"/>
                </a:highlight>
                <a:ea typeface="華康正顏楷體W7" panose="03000709000000000000" pitchFamily="65" charset="-120"/>
              </a:rPr>
              <a:t>宴</a:t>
            </a:r>
          </a:p>
          <a:p>
            <a:pPr algn="ctr" eaLnBrk="1" hangingPunct="1">
              <a:buFontTx/>
              <a:buNone/>
            </a:pPr>
            <a:endParaRPr lang="zh-TW" altLang="en-US" sz="18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</a:rPr>
              <a:t>主 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2000" dirty="0">
              <a:solidFill>
                <a:srgbClr val="00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TW" altLang="en-US" sz="8000" spc="600" dirty="0">
                <a:solidFill>
                  <a:srgbClr val="FFFF00"/>
                </a:solidFill>
                <a:ea typeface="華康粗黑體" panose="020B0709000000000000" pitchFamily="49" charset="-120"/>
              </a:rPr>
              <a:t>勸諫之道</a:t>
            </a:r>
            <a:endParaRPr lang="en-US" altLang="zh-TW" sz="8000" spc="600" dirty="0">
              <a:solidFill>
                <a:srgbClr val="FF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r>
              <a:rPr lang="zh-TW" altLang="en-US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不規勸</a:t>
            </a:r>
            <a:r>
              <a:rPr lang="zh-TW" altLang="en-US" sz="3600" dirty="0">
                <a:solidFill>
                  <a:schemeClr val="bg1"/>
                </a:solidFill>
                <a:ea typeface="華康粗黑體" panose="020B0709000000000000" pitchFamily="49" charset="-120"/>
              </a:rPr>
              <a:t> </a:t>
            </a:r>
            <a:r>
              <a:rPr lang="zh-TW" altLang="en-US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也有罪</a:t>
            </a:r>
            <a:r>
              <a:rPr lang="en-US" altLang="zh-TW" sz="4800" dirty="0">
                <a:solidFill>
                  <a:schemeClr val="bg1"/>
                </a:solidFill>
                <a:ea typeface="華康粗黑體" panose="020B0709000000000000" pitchFamily="49" charset="-120"/>
              </a:rPr>
              <a:t>?</a:t>
            </a:r>
            <a:r>
              <a:rPr lang="en-US" altLang="zh-TW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endParaRPr lang="zh-TW" altLang="en-US" sz="6000" dirty="0">
              <a:solidFill>
                <a:schemeClr val="bg1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4000" dirty="0">
              <a:solidFill>
                <a:srgbClr val="00FF00"/>
              </a:solidFill>
              <a:ea typeface="華康粗黑體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503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538B80CB-0295-4B61-BDCA-69EE390CB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552728"/>
          </a:xfrm>
        </p:spPr>
        <p:txBody>
          <a:bodyPr/>
          <a:lstStyle/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如果你的弟兄得罪了你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去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要在你和他</a:t>
            </a:r>
            <a:r>
              <a:rPr lang="zh-TW" altLang="en-US" sz="4000" dirty="0">
                <a:solidFill>
                  <a:srgbClr val="FF0000"/>
                </a:solidFill>
                <a:highlight>
                  <a:srgbClr val="FFFF00"/>
                </a:highlight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獨處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的時候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規勸他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如果他聽從了你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你便賺得了你的兄弟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規勸之道四原則</a:t>
            </a:r>
            <a:r>
              <a:rPr lang="en-US" altLang="zh-TW" sz="40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1.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事實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有七分證據不講八分話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2.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不講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多餘話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兩句能講完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不講第三句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3.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不要演變成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互相指責</a:t>
            </a:r>
            <a:r>
              <a:rPr lang="en-US" altLang="zh-TW" sz="31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1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你究係洛</a:t>
            </a:r>
            <a:r>
              <a:rPr lang="en-US" altLang="zh-TW" sz="31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/</a:t>
            </a:r>
            <a:r>
              <a:rPr lang="zh-TW" altLang="en-US" sz="31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你不也是</a:t>
            </a:r>
            <a:r>
              <a:rPr lang="en-US" altLang="zh-TW" sz="31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4.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能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私下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進行便不要公開聲討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538B80CB-0295-4B61-BDCA-69EE390CB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552728"/>
          </a:xfrm>
        </p:spPr>
        <p:txBody>
          <a:bodyPr/>
          <a:lstStyle/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你如果不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講話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也不警告惡人離開邪道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那惡人雖因自己的罪惡而喪亡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但</a:t>
            </a:r>
            <a:r>
              <a:rPr lang="zh-TW" altLang="en-US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我要由你手中</a:t>
            </a:r>
            <a:r>
              <a:rPr lang="en-US" altLang="zh-TW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追討他的血債</a:t>
            </a:r>
            <a:r>
              <a:rPr lang="en-US" altLang="zh-TW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lnSpc>
                <a:spcPts val="5000"/>
              </a:lnSpc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伊尹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天之生此民也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使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先知覺後知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使先覺覺後覺也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予</a:t>
            </a:r>
            <a:r>
              <a:rPr lang="en-US" altLang="zh-TW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天民之先覺者也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予將以斯道覺斯民也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非予覺之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而誰也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思天下之民匹夫匹婦有不被堯舜之澤者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若己推而納之溝中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其自任以天下之重也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lnSpc>
                <a:spcPts val="5000"/>
              </a:lnSpc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以上罪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過失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  <a:sym typeface="Wingdings" panose="05000000000000000000" pitchFamily="2" charset="2"/>
              </a:rPr>
              <a:t>: </a:t>
            </a:r>
            <a:r>
              <a:rPr lang="zh-TW" altLang="en-US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思</a:t>
            </a:r>
            <a:r>
              <a:rPr lang="en-US" altLang="zh-TW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言</a:t>
            </a:r>
            <a:r>
              <a:rPr lang="en-US" altLang="zh-TW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行</a:t>
            </a:r>
            <a:r>
              <a:rPr lang="en-US" altLang="zh-TW" sz="28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缺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=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不負責任的沉默</a:t>
            </a:r>
            <a:endParaRPr lang="en-US" altLang="zh-TW" sz="4000" dirty="0">
              <a:solidFill>
                <a:srgbClr val="00FF00"/>
              </a:solidFill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156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" y="332656"/>
            <a:ext cx="9120554" cy="626469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36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伊尹說</a:t>
            </a: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3600" spc="3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天之生此民也</a:t>
            </a:r>
            <a:r>
              <a:rPr lang="en-US" altLang="zh-TW" sz="3600" spc="3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600" spc="3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使先知覺後知</a:t>
            </a:r>
            <a:r>
              <a:rPr lang="en-US" altLang="zh-TW" sz="3600" spc="3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600" spc="3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使先覺覺後覺也</a:t>
            </a:r>
            <a:r>
              <a:rPr lang="en-US" altLang="zh-TW" sz="3600" spc="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6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上天化育眾生</a:t>
            </a: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6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就是要讓先知先覺者</a:t>
            </a: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6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來使後知後覺者</a:t>
            </a:r>
            <a:r>
              <a:rPr lang="zh-TW" altLang="en-US" sz="3600" dirty="0">
                <a:highlight>
                  <a:srgbClr val="FFFF00"/>
                </a:highlight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覺悟</a:t>
            </a: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TW" altLang="en-US" sz="3600" dirty="0"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altLang="zh-TW" sz="4000" kern="0" spc="-100" dirty="0">
                <a:solidFill>
                  <a:srgbClr val="0F1115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Yi Yin </a:t>
            </a: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said: “Heaven gives life to all people. It makes those who know first awaken those who know later, and those who are enlightened first awaken those </a:t>
            </a:r>
            <a:b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are still in darkness.” In other words, </a:t>
            </a:r>
            <a:b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heaven’s purpose is that </a:t>
            </a:r>
            <a:br>
              <a:rPr lang="en-US" altLang="zh-TW" sz="4000" kern="0" spc="-15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wise and the </a:t>
            </a:r>
            <a:r>
              <a:rPr lang="en-US" altLang="zh-TW" sz="4000" b="1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awakened</a:t>
            </a:r>
            <a:r>
              <a:rPr lang="en-US" altLang="zh-TW" sz="4000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4000" b="1" kern="0" spc="-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US" altLang="zh-TW" sz="4000" b="1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help </a:t>
            </a:r>
            <a:r>
              <a:rPr lang="en-US" altLang="zh-TW" sz="4000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ignorant and the asleep to see the truth.</a:t>
            </a:r>
            <a:endParaRPr lang="en-US" altLang="zh-TW" sz="4000" spc="-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86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" y="260648"/>
            <a:ext cx="9120554" cy="6480720"/>
          </a:xfrm>
        </p:spPr>
        <p:txBody>
          <a:bodyPr/>
          <a:lstStyle/>
          <a:p>
            <a:pPr>
              <a:lnSpc>
                <a:spcPts val="5200"/>
              </a:lnSpc>
              <a:spcBef>
                <a:spcPts val="0"/>
              </a:spcBef>
              <a:spcAft>
                <a:spcPts val="1800"/>
              </a:spcAft>
            </a:pPr>
            <a:r>
              <a:rPr lang="zh-TW" altLang="en-US" sz="4000" spc="15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予</a:t>
            </a:r>
            <a:r>
              <a:rPr lang="en-US" altLang="zh-TW" sz="4000" spc="15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spc="15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天民之先覺者也</a:t>
            </a:r>
            <a:r>
              <a:rPr lang="en-US" altLang="zh-TW" sz="4000" spc="15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zh-TW" altLang="en-US" sz="4000" spc="15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予將以斯道覺斯民也</a:t>
            </a:r>
            <a:r>
              <a:rPr lang="en-US" altLang="zh-TW" sz="4000" spc="15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非予覺之</a:t>
            </a:r>
            <a:r>
              <a:rPr lang="en-US" altLang="zh-TW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而誰也</a:t>
            </a:r>
            <a:r>
              <a:rPr lang="en-US" altLang="zh-TW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我便是百姓中的先覺者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我就得拿堯舜之道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讓這些人民有所覺悟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40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我不去喚醒他們</a:t>
            </a:r>
            <a:r>
              <a:rPr lang="en-US" altLang="zh-TW" sz="4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zh-TW" altLang="en-US" sz="40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又有誰</a:t>
            </a:r>
            <a:r>
              <a:rPr lang="en-US" altLang="zh-TW" sz="40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Since I am one of the enlightened ones among the people, I must use the Way of Yao and Shun to awaken them. </a:t>
            </a:r>
            <a:b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I do not wake them up, who will?</a:t>
            </a:r>
            <a:endParaRPr lang="zh-TW" altLang="zh-TW" sz="44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altLang="zh-TW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06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" y="188640"/>
            <a:ext cx="9120554" cy="6669360"/>
          </a:xfrm>
        </p:spPr>
        <p:txBody>
          <a:bodyPr/>
          <a:lstStyle/>
          <a:p>
            <a:pPr>
              <a:lnSpc>
                <a:spcPts val="5000"/>
              </a:lnSpc>
              <a:spcBef>
                <a:spcPts val="0"/>
              </a:spcBef>
              <a:spcAft>
                <a:spcPts val="1200"/>
              </a:spcAft>
            </a:pP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思天下之民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匹夫匹婦有不被堯舜之澤者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若己推而納之溝中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其自任以天下之重也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想想天下只要有一個人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沒有被堯舜之道所</a:t>
            </a:r>
            <a:br>
              <a:rPr lang="en-US" altLang="zh-TW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</a:b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化育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便好像我把他推進山溝裡一樣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伊尹就是如此把天下的重擔挑在自己肩上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altLang="zh-TW" sz="38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also said: “If even one single man or woman has not received the blessings of Yao and </a:t>
            </a:r>
            <a:r>
              <a:rPr lang="en-US" altLang="zh-TW" sz="3800" kern="0" dirty="0" err="1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Shun’s</a:t>
            </a:r>
            <a:r>
              <a:rPr lang="en-US" altLang="zh-TW" sz="38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teaching, I feel as if I have pushed that person into a ditch and left them to die.” That is how </a:t>
            </a:r>
            <a:r>
              <a:rPr lang="en-US" altLang="zh-TW" sz="38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Yi Yin took the whole world’s burden</a:t>
            </a:r>
            <a:r>
              <a:rPr lang="en-US" altLang="zh-TW" sz="3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upon his own shoulders.</a:t>
            </a:r>
            <a:endParaRPr lang="en-US" altLang="zh-TW" sz="3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14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0830" y="224644"/>
            <a:ext cx="9120554" cy="640871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3800" spc="3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以上的伊尹</a:t>
            </a:r>
            <a:r>
              <a:rPr lang="en-US" altLang="zh-TW" sz="3800" spc="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spc="3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和先知厄則克耳</a:t>
            </a:r>
            <a:r>
              <a:rPr lang="en-US" altLang="zh-TW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2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則</a:t>
            </a:r>
            <a:r>
              <a:rPr lang="en-US" altLang="zh-TW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33:7-9)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很相似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「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你如果不講話</a:t>
            </a:r>
            <a:r>
              <a:rPr lang="en-US" altLang="zh-TW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也不警告惡人離開邪道</a:t>
            </a:r>
            <a:r>
              <a:rPr lang="en-US" altLang="zh-TW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那惡人雖因自己的罪惡而喪亡</a:t>
            </a:r>
            <a:r>
              <a:rPr lang="en-US" altLang="zh-TW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但我要由你手中</a:t>
            </a:r>
            <a:r>
              <a:rPr lang="en-US" altLang="zh-TW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追討他的血債</a:t>
            </a:r>
            <a:r>
              <a:rPr lang="en-US" altLang="zh-TW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」</a:t>
            </a:r>
            <a:endParaRPr lang="zh-TW" altLang="en-US" sz="3800" dirty="0">
              <a:solidFill>
                <a:srgbClr val="0000FF"/>
              </a:solidFill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altLang="zh-TW" sz="38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sense of duty makes Yi Yin very similar to the prophet Ezekiel. In the Bible, God says to Ezekiel: “</a:t>
            </a:r>
            <a:r>
              <a:rPr lang="en-US" altLang="zh-TW" sz="3800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do not speak out to warn the wicked man to turn from his evil way, that wicked man shall die for his guilt, but </a:t>
            </a:r>
            <a:r>
              <a:rPr lang="en-US" altLang="zh-TW" sz="3800" b="1" kern="0" spc="-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will hold you responsible</a:t>
            </a:r>
            <a:r>
              <a:rPr lang="en-US" altLang="zh-TW" sz="3800" kern="0" spc="-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his death.</a:t>
            </a:r>
            <a:r>
              <a:rPr lang="en-US" altLang="zh-TW" sz="38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altLang="zh-TW" sz="28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(Ezekiel 33:7–9)</a:t>
            </a:r>
            <a:endParaRPr lang="zh-TW" altLang="zh-TW" sz="2800" kern="100" dirty="0"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altLang="zh-TW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289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32656"/>
            <a:ext cx="9120554" cy="6480720"/>
          </a:xfrm>
        </p:spPr>
        <p:txBody>
          <a:bodyPr/>
          <a:lstStyle/>
          <a:p>
            <a:pPr>
              <a:lnSpc>
                <a:spcPts val="6500"/>
              </a:lnSpc>
              <a:spcBef>
                <a:spcPts val="0"/>
              </a:spcBef>
            </a:pPr>
            <a:r>
              <a:rPr lang="zh-TW" altLang="en-US" sz="4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我們好像伊尹和厄則克耳</a:t>
            </a:r>
            <a:r>
              <a:rPr lang="en-US" altLang="zh-TW" sz="4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,</a:t>
            </a:r>
          </a:p>
          <a:p>
            <a:pPr>
              <a:lnSpc>
                <a:spcPts val="6500"/>
              </a:lnSpc>
              <a:spcBef>
                <a:spcPts val="0"/>
              </a:spcBef>
            </a:pPr>
            <a:r>
              <a:rPr lang="zh-TW" altLang="en-US" sz="4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是</a:t>
            </a:r>
            <a:r>
              <a:rPr lang="zh-TW" altLang="en-US" sz="4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代天主警告世人</a:t>
            </a:r>
            <a:r>
              <a:rPr lang="en-US" altLang="zh-TW" sz="4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lnSpc>
                <a:spcPts val="6500"/>
              </a:lnSpc>
              <a:spcBef>
                <a:spcPts val="0"/>
              </a:spcBef>
              <a:spcAft>
                <a:spcPts val="1800"/>
              </a:spcAft>
            </a:pPr>
            <a:r>
              <a:rPr lang="zh-TW" altLang="en-US" sz="4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警醒世界</a:t>
            </a:r>
            <a:r>
              <a:rPr lang="en-US" altLang="zh-TW" sz="4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4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 </a:t>
            </a:r>
            <a:endParaRPr lang="en-US" altLang="zh-TW" sz="4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altLang="zh-TW" sz="4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 Yi Yin and Ezekiel, </a:t>
            </a:r>
          </a:p>
          <a:p>
            <a:pPr>
              <a:spcBef>
                <a:spcPts val="0"/>
              </a:spcBef>
            </a:pPr>
            <a:r>
              <a:rPr lang="en-US" altLang="zh-TW" sz="4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messengers </a:t>
            </a:r>
            <a:r>
              <a:rPr lang="en-US" altLang="zh-TW" sz="4800" b="1" kern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 by God </a:t>
            </a:r>
            <a:br>
              <a:rPr lang="en-US" altLang="zh-TW" sz="48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8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warn mankind and </a:t>
            </a:r>
          </a:p>
          <a:p>
            <a:pPr>
              <a:spcBef>
                <a:spcPts val="0"/>
              </a:spcBef>
            </a:pPr>
            <a:r>
              <a:rPr lang="en-US" altLang="zh-TW" sz="48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wake up the world.</a:t>
            </a:r>
            <a:endParaRPr lang="zh-TW" altLang="zh-TW" sz="4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altLang="zh-TW" sz="5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zh-TW" sz="5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37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" y="116632"/>
            <a:ext cx="9120554" cy="67413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世界墮落如果只因我們無所作為</a:t>
            </a:r>
            <a:r>
              <a:rPr lang="en-US" altLang="zh-TW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我們要承擔罪責</a:t>
            </a:r>
            <a:r>
              <a:rPr lang="en-US" altLang="zh-TW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我雖不殺伯仁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伯仁由我而死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因為這是「</a:t>
            </a:r>
            <a:r>
              <a:rPr lang="zh-TW" altLang="en-US" sz="40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不負責任的沉默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」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the world falls into ruin simply because we have done nothing, then </a:t>
            </a:r>
            <a:r>
              <a:rPr lang="en-US" altLang="zh-TW" sz="4000" b="1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guilty of that fall</a:t>
            </a: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As the old saying goes: “Though I did not kill Bo Ren, yet Bo Ren died because of me.”</a:t>
            </a:r>
            <a:b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what happens </a:t>
            </a:r>
            <a:b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5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altLang="zh-TW" sz="4000" kern="0" spc="-15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remain silent when we </a:t>
            </a:r>
            <a:r>
              <a:rPr lang="en-US" altLang="zh-TW" sz="4000" kern="0" spc="-15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speak. </a:t>
            </a:r>
            <a:br>
              <a:rPr lang="en-US" altLang="zh-TW" sz="4000" b="1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(=</a:t>
            </a:r>
            <a:r>
              <a:rPr lang="en-US" altLang="zh-TW" sz="40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irresponsible silence</a:t>
            </a:r>
            <a:r>
              <a:rPr lang="en-US" altLang="zh-TW" sz="40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altLang="zh-TW" sz="2800" i="1" dirty="0">
              <a:solidFill>
                <a:srgbClr val="FF0000"/>
              </a:solidFill>
              <a:highlight>
                <a:srgbClr val="9900CC"/>
              </a:highlight>
              <a:latin typeface="Arial" panose="020B0604020202020204" pitchFamily="34" charset="0"/>
              <a:ea typeface="華康儷中黑" panose="020B05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3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05AB9A44-6AE8-4F77-909C-CF5E76629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" y="116632"/>
            <a:ext cx="9120554" cy="6480720"/>
          </a:xfrm>
        </p:spPr>
        <p:txBody>
          <a:bodyPr/>
          <a:lstStyle/>
          <a:p>
            <a:pPr algn="l">
              <a:spcBef>
                <a:spcPts val="1200"/>
              </a:spcBef>
            </a:pPr>
            <a:endParaRPr lang="en-US" altLang="zh-TW" sz="2800" i="1" dirty="0">
              <a:solidFill>
                <a:schemeClr val="bg1"/>
              </a:solidFill>
              <a:highlight>
                <a:srgbClr val="9900CC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請大量轉發這視頻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zh-TW" altLang="en-US" sz="44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別變成「</a:t>
            </a:r>
            <a:r>
              <a:rPr lang="zh-TW" altLang="en-US" sz="44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不負責任的沉默</a:t>
            </a:r>
            <a:r>
              <a:rPr lang="zh-TW" altLang="en-US" sz="44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」</a:t>
            </a:r>
          </a:p>
          <a:p>
            <a:pPr>
              <a:spcBef>
                <a:spcPts val="0"/>
              </a:spcBef>
            </a:pPr>
            <a: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share this message widely. </a:t>
            </a:r>
            <a:b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not become the kind of person </a:t>
            </a:r>
            <a:b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is guilty of </a:t>
            </a:r>
            <a:b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zh-TW" sz="4400" b="1" kern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irresponsible silence</a:t>
            </a:r>
            <a:r>
              <a:rPr lang="en-US" altLang="zh-TW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  <a:endParaRPr lang="zh-TW" altLang="zh-TW" sz="4400" kern="100" dirty="0"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endParaRPr lang="en-US" altLang="zh-TW" sz="2800" i="1" dirty="0">
              <a:solidFill>
                <a:schemeClr val="bg1"/>
              </a:solidFill>
              <a:highlight>
                <a:srgbClr val="9900CC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F76511F-F783-42AB-A9C7-689C60A245B9}"/>
              </a:ext>
            </a:extLst>
          </p:cNvPr>
          <p:cNvSpPr txBox="1"/>
          <p:nvPr/>
        </p:nvSpPr>
        <p:spPr>
          <a:xfrm>
            <a:off x="1547664" y="5733256"/>
            <a:ext cx="6192688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/>
              <a:t>點讚</a:t>
            </a:r>
            <a:r>
              <a:rPr lang="en-US" altLang="zh-TW" sz="3200" dirty="0">
                <a:solidFill>
                  <a:srgbClr val="0000FF"/>
                </a:solidFill>
              </a:rPr>
              <a:t>like</a:t>
            </a:r>
            <a:r>
              <a:rPr lang="zh-TW" altLang="en-US" sz="3200" dirty="0"/>
              <a:t>留言</a:t>
            </a:r>
            <a:r>
              <a:rPr lang="en-US" altLang="zh-TW" sz="3200" dirty="0">
                <a:solidFill>
                  <a:srgbClr val="0000FF"/>
                </a:solidFill>
              </a:rPr>
              <a:t>comment</a:t>
            </a:r>
            <a:r>
              <a:rPr lang="zh-TW" altLang="en-US" sz="3200" dirty="0"/>
              <a:t>分享</a:t>
            </a:r>
            <a:r>
              <a:rPr lang="en-US" altLang="zh-TW" sz="3200" dirty="0">
                <a:solidFill>
                  <a:srgbClr val="0000FF"/>
                </a:solidFill>
              </a:rPr>
              <a:t>share</a:t>
            </a:r>
            <a:endParaRPr lang="zh-TW" alt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31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>
            <a:extLst>
              <a:ext uri="{FF2B5EF4-FFF2-40B4-BE49-F238E27FC236}">
                <a16:creationId xmlns:a16="http://schemas.microsoft.com/office/drawing/2014/main" id="{B2EF5AAD-EEB9-496C-B277-24E491281B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62" y="44921"/>
            <a:ext cx="9144000" cy="6048375"/>
          </a:xfrm>
        </p:spPr>
        <p:txBody>
          <a:bodyPr/>
          <a:lstStyle/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(P)" pitchFamily="34" charset="-120"/>
              </a:rPr>
              <a:t>願 上 主 </a:t>
            </a: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9900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祝 福 你 和 你 的 家 庭</a:t>
            </a: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你 的 工 作</a:t>
            </a:r>
            <a:endParaRPr lang="en-US" altLang="zh-TW" sz="440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7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zh-TW" altLang="en-US" sz="54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幫助你戰勝疫情和一切困難</a:t>
            </a:r>
            <a:endParaRPr lang="en-US" altLang="zh-TW" sz="5400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化 危 為 機</a:t>
            </a:r>
          </a:p>
          <a:p>
            <a:pPr algn="ctr" eaLnBrk="1" hangingPunct="1">
              <a:lnSpc>
                <a:spcPts val="7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5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天主愛你</a:t>
            </a:r>
            <a:r>
              <a:rPr lang="zh-TW" altLang="en-US" sz="36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 </a:t>
            </a:r>
            <a:r>
              <a:rPr lang="zh-TW" altLang="en-US" sz="5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主佑</a:t>
            </a:r>
            <a:r>
              <a:rPr lang="zh-TW" altLang="en-US" sz="4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4692"/>
            <a:ext cx="9108504" cy="63306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恭讀厄則克耳先知書　</a:t>
            </a:r>
            <a:r>
              <a:rPr lang="en-US" altLang="zh-TW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33:7-9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上主這樣說：「人子，我要立你做以色列家族的警衛；你聽了我口中的話，應代我警告他們。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「為此，當我告訴惡人：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『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惡人，你必喪亡！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』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你如果不講話，也不警告惡人離開邪道，那惡人雖因自己的罪惡而喪亡，但我要由你手中，追討他的血債。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0524CF-6E04-4C4F-BE91-43D129B8AACF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1/2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9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4692"/>
            <a:ext cx="9108504" cy="63306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「你如果警告惡人，叫他離開邪道，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但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他不肯歸正，離開邪道，他必因自己的罪惡而喪亡，而你卻救了自己。」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TW" altLang="en-US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上主的話。 </a:t>
            </a:r>
            <a:endParaRPr lang="en-US" altLang="zh-TW" sz="36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</a:t>
            </a:r>
            <a:r>
              <a:rPr lang="en-US" altLang="zh-TW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感謝天主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0524CF-6E04-4C4F-BE91-43D129B8AACF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2/2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A61E481-2707-4265-AD29-E9473EC26866}"/>
              </a:ext>
            </a:extLst>
          </p:cNvPr>
          <p:cNvSpPr txBox="1"/>
          <p:nvPr/>
        </p:nvSpPr>
        <p:spPr>
          <a:xfrm>
            <a:off x="1043608" y="4005064"/>
            <a:ext cx="5976664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solidFill>
                  <a:srgbClr val="00FF00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靜默片刻 默想生命之</a:t>
            </a:r>
            <a:r>
              <a:rPr lang="zh-TW" altLang="en-US" dirty="0">
                <a:solidFill>
                  <a:schemeClr val="bg1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道</a:t>
            </a:r>
          </a:p>
        </p:txBody>
      </p:sp>
    </p:spTree>
    <p:extLst>
      <p:ext uri="{BB962C8B-B14F-4D97-AF65-F5344CB8AC3E}">
        <p14:creationId xmlns:p14="http://schemas.microsoft.com/office/powerpoint/2010/main" val="172626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6632"/>
            <a:ext cx="9108504" cy="6474668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恭讀聖保祿宗徒致羅馬人書　</a:t>
            </a:r>
            <a:r>
              <a:rPr lang="en-US" altLang="zh-TW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13:8-10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弟兄姊妹們：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除了彼此相愛外，你們不可再欠人什麼，因為誰愛別人，就滿全了法律。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其實「不可姦淫，不可殺人，不可偷盜，不可貪戀」，以及其他任何誡命，都包含在這句話裡：就是「愛你的近人如同你自己」。愛不加害於人，所以愛就是法律的滿全。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TW" altLang="en-US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上主的話。</a:t>
            </a:r>
            <a:endParaRPr lang="en-US" altLang="zh-TW" sz="36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</a:t>
            </a:r>
            <a:r>
              <a:rPr lang="en-US" altLang="zh-TW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感謝天主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891C407-94B1-479F-ACBA-D27AA53B4090}"/>
              </a:ext>
            </a:extLst>
          </p:cNvPr>
          <p:cNvSpPr txBox="1"/>
          <p:nvPr/>
        </p:nvSpPr>
        <p:spPr>
          <a:xfrm>
            <a:off x="3923928" y="5827911"/>
            <a:ext cx="4752528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spc="-300" dirty="0">
                <a:solidFill>
                  <a:srgbClr val="00FF00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靜默片刻 默想生命之</a:t>
            </a:r>
            <a:r>
              <a:rPr lang="zh-TW" altLang="en-US" spc="-300" dirty="0">
                <a:solidFill>
                  <a:schemeClr val="bg1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道</a:t>
            </a:r>
          </a:p>
        </p:txBody>
      </p:sp>
    </p:spTree>
    <p:extLst>
      <p:ext uri="{BB962C8B-B14F-4D97-AF65-F5344CB8AC3E}">
        <p14:creationId xmlns:p14="http://schemas.microsoft.com/office/powerpoint/2010/main" val="255266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2" y="188640"/>
            <a:ext cx="9107488" cy="65973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恭讀聖瑪竇福音　</a:t>
            </a:r>
            <a:r>
              <a:rPr lang="en-US" altLang="zh-TW" sz="3600" dirty="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18:15-20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那時候，耶穌對門徒說：「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如果你的弟兄得罪了你，去，要在你和他獨處的時候，規勸他；如果他聽從了你，你便賺得了你的兄弟；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但他如果不聽，你就多帶一個或兩個人同去，為叫任何事情，憑兩個或三個見證人的口供，得以成立。如果他仍不聽從他們，你要告訴教會；如果他連教會也不聽從，你就將他看作外教人或稅吏。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3600" dirty="0">
              <a:solidFill>
                <a:schemeClr val="bg1"/>
              </a:solidFill>
              <a:latin typeface="華康中黑體" panose="020B0509000000000000" pitchFamily="49" charset="-120"/>
              <a:ea typeface="華康中黑體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8B5FAF6-F73B-4168-8793-533569BE801F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1/2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5167" y="188640"/>
            <a:ext cx="9107488" cy="6402660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「我實在告訴你們：凡你們在地上所束縛的，在天上也要被束縛；凡你們在地上所釋放的，在天上也要被釋放。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「我實在告訴你們：如果你們當中有兩個人，在地上同心合意，無論為什麼事祈禱，我在天之父，必要成全他們，因為那裡有兩個或三個人，因我的名字聚集一起，我就在他們中間。」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HK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HK" altLang="en-US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基督的福音。 </a:t>
            </a:r>
            <a:endParaRPr lang="en-US" altLang="zh-HK" sz="36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眾：基督，我們讚美你！</a:t>
            </a: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6E2B7DB-36B5-416F-ACE3-4B640B36DCA2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2/2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6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86A049-F482-4C82-A6EA-C4B1E1A45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96" y="166687"/>
            <a:ext cx="9107488" cy="635865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solidFill>
                  <a:srgbClr val="FFFF00"/>
                </a:solidFill>
                <a:ea typeface="華康儷中黑" panose="020B0509000000000000" pitchFamily="49" charset="-120"/>
              </a:rPr>
              <a:t>常年期廿三第主日</a:t>
            </a:r>
            <a:endParaRPr lang="en-US" altLang="zh-TW" sz="3600" dirty="0">
              <a:solidFill>
                <a:srgbClr val="FFFF00"/>
              </a:solidFill>
              <a:ea typeface="華康儷中黑" panose="020B0509000000000000" pitchFamily="49" charset="-120"/>
            </a:endParaRP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2026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年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9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日</a:t>
            </a:r>
            <a:endParaRPr lang="zh-TW" altLang="en-US" sz="10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感</a:t>
            </a:r>
            <a:r>
              <a:rPr lang="zh-TW" altLang="en-US" sz="1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 </a:t>
            </a: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恩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0000"/>
                </a:solidFill>
                <a:highlight>
                  <a:srgbClr val="FFFF00"/>
                </a:highlight>
                <a:ea typeface="華康正顏楷體W7" panose="03000709000000000000" pitchFamily="65" charset="-120"/>
              </a:rPr>
              <a:t>祭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FF00"/>
                </a:solidFill>
                <a:highlight>
                  <a:srgbClr val="FF0000"/>
                </a:highlight>
                <a:ea typeface="華康正顏楷體W7" panose="03000709000000000000" pitchFamily="65" charset="-120"/>
              </a:rPr>
              <a:t>宴</a:t>
            </a:r>
          </a:p>
          <a:p>
            <a:pPr algn="ctr" eaLnBrk="1" hangingPunct="1">
              <a:buFontTx/>
              <a:buNone/>
            </a:pPr>
            <a:endParaRPr lang="zh-TW" altLang="en-US" sz="18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</a:rPr>
              <a:t>主 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2000" dirty="0">
              <a:solidFill>
                <a:srgbClr val="00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zh-TW" altLang="en-US" sz="8000" spc="600" dirty="0">
                <a:solidFill>
                  <a:srgbClr val="FFFF00"/>
                </a:solidFill>
                <a:ea typeface="華康粗黑體" panose="020B0709000000000000" pitchFamily="49" charset="-120"/>
              </a:rPr>
              <a:t>勸諫之道</a:t>
            </a:r>
            <a:endParaRPr lang="en-US" altLang="zh-TW" sz="8000" spc="600" dirty="0">
              <a:solidFill>
                <a:srgbClr val="FF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r>
              <a:rPr lang="zh-TW" altLang="en-US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不規勸</a:t>
            </a:r>
            <a:r>
              <a:rPr lang="zh-TW" altLang="en-US" sz="3600" dirty="0">
                <a:solidFill>
                  <a:schemeClr val="bg1"/>
                </a:solidFill>
                <a:ea typeface="華康粗黑體" panose="020B0709000000000000" pitchFamily="49" charset="-120"/>
              </a:rPr>
              <a:t> </a:t>
            </a:r>
            <a:r>
              <a:rPr lang="zh-TW" altLang="en-US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也有罪</a:t>
            </a:r>
            <a:r>
              <a:rPr lang="en-US" altLang="zh-TW" sz="4800" dirty="0">
                <a:solidFill>
                  <a:schemeClr val="bg1"/>
                </a:solidFill>
                <a:ea typeface="華康粗黑體" panose="020B0709000000000000" pitchFamily="49" charset="-120"/>
              </a:rPr>
              <a:t>?</a:t>
            </a:r>
            <a:r>
              <a:rPr lang="en-US" altLang="zh-TW" sz="60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endParaRPr lang="zh-TW" altLang="en-US" sz="6000" dirty="0">
              <a:solidFill>
                <a:schemeClr val="bg1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4000" dirty="0">
              <a:solidFill>
                <a:srgbClr val="00FF00"/>
              </a:solidFill>
              <a:ea typeface="華康粗黑體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158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538B80CB-0295-4B61-BDCA-69EE390CB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552728"/>
          </a:xfrm>
        </p:spPr>
        <p:txBody>
          <a:bodyPr/>
          <a:lstStyle/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你如果不講話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也不警告惡人離開邪道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那惡人雖因自己的罪惡而喪亡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但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我要由你手中</a:t>
            </a:r>
            <a:r>
              <a:rPr lang="en-US" altLang="zh-TW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追討他的血債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除了彼此相愛外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你們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不可再欠人什麼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因為誰愛別人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就滿全了法律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如果你的弟兄得罪了你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去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要在你和他獨處的時候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規勸他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如果他聽從了你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你便賺得了你的兄弟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538B80CB-0295-4B61-BDCA-69EE390CB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552728"/>
          </a:xfrm>
        </p:spPr>
        <p:txBody>
          <a:bodyPr/>
          <a:lstStyle/>
          <a:p>
            <a:pPr marL="360000" indent="-457200" algn="l">
              <a:spcBef>
                <a:spcPts val="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除了彼此相愛外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你們</a:t>
            </a:r>
            <a:r>
              <a:rPr lang="zh-TW" altLang="en-US" sz="4000" dirty="0">
                <a:solidFill>
                  <a:srgbClr val="FFFF00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不可再欠人什麼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因為誰愛別人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就滿全了法律</a:t>
            </a:r>
            <a:r>
              <a:rPr lang="en-US" altLang="zh-TW" sz="4000" dirty="0">
                <a:solidFill>
                  <a:schemeClr val="bg1"/>
                </a:solidFill>
                <a:latin typeface="華康正顏楷體W7(P)" panose="03000700000000000000" pitchFamily="66" charset="-120"/>
                <a:ea typeface="華康正顏楷體W7(P)" panose="03000700000000000000" pitchFamily="66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>
              <a:lnSpc>
                <a:spcPts val="4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有一種愛</a:t>
            </a:r>
            <a:r>
              <a:rPr lang="en-US" altLang="zh-TW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刻骨銘心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沒齒難忘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為我生命奠基的人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爸媽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伍煥貞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胡振中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狄剛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潘崇理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葉際趨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張雅各</a:t>
            </a:r>
            <a:r>
              <a:rPr lang="en-US" altLang="zh-TW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甘增佑</a:t>
            </a:r>
            <a:endParaRPr lang="en-US" altLang="zh-TW" sz="26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360000" indent="-457200" algn="l">
              <a:lnSpc>
                <a:spcPts val="4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有一種愛</a:t>
            </a:r>
            <a:r>
              <a:rPr lang="en-US" altLang="zh-TW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至死不渝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山無陵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江水為竭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冬雷震震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夏雨雪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天地合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乃敢與君絕</a:t>
            </a:r>
            <a:r>
              <a:rPr lang="en-US" altLang="zh-TW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漢</a:t>
            </a:r>
            <a:r>
              <a:rPr lang="en-US" altLang="zh-TW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上邪</a:t>
            </a:r>
            <a:r>
              <a:rPr lang="en-US" altLang="zh-TW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)</a:t>
            </a:r>
          </a:p>
          <a:p>
            <a:pPr marL="360000" indent="-457200" algn="l">
              <a:lnSpc>
                <a:spcPts val="4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有一種愛</a:t>
            </a:r>
            <a:r>
              <a:rPr lang="en-US" altLang="zh-TW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驚天地泣鬼神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800" spc="3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致命聖人</a:t>
            </a:r>
            <a:r>
              <a:rPr lang="en-US" altLang="zh-TW" sz="3800" spc="3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spc="3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英雄豪傑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愛之大者</a:t>
            </a:r>
            <a:r>
              <a:rPr lang="zh-TW" altLang="en-US" sz="2400" i="1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愛國愛民</a:t>
            </a:r>
            <a:r>
              <a:rPr lang="en-US" altLang="zh-TW" sz="2400" i="1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2400" i="1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死守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麥子死去百倍收</a:t>
            </a:r>
            <a:endParaRPr lang="en-US" altLang="zh-TW" sz="38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360000" indent="-457200" algn="l">
              <a:lnSpc>
                <a:spcPts val="44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有一種愛</a:t>
            </a:r>
            <a:r>
              <a:rPr lang="en-US" altLang="zh-TW" sz="28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highlight>
                  <a:srgbClr val="FFFF00"/>
                </a:highlight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平凡而不平凡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走到底的夫妻</a:t>
            </a:r>
            <a:r>
              <a:rPr lang="en-US" altLang="zh-TW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上承天啟</a:t>
            </a:r>
            <a:r>
              <a:rPr lang="en-US" altLang="zh-TW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下通世情</a:t>
            </a:r>
            <a:r>
              <a:rPr lang="en-US" altLang="zh-TW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貼地</a:t>
            </a:r>
            <a:r>
              <a:rPr lang="en-US" altLang="zh-TW" sz="24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),</a:t>
            </a:r>
            <a:r>
              <a:rPr lang="zh-TW" altLang="en-US" sz="35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大俗即大雅</a:t>
            </a:r>
            <a:r>
              <a:rPr lang="en-US" altLang="zh-TW" sz="35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  <a:sym typeface="Wingdings" panose="05000000000000000000" pitchFamily="2" charset="2"/>
              </a:rPr>
              <a:t></a:t>
            </a:r>
            <a:r>
              <a:rPr lang="zh-TW" altLang="en-US" sz="3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  <a:sym typeface="Wingdings" panose="05000000000000000000" pitchFamily="2" charset="2"/>
              </a:rPr>
              <a:t>愛人即愛主</a:t>
            </a:r>
            <a:endParaRPr lang="en-US" altLang="zh-TW" sz="36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139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5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31956</TotalTime>
  <Words>1699</Words>
  <Application>Microsoft Office PowerPoint</Application>
  <PresentationFormat>如螢幕大小 (4:3)</PresentationFormat>
  <Paragraphs>87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19</vt:i4>
      </vt:variant>
    </vt:vector>
  </HeadingPairs>
  <TitlesOfParts>
    <vt:vector size="33" baseType="lpstr">
      <vt:lpstr>華康中黑體</vt:lpstr>
      <vt:lpstr>華康中黑體(P)</vt:lpstr>
      <vt:lpstr>華康正顏楷體W7</vt:lpstr>
      <vt:lpstr>華康正顏楷體W7(P)</vt:lpstr>
      <vt:lpstr>華康粗黑體</vt:lpstr>
      <vt:lpstr>華康魏碑體(P)</vt:lpstr>
      <vt:lpstr>華康儷中黑</vt:lpstr>
      <vt:lpstr>華康儷中黑(P)</vt:lpstr>
      <vt:lpstr>新細明體</vt:lpstr>
      <vt:lpstr>Arial</vt:lpstr>
      <vt:lpstr>Calibri</vt:lpstr>
      <vt:lpstr>Wingdings</vt:lpstr>
      <vt:lpstr>預設簡報設計</vt:lpstr>
      <vt:lpstr>15_預設簡報設計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Fr. Tsui</dc:creator>
  <cp:lastModifiedBy>user</cp:lastModifiedBy>
  <cp:revision>1737</cp:revision>
  <dcterms:created xsi:type="dcterms:W3CDTF">2006-09-26T01:05:23Z</dcterms:created>
  <dcterms:modified xsi:type="dcterms:W3CDTF">2026-07-31T04:03:57Z</dcterms:modified>
</cp:coreProperties>
</file>