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984" r:id="rId2"/>
  </p:sldMasterIdLst>
  <p:notesMasterIdLst>
    <p:notesMasterId r:id="rId25"/>
  </p:notesMasterIdLst>
  <p:handoutMasterIdLst>
    <p:handoutMasterId r:id="rId26"/>
  </p:handoutMasterIdLst>
  <p:sldIdLst>
    <p:sldId id="2138" r:id="rId3"/>
    <p:sldId id="2119" r:id="rId4"/>
    <p:sldId id="2120" r:id="rId5"/>
    <p:sldId id="2122" r:id="rId6"/>
    <p:sldId id="2133" r:id="rId7"/>
    <p:sldId id="2134" r:id="rId8"/>
    <p:sldId id="2128" r:id="rId9"/>
    <p:sldId id="2137" r:id="rId10"/>
    <p:sldId id="2143" r:id="rId11"/>
    <p:sldId id="2141" r:id="rId12"/>
    <p:sldId id="2142" r:id="rId13"/>
    <p:sldId id="2144" r:id="rId14"/>
    <p:sldId id="2145" r:id="rId15"/>
    <p:sldId id="2146" r:id="rId16"/>
    <p:sldId id="2147" r:id="rId17"/>
    <p:sldId id="2148" r:id="rId18"/>
    <p:sldId id="2149" r:id="rId19"/>
    <p:sldId id="2150" r:id="rId20"/>
    <p:sldId id="2151" r:id="rId21"/>
    <p:sldId id="2152" r:id="rId22"/>
    <p:sldId id="2153" r:id="rId23"/>
    <p:sldId id="1892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FF00"/>
    <a:srgbClr val="CC00CC"/>
    <a:srgbClr val="FF00FF"/>
    <a:srgbClr val="9900CC"/>
    <a:srgbClr val="0000FF"/>
    <a:srgbClr val="660066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646" autoAdjust="0"/>
    <p:restoredTop sz="93315" autoAdjust="0"/>
  </p:normalViewPr>
  <p:slideViewPr>
    <p:cSldViewPr>
      <p:cViewPr varScale="1">
        <p:scale>
          <a:sx n="59" d="100"/>
          <a:sy n="59" d="100"/>
        </p:scale>
        <p:origin x="10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不規勸，也有罪？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03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8B80CB-0295-4B61-BDCA-69EE390C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如果你的弟兄得罪了你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要在你和他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獨處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規勸他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如果他聽從了你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你便賺得了你的兄弟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規勸之道四原則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事實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有七分證據不講八分話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多餘話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兩句能講完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不講第三句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不要演變成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互相指責</a:t>
            </a:r>
            <a:r>
              <a:rPr lang="en-US" altLang="zh-TW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你究係咯</a:t>
            </a:r>
            <a:r>
              <a:rPr lang="en-US" altLang="zh-TW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你不也是</a:t>
            </a:r>
            <a:r>
              <a:rPr lang="en-US" altLang="zh-TW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私下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進行便不要公開聲討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8B80CB-0295-4B61-BDCA-69EE390C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你如果不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也不警告惡人離開邪道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那惡人雖因自己的罪惡而喪亡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但我要由你手中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追討他的血債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伊尹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天之生此民也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先知覺後知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使先覺覺後覺也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予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天民之先覺者也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予將以斯道覺斯民也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非予覺之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而誰也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思天下之民匹夫匹婦有不被堯舜之澤者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若己推而納之溝中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其自任以天下之重也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這種罪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過失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思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不負責任的沉默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5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332656"/>
            <a:ext cx="9120554" cy="62646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伊尹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天之生此民也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使先知覺後知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使先覺覺後覺也</a:t>
            </a:r>
            <a:r>
              <a:rPr lang="en-US" altLang="zh-TW" sz="4000" dirty="0">
                <a:ea typeface="華康正顏楷體W9(P)" panose="03000900000000000000" pitchFamily="66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上天化育眾生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就是要讓先知先覺者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  <a:cs typeface="Arial" panose="020B0604020202020204" pitchFamily="34" charset="0"/>
              </a:rPr>
              <a:t>來使後知後覺者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覺悟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endParaRPr lang="zh-TW" altLang="en-US" sz="40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Yi Yin</a:t>
            </a: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: Heaven nurtures all beings; those who are prophetic or enlightened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have a duty to awaken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the conscience of those in slumber.</a:t>
            </a:r>
          </a:p>
        </p:txBody>
      </p:sp>
    </p:spTree>
    <p:extLst>
      <p:ext uri="{BB962C8B-B14F-4D97-AF65-F5344CB8AC3E}">
        <p14:creationId xmlns:p14="http://schemas.microsoft.com/office/powerpoint/2010/main" val="199186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予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天民之先覺者也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;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予將以斯道</a:t>
            </a:r>
            <a:endParaRPr lang="en-US" altLang="zh-TW" sz="4800" dirty="0">
              <a:solidFill>
                <a:srgbClr val="FF0000"/>
              </a:solidFill>
              <a:ea typeface="華康正顏楷體W9(P)" panose="03000900000000000000" pitchFamily="66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覺斯民也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.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非予覺之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而誰也</a:t>
            </a:r>
            <a:r>
              <a:rPr lang="en-US" altLang="zh-TW" sz="48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我便是百姓中的先覺者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我就得拿堯舜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之道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讓這些人民有所覺悟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我不去喚醒他們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又有誰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Since I am the prophetic (enlightened) one, I must use Yao </a:t>
            </a:r>
            <a:r>
              <a:rPr lang="en-US" altLang="zh-TW" sz="4000" dirty="0" err="1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Shun’s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Dao </a:t>
            </a:r>
          </a:p>
          <a:p>
            <a:pPr>
              <a:spcBef>
                <a:spcPts val="0"/>
              </a:spcBef>
            </a:pPr>
            <a:r>
              <a:rPr lang="en-US" altLang="zh-TW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(the Way)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to enlighten 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(inspire)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people.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I do not wake them up,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who will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06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88640"/>
            <a:ext cx="9120554" cy="6669360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思天下之民</a:t>
            </a:r>
            <a:r>
              <a:rPr lang="en-US" altLang="zh-TW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匹夫匹婦有不被堯舜之澤者</a:t>
            </a:r>
            <a:r>
              <a:rPr lang="en-US" altLang="zh-TW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若己推而納之溝中</a:t>
            </a:r>
            <a:r>
              <a:rPr lang="en-US" altLang="zh-TW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其自任以天下之重也</a:t>
            </a:r>
            <a:r>
              <a:rPr lang="en-US" altLang="zh-TW" sz="4000" dirty="0">
                <a:solidFill>
                  <a:srgbClr val="FF0000"/>
                </a:solidFill>
                <a:ea typeface="華康正顏楷體W9(P)" panose="03000900000000000000" pitchFamily="66" charset="-120"/>
                <a:cs typeface="Arial" panose="020B0604020202020204" pitchFamily="34" charset="0"/>
              </a:rPr>
              <a:t>.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想想天下只要有一個人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沒有被堯舜之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道所化育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便好像我把他推進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山溝裡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讓他去死一樣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伊尹就是如此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把天下的重擔挑在自己肩上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 long as there is just one who is not nurtured by Yao </a:t>
            </a:r>
            <a:r>
              <a:rPr lang="en-US" altLang="zh-TW" sz="4000" spc="-100" dirty="0" err="1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Shun’s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Dao, it is as if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 had thrown him into an abyss (ravine) and left him to die. This is how Yi Yin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took upon himself the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burden of the world</a:t>
            </a:r>
            <a:r>
              <a:rPr lang="en-US" altLang="zh-TW" sz="4000" spc="-1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71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以上的伊尹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和先知厄則克耳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則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33:7-9)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很相似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——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上主這樣說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「人子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我要立你做以色列家族的警衛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你聽了我口中的話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應代我警告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他們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9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above-mentioned Yi Yin is very similar to the prophet Ezekiel </a:t>
            </a:r>
            <a:r>
              <a:rPr lang="en-US" altLang="zh-TW" sz="2800" spc="-9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(Ezekiel 33:7-9)</a:t>
            </a:r>
          </a:p>
          <a:p>
            <a:pPr>
              <a:spcBef>
                <a:spcPts val="0"/>
              </a:spcBef>
            </a:pPr>
            <a:r>
              <a:rPr lang="en-US" altLang="zh-TW" sz="4000" spc="-9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--Thus says the Lord: You, son of man, I have appointed watchman for the house of Israel; </a:t>
            </a:r>
            <a:r>
              <a:rPr lang="en-US" altLang="zh-TW" sz="4000" spc="-9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when you hear me say anything</a:t>
            </a:r>
            <a:r>
              <a:rPr lang="en-US" altLang="zh-TW" sz="4000" spc="-9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4000" spc="-9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 shall warn them for me</a:t>
            </a:r>
            <a:r>
              <a:rPr lang="en-US" altLang="zh-TW" sz="4000" spc="-9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7118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88640"/>
            <a:ext cx="912055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為此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當我告訴惡人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:『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惡人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你必喪亡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你如果不講話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也不警告惡人離開邪道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那惡人雖因自己的罪惡而喪亡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但我要由你手中</a:t>
            </a:r>
            <a:r>
              <a:rPr lang="en-US" altLang="zh-TW" sz="4000" spc="3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追討他的血債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endParaRPr lang="zh-TW" altLang="en-US" sz="4000" dirty="0">
              <a:solidFill>
                <a:schemeClr val="bg1"/>
              </a:solidFill>
              <a:highlight>
                <a:srgbClr val="FF00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I tell the wicked man that he shall surely die, and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 do not speak out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dissuade the wicked man from his way, the wicked man shall die for his guilt, 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I will hold you responsible for his death.</a:t>
            </a:r>
          </a:p>
        </p:txBody>
      </p:sp>
    </p:spTree>
    <p:extLst>
      <p:ext uri="{BB962C8B-B14F-4D97-AF65-F5344CB8AC3E}">
        <p14:creationId xmlns:p14="http://schemas.microsoft.com/office/powerpoint/2010/main" val="132628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「你聽了我口中的話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應代我警告他們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聽了天主的話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明白天主的話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經驗到信仰的真實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應背起讓世人覺醒的重擔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“When you hear me say anything, you shall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warn them for me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.” After listening to God's Word, understanding it, and experiencing the realness of faith,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one should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shoulder the burden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of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awakening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others.</a:t>
            </a:r>
          </a:p>
        </p:txBody>
      </p:sp>
    </p:spTree>
    <p:extLst>
      <p:ext uri="{BB962C8B-B14F-4D97-AF65-F5344CB8AC3E}">
        <p14:creationId xmlns:p14="http://schemas.microsoft.com/office/powerpoint/2010/main" val="195876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蘇格拉底說的「知識就是道德」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在信仰上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可變為「真知識就是真信仰」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即聽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了天主的生命之言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明白了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宇宙和人生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的秘密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就有傳揚的責任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Socrates' statement "knowledge is virtue" can be transformed into "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true knowledge is true faith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" in the context of belief. That is to say, upon hearing the living Words of God, understanding the mysteries of the universe and life, one bears the </a:t>
            </a: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responsibility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spread the message.</a:t>
            </a:r>
          </a:p>
        </p:txBody>
      </p:sp>
    </p:spTree>
    <p:extLst>
      <p:ext uri="{BB962C8B-B14F-4D97-AF65-F5344CB8AC3E}">
        <p14:creationId xmlns:p14="http://schemas.microsoft.com/office/powerpoint/2010/main" val="3884017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我們是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代天主警告世人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警醒世界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天主的恩寵藉人去分施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報答天主的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最好方法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是作天主救恩的工具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 are messengers sent by God to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warn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humanity 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awaken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 world.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God's grace has to be distributed through people; the best way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repay God is to become instruments of His salvation.</a:t>
            </a:r>
          </a:p>
        </p:txBody>
      </p:sp>
    </p:spTree>
    <p:extLst>
      <p:ext uri="{BB962C8B-B14F-4D97-AF65-F5344CB8AC3E}">
        <p14:creationId xmlns:p14="http://schemas.microsoft.com/office/powerpoint/2010/main" val="280253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恭讀厄則克耳先知書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33:7-9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上主這樣說：「人子，我要立你做以色列家族的警衛；你聽了我口中的話，應代我警告他們。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「為此，當我告訴惡人：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惡人，你必喪亡！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你如果不講話，也不警告惡人離開邪道，那惡人雖因自己的罪惡而喪亡，但我要由你手中，追討他的血債。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46" y="116632"/>
            <a:ext cx="912055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世界的墮落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如果只因我們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無所作為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我們要承擔罪責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我雖不殺伯仁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伯仁由我而死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因為這是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「不負責任的沉默」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the world's downfall is solely due to our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inaction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we must bear the guilt! “Though I did not kill Bo Ren, yet Bo Ren died because of me”, this is the consequence of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“irresponsible silence”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zh-TW" altLang="en-US" sz="2800" i="1" dirty="0">
                <a:solidFill>
                  <a:schemeClr val="bg1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請大量轉發</a:t>
            </a:r>
            <a:r>
              <a:rPr lang="en-US" altLang="zh-TW" sz="2800" i="1" dirty="0">
                <a:solidFill>
                  <a:schemeClr val="bg1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 </a:t>
            </a:r>
            <a:r>
              <a:rPr lang="zh-TW" altLang="en-US" sz="2800" i="1" dirty="0">
                <a:solidFill>
                  <a:schemeClr val="bg1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別變成「</a:t>
            </a:r>
            <a:r>
              <a:rPr lang="zh-TW" altLang="en-US" sz="2800" i="1" dirty="0">
                <a:solidFill>
                  <a:srgbClr val="FFFF00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不負責任的沉默</a:t>
            </a:r>
            <a:r>
              <a:rPr lang="zh-TW" altLang="en-US" sz="2800" i="1" dirty="0">
                <a:solidFill>
                  <a:schemeClr val="bg1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 algn="l">
              <a:spcBef>
                <a:spcPts val="0"/>
              </a:spcBef>
            </a:pPr>
            <a:r>
              <a:rPr lang="en-US" altLang="zh-TW" sz="2800" i="1" dirty="0">
                <a:solidFill>
                  <a:schemeClr val="bg1"/>
                </a:solidFill>
                <a:highlight>
                  <a:srgbClr val="9900CC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Please share; don't become the “irresponsible silence”</a:t>
            </a:r>
          </a:p>
        </p:txBody>
      </p:sp>
    </p:spTree>
    <p:extLst>
      <p:ext uri="{BB962C8B-B14F-4D97-AF65-F5344CB8AC3E}">
        <p14:creationId xmlns:p14="http://schemas.microsoft.com/office/powerpoint/2010/main" val="314003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AB9A44-6AE8-4F77-909C-CF5E76629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99FF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zh-TW" altLang="en-US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1D3BFA8-C39A-459E-85C7-05F602FC80C8}"/>
              </a:ext>
            </a:extLst>
          </p:cNvPr>
          <p:cNvSpPr txBox="1"/>
          <p:nvPr/>
        </p:nvSpPr>
        <p:spPr>
          <a:xfrm rot="21373993">
            <a:off x="281340" y="969895"/>
            <a:ext cx="8601381" cy="470192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TW" altLang="en-US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請參加下週</a:t>
            </a:r>
            <a:r>
              <a:rPr lang="en-US" altLang="zh-TW" sz="320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(</a:t>
            </a:r>
            <a:r>
              <a:rPr lang="en-US" altLang="zh-TW" sz="3200" b="1" dirty="0">
                <a:solidFill>
                  <a:srgbClr val="CC00CC"/>
                </a:solidFill>
                <a:latin typeface="+mn-lt"/>
                <a:ea typeface="華康正顏楷體W7(P)" panose="03000700000000000000" pitchFamily="66" charset="-120"/>
              </a:rPr>
              <a:t>9</a:t>
            </a:r>
            <a:r>
              <a:rPr lang="zh-TW" altLang="en-US" sz="3200" dirty="0">
                <a:solidFill>
                  <a:srgbClr val="CC00CC"/>
                </a:solidFill>
                <a:latin typeface="+mn-lt"/>
                <a:ea typeface="華康正顏楷體W7(P)" panose="03000700000000000000" pitchFamily="66" charset="-120"/>
              </a:rPr>
              <a:t>月</a:t>
            </a:r>
            <a:r>
              <a:rPr lang="en-US" altLang="zh-TW" sz="3200" b="1" dirty="0">
                <a:solidFill>
                  <a:srgbClr val="CC00CC"/>
                </a:solidFill>
                <a:latin typeface="+mn-lt"/>
                <a:ea typeface="華康正顏楷體W7(P)" panose="03000700000000000000" pitchFamily="66" charset="-120"/>
              </a:rPr>
              <a:t>17</a:t>
            </a:r>
            <a:r>
              <a:rPr lang="zh-TW" altLang="en-US" sz="3200" dirty="0">
                <a:solidFill>
                  <a:srgbClr val="CC00CC"/>
                </a:solidFill>
                <a:latin typeface="+mn-lt"/>
                <a:ea typeface="華康正顏楷體W7(P)" panose="03000700000000000000" pitchFamily="66" charset="-120"/>
              </a:rPr>
              <a:t>日</a:t>
            </a:r>
            <a:r>
              <a:rPr lang="en-US" altLang="zh-TW" sz="320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)</a:t>
            </a:r>
            <a:r>
              <a:rPr lang="zh-TW" altLang="en-US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教研中心</a:t>
            </a:r>
            <a:endParaRPr lang="en-US" altLang="zh-TW" dirty="0">
              <a:solidFill>
                <a:srgbClr val="FF00FF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dirty="0">
                <a:solidFill>
                  <a:srgbClr val="0070C0"/>
                </a:solidFill>
                <a:latin typeface="+mn-lt"/>
                <a:ea typeface="華康正顏楷體W7(P)" panose="03000700000000000000" pitchFamily="66" charset="-120"/>
              </a:rPr>
              <a:t>在德貞中學禮堂上午十時正舉行的</a:t>
            </a:r>
            <a:endParaRPr lang="en-US" altLang="zh-TW" dirty="0">
              <a:solidFill>
                <a:srgbClr val="0070C0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6000"/>
              </a:lnSpc>
              <a:spcBef>
                <a:spcPts val="200"/>
              </a:spcBef>
              <a:spcAft>
                <a:spcPts val="200"/>
              </a:spcAft>
            </a:pPr>
            <a:r>
              <a:rPr lang="zh-TW" altLang="en-US" sz="540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週年大會感恩祭</a:t>
            </a:r>
            <a:endParaRPr lang="en-US" altLang="zh-TW" sz="5400" dirty="0">
              <a:solidFill>
                <a:srgbClr val="FF0000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我們邀得蔡惠民副主教主禮</a:t>
            </a:r>
            <a:endParaRPr lang="en-US" altLang="zh-TW" dirty="0">
              <a:solidFill>
                <a:srgbClr val="0000FF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dirty="0">
                <a:latin typeface="+mn-lt"/>
                <a:ea typeface="華康正顏楷體W7(P)" panose="03000700000000000000" pitchFamily="66" charset="-120"/>
              </a:rPr>
              <a:t>並會在教研的來年</a:t>
            </a:r>
            <a:r>
              <a:rPr lang="en-US" altLang="zh-TW" dirty="0">
                <a:latin typeface="+mn-lt"/>
                <a:ea typeface="華康正顏楷體W7(P)" panose="03000700000000000000" pitchFamily="66" charset="-120"/>
              </a:rPr>
              <a:t>《</a:t>
            </a:r>
            <a:r>
              <a:rPr lang="zh-TW" altLang="en-US" dirty="0">
                <a:latin typeface="+mn-lt"/>
                <a:ea typeface="華康正顏楷體W7(P)" panose="03000700000000000000" pitchFamily="66" charset="-120"/>
              </a:rPr>
              <a:t>展望</a:t>
            </a:r>
            <a:r>
              <a:rPr lang="en-US" altLang="zh-TW" dirty="0">
                <a:latin typeface="+mn-lt"/>
                <a:ea typeface="華康正顏楷體W7(P)" panose="03000700000000000000" pitchFamily="66" charset="-120"/>
              </a:rPr>
              <a:t>》</a:t>
            </a:r>
            <a:r>
              <a:rPr lang="zh-TW" altLang="en-US" dirty="0">
                <a:latin typeface="+mn-lt"/>
                <a:ea typeface="華康正顏楷體W7(P)" panose="03000700000000000000" pitchFamily="66" charset="-120"/>
              </a:rPr>
              <a:t>中</a:t>
            </a:r>
            <a:endParaRPr lang="en-US" altLang="zh-TW" dirty="0"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dirty="0">
                <a:solidFill>
                  <a:srgbClr val="9900CC"/>
                </a:solidFill>
                <a:latin typeface="+mn-lt"/>
                <a:ea typeface="華康正顏楷體W7(P)" panose="03000700000000000000" pitchFamily="66" charset="-120"/>
              </a:rPr>
              <a:t>講出我們如何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latin typeface="+mn-lt"/>
                <a:ea typeface="華康正顏楷體W7(P)" panose="03000700000000000000" pitchFamily="66" charset="-120"/>
              </a:rPr>
              <a:t>嘗試實踐</a:t>
            </a:r>
            <a:r>
              <a:rPr lang="zh-TW" altLang="en-US" dirty="0">
                <a:solidFill>
                  <a:srgbClr val="9900CC"/>
                </a:solidFill>
                <a:latin typeface="+mn-lt"/>
                <a:ea typeface="華康正顏楷體W7(P)" panose="03000700000000000000" pitchFamily="66" charset="-120"/>
              </a:rPr>
              <a:t>今天的講道</a:t>
            </a:r>
          </a:p>
        </p:txBody>
      </p:sp>
    </p:spTree>
    <p:extLst>
      <p:ext uri="{BB962C8B-B14F-4D97-AF65-F5344CB8AC3E}">
        <p14:creationId xmlns:p14="http://schemas.microsoft.com/office/powerpoint/2010/main" val="3316884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「你如果警告惡人，叫他離開邪道，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他不肯歸正，離開邪道，他必因自己的罪惡而喪亡，而你卻救了自己。」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13:8-10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除了彼此相愛外，你們不可再欠人什麼，因為誰愛別人，就滿全了法律。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其實「不可姦淫，不可殺人，不可偷盜，不可貪戀」，以及其他任何誡命，都包含在這句話裡：就是「愛你的近人如同你自己」。愛不加害於人，所以愛就是法律的滿全。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18:15-20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如果你的弟兄得罪了你，去，要在你和他獨處的時候，規勸他；如果他聽從了你，你便賺得了你的兄弟；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但他如果不聽，你就多帶一個或兩個人同去，為叫任何事情，憑兩個或三個見證人的口供，得以成立。如果他仍不聽從他們，你要告訴教會；如果他連教會也不聽從，你就將他看作外教人或稅吏。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「我實在告訴你們：凡你們在地上所束縛的，在天上也要被束縛；凡你們在地上所釋放的，在天上也要被釋放。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「我實在告訴你們：如果你們當中有兩個人，在地上同心合意，無論為什麼事祈禱，我在天之父，必要成全他們，因為那裡有兩個或三個人，因我的名字聚集一起，我就在他們中間。」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不規勸，也有罪？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8B80CB-0295-4B61-BDCA-69EE390C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你如果不講話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也不警告惡人離開邪道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那惡人雖因自己的罪惡而喪亡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但我要由你手中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追討他的血債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除了彼此相愛外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不可再欠人什麼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因為誰愛別人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就滿全了法律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如果你的弟兄得罪了你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要在你和他獨處的時候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規勸他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如果他聽從了你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你便賺得了你的兄弟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8B80CB-0295-4B61-BDCA-69EE390C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除了彼此相愛外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不可再欠人什麼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因為誰愛別人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就滿全了法律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有一種愛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刻骨銘心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沒齒難忘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有一種愛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至死不逾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山無陵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江水為竭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冬雷震震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夏雨雪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天地合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乃敢與君絕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有一種愛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驚天地泣鬼神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致命聖人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英雄豪傑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愛之大者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麥子死去百倍收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有一種愛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平凡而不平凡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通俗易懂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上承天啟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下知世情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貼地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大俗即大雅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3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31716</TotalTime>
  <Words>1891</Words>
  <Application>Microsoft Office PowerPoint</Application>
  <PresentationFormat>如螢幕大小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華康正顏楷體W7(P)</vt:lpstr>
      <vt:lpstr>華康正顏楷體W9(P)</vt:lpstr>
      <vt:lpstr>華康粗黑體</vt:lpstr>
      <vt:lpstr>華康儷中黑</vt:lpstr>
      <vt:lpstr>新細明體</vt:lpstr>
      <vt:lpstr>Arial</vt:lpstr>
      <vt:lpstr>Wingdings</vt:lpstr>
      <vt:lpstr>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1732</cp:revision>
  <dcterms:created xsi:type="dcterms:W3CDTF">2006-09-26T01:05:23Z</dcterms:created>
  <dcterms:modified xsi:type="dcterms:W3CDTF">2023-09-04T12:27:03Z</dcterms:modified>
</cp:coreProperties>
</file>