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72" r:id="rId3"/>
  </p:sldMasterIdLst>
  <p:notesMasterIdLst>
    <p:notesMasterId r:id="rId34"/>
  </p:notesMasterIdLst>
  <p:handoutMasterIdLst>
    <p:handoutMasterId r:id="rId35"/>
  </p:handoutMasterIdLst>
  <p:sldIdLst>
    <p:sldId id="1974" r:id="rId4"/>
    <p:sldId id="2119" r:id="rId5"/>
    <p:sldId id="2120" r:id="rId6"/>
    <p:sldId id="2122" r:id="rId7"/>
    <p:sldId id="2123" r:id="rId8"/>
    <p:sldId id="2125" r:id="rId9"/>
    <p:sldId id="2126" r:id="rId10"/>
    <p:sldId id="2305" r:id="rId11"/>
    <p:sldId id="2334" r:id="rId12"/>
    <p:sldId id="2352" r:id="rId13"/>
    <p:sldId id="2335" r:id="rId14"/>
    <p:sldId id="2349" r:id="rId15"/>
    <p:sldId id="2350" r:id="rId16"/>
    <p:sldId id="2351" r:id="rId17"/>
    <p:sldId id="2336" r:id="rId18"/>
    <p:sldId id="2337" r:id="rId19"/>
    <p:sldId id="2338" r:id="rId20"/>
    <p:sldId id="2339" r:id="rId21"/>
    <p:sldId id="2353" r:id="rId22"/>
    <p:sldId id="2340" r:id="rId23"/>
    <p:sldId id="2341" r:id="rId24"/>
    <p:sldId id="2342" r:id="rId25"/>
    <p:sldId id="2343" r:id="rId26"/>
    <p:sldId id="2344" r:id="rId27"/>
    <p:sldId id="2345" r:id="rId28"/>
    <p:sldId id="2355" r:id="rId29"/>
    <p:sldId id="2346" r:id="rId30"/>
    <p:sldId id="2354" r:id="rId31"/>
    <p:sldId id="2347" r:id="rId32"/>
    <p:sldId id="1892" r:id="rId33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FF"/>
    <a:srgbClr val="00FF00"/>
    <a:srgbClr val="FFFFFF"/>
    <a:srgbClr val="FF66FF"/>
    <a:srgbClr val="FF00FF"/>
    <a:srgbClr val="660066"/>
    <a:srgbClr val="9900CC"/>
    <a:srgbClr val="00CC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9363" autoAdjust="0"/>
    <p:restoredTop sz="93315" autoAdjust="0"/>
  </p:normalViewPr>
  <p:slideViewPr>
    <p:cSldViewPr>
      <p:cViewPr varScale="1">
        <p:scale>
          <a:sx n="59" d="100"/>
          <a:sy n="59" d="100"/>
        </p:scale>
        <p:origin x="128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496583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920361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614465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810048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4572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781793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5331010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77810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160544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9282388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5430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61110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73" r:id="rId1"/>
    <p:sldLayoutId id="2147489974" r:id="rId2"/>
    <p:sldLayoutId id="2147489975" r:id="rId3"/>
    <p:sldLayoutId id="2147489976" r:id="rId4"/>
    <p:sldLayoutId id="2147489977" r:id="rId5"/>
    <p:sldLayoutId id="2147489978" r:id="rId6"/>
    <p:sldLayoutId id="2147489979" r:id="rId7"/>
    <p:sldLayoutId id="2147489980" r:id="rId8"/>
    <p:sldLayoutId id="2147489981" r:id="rId9"/>
    <p:sldLayoutId id="2147489982" r:id="rId10"/>
    <p:sldLayoutId id="2147489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常年期第二十二主日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9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lnSpc>
                <a:spcPts val="95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zh-HK" altLang="en-US" sz="9600" spc="600" dirty="0">
                <a:solidFill>
                  <a:srgbClr val="FFFF00"/>
                </a:solidFill>
                <a:ea typeface="華康粗黑體" panose="020B0709000000000000" pitchFamily="49" charset="-120"/>
              </a:rPr>
              <a:t>洗心革面</a:t>
            </a:r>
            <a:endParaRPr lang="en-US" altLang="zh-HK" sz="9600" spc="6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8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4800" dirty="0">
                <a:solidFill>
                  <a:schemeClr val="bg1"/>
                </a:solidFill>
                <a:ea typeface="華康粗黑體" panose="020B0709000000000000" pitchFamily="49" charset="-120"/>
              </a:rPr>
              <a:t>聖經教人學做人</a:t>
            </a:r>
            <a:r>
              <a:rPr lang="en-US" altLang="zh-TW" sz="48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endParaRPr lang="en-US" altLang="zh-HK" sz="4800" spc="-150" dirty="0">
              <a:solidFill>
                <a:schemeClr val="bg1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6050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常年期第二十二主日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9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lnSpc>
                <a:spcPts val="9500"/>
              </a:lnSpc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HK" altLang="en-US" sz="9600" spc="600" dirty="0">
                <a:solidFill>
                  <a:srgbClr val="FFFF00"/>
                </a:solidFill>
                <a:ea typeface="華康粗黑體" panose="020B0709000000000000" pitchFamily="49" charset="-120"/>
              </a:rPr>
              <a:t>洗心革面</a:t>
            </a:r>
            <a:endParaRPr lang="en-US" altLang="zh-HK" sz="9600" spc="6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8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en-US" altLang="zh-TW" sz="24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 </a:t>
            </a:r>
            <a:r>
              <a:rPr lang="zh-TW" altLang="en-US" sz="4800" dirty="0">
                <a:solidFill>
                  <a:schemeClr val="bg1"/>
                </a:solidFill>
                <a:ea typeface="華康粗黑體" panose="020B0709000000000000" pitchFamily="49" charset="-120"/>
              </a:rPr>
              <a:t>聖經教人學做人</a:t>
            </a:r>
            <a:r>
              <a:rPr lang="en-US" altLang="zh-TW" sz="48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endParaRPr lang="en-US" altLang="zh-HK" sz="4800" spc="-150" dirty="0">
              <a:solidFill>
                <a:schemeClr val="bg1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9416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18CD045-FFEA-4A3F-99C4-C750791E2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 marL="360000" indent="-457200" algn="l">
              <a:lnSpc>
                <a:spcPts val="44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我吩咐你們的話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你們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不可增刪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但要按照我所訓示你們的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完全遵行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又有那一個大民族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有這樣公正的法令和規律呢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360000" indent="-457200" algn="l">
              <a:lnSpc>
                <a:spcPts val="43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39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你們要以柔順之心</a:t>
            </a:r>
            <a:r>
              <a:rPr lang="en-US" altLang="zh-TW" sz="39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9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接受那種在你們心裡的聖言</a:t>
            </a:r>
            <a:r>
              <a:rPr lang="en-US" altLang="zh-TW" sz="39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9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 務要按這聖言來實行</a:t>
            </a:r>
            <a:r>
              <a:rPr lang="en-US" altLang="zh-TW" sz="39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900" spc="-15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不要只聽</a:t>
            </a:r>
            <a:r>
              <a:rPr lang="en-US" altLang="zh-TW" sz="3900" spc="-15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900" spc="-15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自己欺騙自己</a:t>
            </a:r>
            <a:r>
              <a:rPr lang="en-US" altLang="zh-TW" sz="39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9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在天主父前</a:t>
            </a:r>
            <a:r>
              <a:rPr lang="en-US" altLang="zh-TW" sz="39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9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純正無瑕的虔誠</a:t>
            </a:r>
            <a:r>
              <a:rPr lang="en-US" altLang="zh-TW" sz="39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9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就是看顧</a:t>
            </a:r>
            <a:r>
              <a:rPr lang="zh-TW" altLang="en-US" sz="39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患難中的孤兒和寡婦</a:t>
            </a:r>
            <a:r>
              <a:rPr lang="en-US" altLang="zh-TW" sz="39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0000" indent="-457200" algn="l">
              <a:lnSpc>
                <a:spcPts val="44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3800" dirty="0"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這民族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用嘴唇尊敬我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他們的心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卻遠離我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800" dirty="0"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 他們所講授的教義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是人的規律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800" dirty="0"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不是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從人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外面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進入</a:t>
            </a:r>
            <a:r>
              <a:rPr lang="zh-TW" altLang="en-US" sz="3800" dirty="0"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他裡面的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能使人污穢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而是從人</a:t>
            </a:r>
            <a:r>
              <a:rPr lang="zh-TW" altLang="en-US" sz="38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裡面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出來的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才使人污穢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zh-TW" altLang="en-US" sz="3800" dirty="0">
              <a:latin typeface="Calibri" panose="020F0502020204030204" pitchFamily="34" charset="0"/>
              <a:ea typeface="華康新特明體(P)" panose="02020900000000000000" pitchFamily="18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310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18CD045-FFEA-4A3F-99C4-C750791E2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 marL="360000" indent="-457200" algn="l">
              <a:lnSpc>
                <a:spcPts val="4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200" spc="-15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我吩咐你們的話</a:t>
            </a:r>
            <a:r>
              <a:rPr lang="en-US" altLang="zh-TW" sz="42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200" spc="-15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你們</a:t>
            </a:r>
            <a:r>
              <a:rPr lang="zh-TW" altLang="en-US" sz="4200" spc="-150" dirty="0">
                <a:solidFill>
                  <a:srgbClr val="FF0000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不可增刪</a:t>
            </a:r>
            <a:r>
              <a:rPr lang="en-US" altLang="zh-TW" sz="42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200" spc="-15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但要按照我所訓示你們的</a:t>
            </a:r>
            <a:r>
              <a:rPr lang="en-US" altLang="zh-TW" sz="42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200" spc="-150" dirty="0">
                <a:highlight>
                  <a:srgbClr val="FFFF00"/>
                </a:highlight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完全遵行</a:t>
            </a:r>
            <a:r>
              <a:rPr lang="en-US" altLang="zh-TW" sz="42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200" spc="-15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又有那一個大民族</a:t>
            </a:r>
            <a:r>
              <a:rPr lang="en-US" altLang="zh-TW" sz="42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200" spc="-15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有這樣</a:t>
            </a:r>
            <a:r>
              <a:rPr lang="zh-TW" altLang="en-US" sz="4200" spc="-150" dirty="0">
                <a:solidFill>
                  <a:srgbClr val="FF0000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公正的法令</a:t>
            </a:r>
            <a:r>
              <a:rPr lang="zh-TW" altLang="en-US" sz="4200" spc="-15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和規律呢</a:t>
            </a:r>
            <a:r>
              <a:rPr lang="en-US" altLang="zh-TW" sz="42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360000" indent="-457200" algn="l">
              <a:lnSpc>
                <a:spcPts val="46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spc="3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不可增</a:t>
            </a:r>
            <a:r>
              <a:rPr lang="zh-TW" altLang="en-US" sz="4000" spc="300" dirty="0">
                <a:solidFill>
                  <a:schemeClr val="bg1"/>
                </a:solidFill>
                <a:highlight>
                  <a:srgbClr val="FF00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刪</a:t>
            </a:r>
            <a:r>
              <a:rPr lang="en-US" altLang="zh-TW" sz="4000" spc="300" dirty="0">
                <a:solidFill>
                  <a:schemeClr val="bg1"/>
                </a:solidFill>
                <a:highlight>
                  <a:srgbClr val="FF00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  <a:r>
              <a:rPr lang="zh-TW" altLang="en-US" sz="4000" spc="300" dirty="0">
                <a:solidFill>
                  <a:schemeClr val="bg1"/>
                </a:solidFill>
                <a:highlight>
                  <a:srgbClr val="FF00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完全遵行</a:t>
            </a:r>
            <a:r>
              <a:rPr lang="en-US" altLang="zh-TW" sz="4000" spc="300" dirty="0">
                <a:solidFill>
                  <a:schemeClr val="bg1"/>
                </a:solidFill>
                <a:highlight>
                  <a:srgbClr val="FF00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  <a:r>
              <a:rPr lang="en-US" altLang="zh-TW" sz="4000" spc="3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 </a:t>
            </a:r>
            <a:r>
              <a:rPr lang="en-US" altLang="zh-TW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四個增刪的例子</a:t>
            </a:r>
            <a:r>
              <a:rPr lang="en-US" altLang="zh-TW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)</a:t>
            </a:r>
          </a:p>
          <a:p>
            <a:pPr marL="360000" indent="-457200" algn="l">
              <a:lnSpc>
                <a:spcPts val="43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</a:t>
            </a:r>
            <a:r>
              <a:rPr lang="zh-TW" altLang="en-US" sz="400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神貧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的人是有福的</a:t>
            </a:r>
            <a:r>
              <a:rPr lang="en-US" altLang="zh-TW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瑪</a:t>
            </a:r>
            <a:r>
              <a:rPr lang="en-US" altLang="zh-TW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5)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貧窮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的人</a:t>
            </a:r>
            <a:r>
              <a:rPr lang="en-US" altLang="zh-TW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(</a:t>
            </a:r>
            <a:r>
              <a:rPr lang="zh-TW" altLang="en-US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路</a:t>
            </a:r>
            <a:r>
              <a:rPr lang="en-US" altLang="zh-TW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6)</a:t>
            </a:r>
          </a:p>
          <a:p>
            <a:pPr marL="360000" indent="-457200" algn="l">
              <a:lnSpc>
                <a:spcPts val="43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2.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真福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八端</a:t>
            </a:r>
            <a:r>
              <a:rPr lang="en-US" altLang="zh-TW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(</a:t>
            </a:r>
            <a:r>
              <a:rPr lang="zh-TW" altLang="en-US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瑪</a:t>
            </a:r>
            <a:r>
              <a:rPr lang="en-US" altLang="zh-TW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5)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四福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四禍</a:t>
            </a:r>
            <a:r>
              <a:rPr lang="en-US" altLang="zh-TW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(</a:t>
            </a:r>
            <a:r>
              <a:rPr lang="zh-TW" altLang="en-US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路</a:t>
            </a:r>
            <a:r>
              <a:rPr lang="en-US" altLang="zh-TW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6: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富有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飽飫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b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</a:b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                            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歡笑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誇讚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)</a:t>
            </a:r>
          </a:p>
          <a:p>
            <a:pPr marL="360000" indent="-457200" algn="l">
              <a:lnSpc>
                <a:spcPts val="43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3.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信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耶穌得永生</a:t>
            </a:r>
            <a:r>
              <a:rPr lang="en-US" altLang="zh-TW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(</a:t>
            </a:r>
            <a:r>
              <a:rPr lang="zh-TW" altLang="en-US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若</a:t>
            </a:r>
            <a:r>
              <a:rPr lang="en-US" altLang="zh-TW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3:15,36)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不是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凡說主啊主啊的人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就能進天國</a:t>
            </a:r>
            <a:r>
              <a:rPr lang="en-US" altLang="zh-TW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(</a:t>
            </a:r>
            <a:r>
              <a:rPr lang="zh-TW" altLang="en-US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瑪</a:t>
            </a:r>
            <a:r>
              <a:rPr lang="en-US" altLang="zh-TW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7:21—23)</a:t>
            </a:r>
          </a:p>
          <a:p>
            <a:pPr marL="360000" indent="-457200" algn="l">
              <a:lnSpc>
                <a:spcPts val="43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4.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求就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得</a:t>
            </a:r>
            <a:r>
              <a:rPr lang="en-US" altLang="zh-TW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(</a:t>
            </a:r>
            <a:r>
              <a:rPr lang="zh-TW" altLang="en-US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瑪</a:t>
            </a:r>
            <a:r>
              <a:rPr lang="en-US" altLang="zh-TW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7:7)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求而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不得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不當</a:t>
            </a:r>
            <a:r>
              <a:rPr lang="en-US" altLang="zh-TW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(</a:t>
            </a:r>
            <a:r>
              <a:rPr lang="zh-TW" altLang="en-US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雅</a:t>
            </a:r>
            <a:r>
              <a:rPr lang="en-US" altLang="zh-TW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4:3)</a:t>
            </a:r>
            <a:endParaRPr lang="en-US" altLang="zh-TW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501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18CD045-FFEA-4A3F-99C4-C750791E2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 marL="360000" indent="-457200" algn="l">
              <a:lnSpc>
                <a:spcPts val="43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200" spc="-15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你們要以柔順之心</a:t>
            </a:r>
            <a:r>
              <a:rPr lang="en-US" altLang="zh-TW" sz="42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200" spc="-15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接受</a:t>
            </a:r>
            <a:r>
              <a:rPr lang="zh-TW" altLang="en-US" sz="4200" spc="-15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那種在你們心裡的聖言</a:t>
            </a:r>
            <a:r>
              <a:rPr lang="en-US" altLang="zh-TW" sz="42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200" spc="-15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 </a:t>
            </a:r>
            <a:r>
              <a:rPr lang="zh-TW" altLang="en-US" sz="420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務要按這聖言來</a:t>
            </a:r>
            <a:r>
              <a:rPr lang="zh-TW" altLang="en-US" sz="42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實行</a:t>
            </a:r>
            <a:r>
              <a:rPr lang="en-US" altLang="zh-TW" sz="4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200" dirty="0">
                <a:solidFill>
                  <a:srgbClr val="FF0000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不要只聽</a:t>
            </a:r>
            <a:r>
              <a:rPr lang="en-US" altLang="zh-TW" sz="42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200" spc="-15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自己欺騙自己</a:t>
            </a:r>
            <a:r>
              <a:rPr lang="en-US" altLang="zh-TW" sz="42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200" spc="-15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在天主父前</a:t>
            </a:r>
            <a:r>
              <a:rPr lang="en-US" altLang="zh-TW" sz="42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200" spc="-15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純正無瑕的虔誠</a:t>
            </a:r>
            <a:r>
              <a:rPr lang="en-US" altLang="zh-TW" sz="42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200" spc="-15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就是看顧</a:t>
            </a:r>
            <a:r>
              <a:rPr lang="zh-TW" altLang="en-US" sz="4200" spc="-150" dirty="0">
                <a:solidFill>
                  <a:srgbClr val="FF0000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患難中的孤兒和寡婦</a:t>
            </a:r>
            <a:r>
              <a:rPr lang="en-US" altLang="zh-TW" sz="42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0000" indent="-457200" algn="l">
              <a:lnSpc>
                <a:spcPts val="45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對天主話的正確態度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接受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實行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不只聽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做實事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看顧患難中的孤兒和寡婦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自家的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附近的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同教會的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國家的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  <a:r>
              <a:rPr lang="zh-TW" altLang="en-US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遠在天邊的</a:t>
            </a:r>
            <a:r>
              <a:rPr lang="en-US" altLang="zh-TW" sz="4000" dirty="0">
                <a:latin typeface="華康儷中黑(P)" panose="020B0500000000000000" pitchFamily="34" charset="-12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</a:p>
          <a:p>
            <a:pPr marL="360000" indent="-457200" algn="l">
              <a:lnSpc>
                <a:spcPts val="45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3800" dirty="0">
                <a:latin typeface="華康新特明體(P)" panose="02020900000000000000" pitchFamily="18" charset="-120"/>
                <a:ea typeface="華康新特明體(P)" panose="02020900000000000000" pitchFamily="18" charset="-120"/>
                <a:cs typeface="Calibri" panose="020F0502020204030204" pitchFamily="34" charset="0"/>
              </a:rPr>
              <a:t>如何做</a:t>
            </a:r>
            <a:r>
              <a:rPr lang="en-US" altLang="zh-TW" sz="3800" dirty="0">
                <a:latin typeface="華康新特明體(P)" panose="02020900000000000000" pitchFamily="18" charset="-120"/>
                <a:ea typeface="華康新特明體(P)" panose="02020900000000000000" pitchFamily="18" charset="-120"/>
                <a:cs typeface="Calibri" panose="020F0502020204030204" pitchFamily="34" charset="0"/>
              </a:rPr>
              <a:t>?</a:t>
            </a:r>
            <a:r>
              <a:rPr lang="zh-TW" altLang="en-US" sz="3800" dirty="0">
                <a:latin typeface="華康新特明體(P)" panose="02020900000000000000" pitchFamily="18" charset="-120"/>
                <a:ea typeface="華康新特明體(P)" panose="02020900000000000000" pitchFamily="18" charset="-120"/>
                <a:cs typeface="Calibri" panose="020F0502020204030204" pitchFamily="34" charset="0"/>
              </a:rPr>
              <a:t>個人信</a:t>
            </a:r>
            <a:r>
              <a:rPr lang="en-US" altLang="zh-TW" sz="3800" dirty="0">
                <a:latin typeface="華康新特明體(P)" panose="02020900000000000000" pitchFamily="18" charset="-120"/>
                <a:ea typeface="華康新特明體(P)" panose="020209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華康新特明體(P)" panose="02020900000000000000" pitchFamily="18" charset="-120"/>
                <a:ea typeface="華康新特明體(P)" panose="02020900000000000000" pitchFamily="18" charset="-120"/>
                <a:cs typeface="Calibri" panose="020F0502020204030204" pitchFamily="34" charset="0"/>
              </a:rPr>
              <a:t>整個教會信</a:t>
            </a:r>
            <a:r>
              <a:rPr lang="en-US" altLang="zh-TW" sz="3800" dirty="0">
                <a:latin typeface="華康新特明體(P)" panose="02020900000000000000" pitchFamily="18" charset="-120"/>
                <a:ea typeface="華康新特明體(P)" panose="020209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華康新特明體(P)" panose="02020900000000000000" pitchFamily="18" charset="-120"/>
                <a:ea typeface="華康新特明體(P)" panose="02020900000000000000" pitchFamily="18" charset="-120"/>
                <a:cs typeface="Calibri" panose="020F0502020204030204" pitchFamily="34" charset="0"/>
              </a:rPr>
              <a:t>每主日講</a:t>
            </a:r>
            <a:r>
              <a:rPr lang="en-US" altLang="zh-TW" sz="3800" dirty="0">
                <a:latin typeface="華康新特明體(P)" panose="02020900000000000000" pitchFamily="18" charset="-120"/>
                <a:ea typeface="華康新特明體(P)" panose="020209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華康新特明體(P)" panose="02020900000000000000" pitchFamily="18" charset="-120"/>
                <a:ea typeface="華康新特明體(P)" panose="02020900000000000000" pitchFamily="18" charset="-120"/>
                <a:cs typeface="Calibri" panose="020F0502020204030204" pitchFamily="34" charset="0"/>
              </a:rPr>
              <a:t>一輩子講</a:t>
            </a:r>
            <a:r>
              <a:rPr lang="en-US" altLang="zh-TW" sz="3800" dirty="0">
                <a:latin typeface="華康新特明體(P)" panose="02020900000000000000" pitchFamily="18" charset="-120"/>
                <a:ea typeface="華康新特明體(P)" panose="020209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0000FF"/>
                </a:solidFill>
                <a:latin typeface="華康新特明體(P)" panose="02020900000000000000" pitchFamily="18" charset="-120"/>
                <a:ea typeface="華康新特明體(P)" panose="02020900000000000000" pitchFamily="18" charset="-120"/>
                <a:cs typeface="Calibri" panose="020F0502020204030204" pitchFamily="34" charset="0"/>
              </a:rPr>
              <a:t>講給孩子聽</a:t>
            </a:r>
            <a:r>
              <a:rPr lang="en-US" altLang="zh-TW" sz="3800" dirty="0">
                <a:solidFill>
                  <a:srgbClr val="0000FF"/>
                </a:solidFill>
                <a:latin typeface="華康新特明體(P)" panose="02020900000000000000" pitchFamily="18" charset="-120"/>
                <a:ea typeface="華康新特明體(P)" panose="020209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0000FF"/>
                </a:solidFill>
                <a:latin typeface="華康新特明體(P)" panose="02020900000000000000" pitchFamily="18" charset="-120"/>
                <a:ea typeface="華康新特明體(P)" panose="02020900000000000000" pitchFamily="18" charset="-120"/>
                <a:cs typeface="Calibri" panose="020F0502020204030204" pitchFamily="34" charset="0"/>
              </a:rPr>
              <a:t>做給孩子看</a:t>
            </a:r>
            <a:r>
              <a:rPr lang="en-US" altLang="zh-TW" sz="3800" dirty="0">
                <a:latin typeface="華康新特明體(P)" panose="02020900000000000000" pitchFamily="18" charset="-120"/>
                <a:ea typeface="華康新特明體(P)" panose="02020900000000000000" pitchFamily="18" charset="-120"/>
                <a:cs typeface="Calibri" panose="020F0502020204030204" pitchFamily="34" charset="0"/>
              </a:rPr>
              <a:t>(</a:t>
            </a:r>
            <a:r>
              <a:rPr lang="zh-TW" altLang="en-US" sz="3800" dirty="0">
                <a:solidFill>
                  <a:srgbClr val="FFFF00"/>
                </a:solidFill>
                <a:highlight>
                  <a:srgbClr val="FF0000"/>
                </a:highlight>
                <a:latin typeface="華康新特明體(P)" panose="02020900000000000000" pitchFamily="18" charset="-120"/>
                <a:ea typeface="華康新特明體(P)" panose="02020900000000000000" pitchFamily="18" charset="-120"/>
                <a:cs typeface="Calibri" panose="020F0502020204030204" pitchFamily="34" charset="0"/>
              </a:rPr>
              <a:t>塑造性格</a:t>
            </a:r>
            <a:r>
              <a:rPr lang="en-US" altLang="zh-TW" sz="3800" dirty="0">
                <a:latin typeface="華康新特明體(P)" panose="02020900000000000000" pitchFamily="18" charset="-120"/>
                <a:ea typeface="華康新特明體(P)" panose="02020900000000000000" pitchFamily="18" charset="-120"/>
                <a:cs typeface="Calibri" panose="020F0502020204030204" pitchFamily="34" charset="0"/>
              </a:rPr>
              <a:t>)</a:t>
            </a:r>
            <a:br>
              <a:rPr lang="en-US" altLang="zh-TW" sz="3800" dirty="0">
                <a:latin typeface="華康新特明體(P)" panose="02020900000000000000" pitchFamily="18" charset="-120"/>
                <a:ea typeface="華康新特明體(P)" panose="02020900000000000000" pitchFamily="18" charset="-120"/>
                <a:cs typeface="Calibri" panose="020F0502020204030204" pitchFamily="34" charset="0"/>
              </a:rPr>
            </a:br>
            <a:r>
              <a:rPr lang="en-US" altLang="zh-TW" sz="3800" dirty="0">
                <a:latin typeface="華康新特明體(P)" panose="02020900000000000000" pitchFamily="18" charset="-120"/>
                <a:ea typeface="華康新特明體(P)" panose="02020900000000000000" pitchFamily="18" charset="-12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zh-TW" altLang="en-US" sz="3800" dirty="0">
                <a:highlight>
                  <a:srgbClr val="FFFF00"/>
                </a:highlight>
                <a:latin typeface="華康新特明體(P)" panose="02020900000000000000" pitchFamily="18" charset="-120"/>
                <a:ea typeface="華康新特明體(P)" panose="02020900000000000000" pitchFamily="18" charset="-120"/>
                <a:cs typeface="Calibri" panose="020F0502020204030204" pitchFamily="34" charset="0"/>
              </a:rPr>
              <a:t>先知覺後知</a:t>
            </a:r>
            <a:r>
              <a:rPr lang="en-US" altLang="zh-TW" sz="3800" dirty="0">
                <a:highlight>
                  <a:srgbClr val="FFFF00"/>
                </a:highlight>
                <a:latin typeface="華康新特明體(P)" panose="02020900000000000000" pitchFamily="18" charset="-120"/>
                <a:ea typeface="華康新特明體(P)" panose="02020900000000000000" pitchFamily="18" charset="-12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highlight>
                  <a:srgbClr val="FFFF00"/>
                </a:highlight>
                <a:latin typeface="華康新特明體(P)" panose="02020900000000000000" pitchFamily="18" charset="-120"/>
                <a:ea typeface="華康新特明體(P)" panose="02020900000000000000" pitchFamily="18" charset="-120"/>
                <a:cs typeface="Calibri" panose="020F0502020204030204" pitchFamily="34" charset="0"/>
              </a:rPr>
              <a:t>先覺覺後覺</a:t>
            </a:r>
            <a:endParaRPr lang="en-US" altLang="zh-TW" sz="3800" dirty="0">
              <a:latin typeface="華康新特明體(P)" panose="02020900000000000000" pitchFamily="18" charset="-120"/>
              <a:ea typeface="華康新特明體(P)" panose="02020900000000000000" pitchFamily="18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25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18CD045-FFEA-4A3F-99C4-C750791E2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 marL="360000" indent="-457200" algn="l">
              <a:lnSpc>
                <a:spcPts val="39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200" spc="-15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這民族</a:t>
            </a:r>
            <a:r>
              <a:rPr lang="zh-TW" altLang="en-US" sz="4200" spc="-150" dirty="0">
                <a:solidFill>
                  <a:srgbClr val="FF0000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用嘴唇尊敬我</a:t>
            </a:r>
            <a:r>
              <a:rPr lang="en-US" altLang="zh-TW" sz="42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200" spc="-15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他們的心</a:t>
            </a:r>
            <a:r>
              <a:rPr lang="en-US" altLang="zh-TW" sz="42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200" spc="-15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卻遠離我</a:t>
            </a:r>
            <a:r>
              <a:rPr lang="en-US" altLang="zh-TW" sz="42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200" spc="-15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 他們所講授的教義</a:t>
            </a:r>
            <a:r>
              <a:rPr lang="en-US" altLang="zh-TW" sz="42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200" spc="-15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是人的規律</a:t>
            </a:r>
            <a:r>
              <a:rPr lang="en-US" altLang="zh-TW" sz="42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4200" spc="-15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不是從人</a:t>
            </a:r>
            <a:r>
              <a:rPr lang="zh-TW" altLang="en-US" sz="4200" spc="-150" dirty="0">
                <a:solidFill>
                  <a:srgbClr val="FF0000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外面</a:t>
            </a:r>
            <a:r>
              <a:rPr lang="zh-TW" altLang="en-US" sz="4200" spc="-15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進入他裡面的</a:t>
            </a:r>
            <a:r>
              <a:rPr lang="en-US" altLang="zh-TW" sz="42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200" spc="-15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能使人污穢</a:t>
            </a:r>
            <a:r>
              <a:rPr lang="en-US" altLang="zh-TW" sz="42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200" spc="-15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而是從人</a:t>
            </a:r>
            <a:r>
              <a:rPr lang="zh-TW" altLang="en-US" sz="4200" spc="-150" dirty="0">
                <a:solidFill>
                  <a:srgbClr val="FF0000"/>
                </a:solidFill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裡面出來的</a:t>
            </a:r>
            <a:r>
              <a:rPr lang="en-US" altLang="zh-TW" sz="42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200" spc="-150" dirty="0">
                <a:latin typeface="Calibri" panose="020F0502020204030204" pitchFamily="34" charset="0"/>
                <a:ea typeface="華康龍門石碑(P)" panose="03000700000000000000" pitchFamily="66" charset="-120"/>
                <a:cs typeface="Calibri" panose="020F0502020204030204" pitchFamily="34" charset="0"/>
              </a:rPr>
              <a:t>才使人污穢</a:t>
            </a:r>
            <a:r>
              <a:rPr lang="en-US" altLang="zh-TW" sz="42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0000" indent="-457200" algn="l">
              <a:lnSpc>
                <a:spcPts val="43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信徒的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嘴唇和心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表和裡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聖經回歸生活</a:t>
            </a:r>
            <a:endParaRPr lang="en-US" altLang="zh-TW"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0000" indent="-457200" algn="l">
              <a:lnSpc>
                <a:spcPts val="43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4000" b="1" dirty="0">
                <a:ln w="19050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儷粗黑(P)" panose="020B0700000000000000" pitchFamily="34" charset="-120"/>
                <a:ea typeface="華康儷粗黑(P)" panose="020B0700000000000000" pitchFamily="34" charset="-120"/>
                <a:cs typeface="Calibri" panose="020F0502020204030204" pitchFamily="34" charset="0"/>
              </a:rPr>
              <a:t>人而不仁</a:t>
            </a:r>
            <a:r>
              <a:rPr lang="en-US" altLang="zh-TW" sz="4000" b="1" dirty="0">
                <a:ln w="19050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儷粗黑(P)" panose="020B0700000000000000" pitchFamily="34" charset="-120"/>
                <a:ea typeface="華康儷粗黑(P)" panose="020B07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b="1" dirty="0">
                <a:ln w="19050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儷粗黑(P)" panose="020B0700000000000000" pitchFamily="34" charset="-120"/>
                <a:ea typeface="華康儷粗黑(P)" panose="020B0700000000000000" pitchFamily="34" charset="-120"/>
                <a:cs typeface="Calibri" panose="020F0502020204030204" pitchFamily="34" charset="0"/>
              </a:rPr>
              <a:t>如禮何</a:t>
            </a:r>
            <a:r>
              <a:rPr lang="en-US" altLang="zh-TW" sz="4000" b="1" dirty="0">
                <a:ln w="19050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儷粗黑(P)" panose="020B0700000000000000" pitchFamily="34" charset="-120"/>
                <a:ea typeface="華康儷粗黑(P)" panose="020B0700000000000000" pitchFamily="34" charset="-120"/>
                <a:cs typeface="Calibri" panose="020F0502020204030204" pitchFamily="34" charset="0"/>
              </a:rPr>
              <a:t>?</a:t>
            </a:r>
            <a:r>
              <a:rPr lang="en-US" altLang="zh-TW" sz="4000" dirty="0">
                <a:ln w="22225">
                  <a:noFill/>
                  <a:prstDash val="solid"/>
                </a:ln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zh-TW" altLang="en-US" sz="4000" dirty="0">
                <a:ln w="22225">
                  <a:noFill/>
                  <a:prstDash val="solid"/>
                </a:ln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洗心革面</a:t>
            </a:r>
            <a:r>
              <a:rPr lang="en-US" altLang="zh-TW" sz="4400" b="1" dirty="0">
                <a:ln w="22225">
                  <a:noFill/>
                  <a:prstDash val="solid"/>
                </a:ln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ln w="22225">
                  <a:noFill/>
                  <a:prstDash val="solid"/>
                </a:ln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Calibri" panose="020F0502020204030204" pitchFamily="34" charset="0"/>
                <a:sym typeface="Wingdings" panose="05000000000000000000" pitchFamily="2" charset="2"/>
              </a:rPr>
              <a:t>學做完人</a:t>
            </a:r>
            <a:endParaRPr lang="en-US" altLang="zh-TW" sz="4000" dirty="0">
              <a:ln w="22225">
                <a:noFill/>
                <a:prstDash val="solid"/>
              </a:ln>
              <a:solidFill>
                <a:srgbClr val="FF0000"/>
              </a:solidFill>
              <a:highlight>
                <a:srgbClr val="FFFF00"/>
              </a:highlight>
              <a:latin typeface="華康儷中黑" panose="020B0509000000000000" pitchFamily="49" charset="-12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 marL="360000" indent="-457200" algn="l">
              <a:lnSpc>
                <a:spcPts val="43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若沒有愛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一切變發聲的鑼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連移山信德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施捨全部財產或致命都不算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什麼</a:t>
            </a:r>
            <a:r>
              <a:rPr lang="en-US" altLang="zh-TW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格前</a:t>
            </a:r>
            <a:r>
              <a:rPr lang="en-US" altLang="zh-TW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13:</a:t>
            </a:r>
            <a:r>
              <a:rPr lang="en-US" altLang="zh-TW" sz="2800" b="1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1</a:t>
            </a:r>
            <a:r>
              <a:rPr lang="en-US" altLang="zh-TW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)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60000" indent="-457200" algn="l">
              <a:lnSpc>
                <a:spcPts val="43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3800" dirty="0"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中華傳統文化研修班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dirty="0"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新亞書院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zh-TW" altLang="en-US" sz="3800" dirty="0"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請我主講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98425" indent="-196850" algn="l">
              <a:lnSpc>
                <a:spcPts val="43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zh-TW" sz="3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論語中心思想是學做人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dirty="0"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輔大</a:t>
            </a:r>
            <a:r>
              <a:rPr lang="en-US" altLang="zh-TW" dirty="0"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)</a:t>
            </a:r>
            <a:r>
              <a:rPr lang="zh-TW" altLang="en-US" sz="3800" dirty="0"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請我主講</a:t>
            </a:r>
            <a:br>
              <a:rPr lang="en-US" altLang="zh-TW" sz="3800" dirty="0"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</a:b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人格</a:t>
            </a:r>
            <a:r>
              <a:rPr lang="zh-TW" altLang="en-US" dirty="0">
                <a:solidFill>
                  <a:srgbClr val="FF0000"/>
                </a:solidFill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成熟</a:t>
            </a:r>
            <a:r>
              <a:rPr lang="en-US" altLang="zh-TW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道德</a:t>
            </a:r>
            <a:r>
              <a:rPr lang="zh-TW" altLang="en-US" dirty="0">
                <a:solidFill>
                  <a:srgbClr val="FF0000"/>
                </a:solidFill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成熟</a:t>
            </a:r>
            <a:r>
              <a:rPr lang="en-US" altLang="zh-TW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信仰</a:t>
            </a:r>
            <a:r>
              <a:rPr lang="zh-TW" altLang="en-US" dirty="0">
                <a:solidFill>
                  <a:srgbClr val="FF0000"/>
                </a:solidFill>
                <a:latin typeface="Calibri" panose="020F0502020204030204" pitchFamily="34" charset="0"/>
                <a:ea typeface="華康新特明體(P)" panose="02020900000000000000" pitchFamily="18" charset="-120"/>
                <a:cs typeface="Calibri" panose="020F0502020204030204" pitchFamily="34" charset="0"/>
              </a:rPr>
              <a:t>成熟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TW" altLang="en-US" sz="2800" spc="-300" dirty="0">
                <a:solidFill>
                  <a:schemeClr val="bg1"/>
                </a:solidFill>
                <a:highlight>
                  <a:srgbClr val="FF0000"/>
                </a:highlight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中國文化</a:t>
            </a:r>
            <a:r>
              <a:rPr lang="en-US" altLang="zh-TW" sz="2800" b="1" spc="-300" dirty="0">
                <a:solidFill>
                  <a:srgbClr val="FFFF00"/>
                </a:solidFill>
                <a:highlight>
                  <a:srgbClr val="FF0000"/>
                </a:highlight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+</a:t>
            </a:r>
            <a:r>
              <a:rPr lang="zh-TW" altLang="en-US" sz="2800" spc="-300" dirty="0">
                <a:solidFill>
                  <a:schemeClr val="bg1"/>
                </a:solidFill>
                <a:highlight>
                  <a:srgbClr val="FF0000"/>
                </a:highlight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聖經</a:t>
            </a:r>
            <a:r>
              <a:rPr lang="en-US" altLang="zh-TW" sz="2800" spc="-300" dirty="0">
                <a:solidFill>
                  <a:schemeClr val="bg1"/>
                </a:solidFill>
                <a:highlight>
                  <a:srgbClr val="FF0000"/>
                </a:highlight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=</a:t>
            </a:r>
            <a:r>
              <a:rPr lang="zh-TW" altLang="en-US" sz="2800" spc="-300" dirty="0">
                <a:solidFill>
                  <a:srgbClr val="FFFF00"/>
                </a:solidFill>
                <a:highlight>
                  <a:srgbClr val="FF0000"/>
                </a:highlight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生活</a:t>
            </a:r>
            <a:r>
              <a:rPr lang="en-US" altLang="zh-TW" sz="2800" spc="-300" dirty="0">
                <a:solidFill>
                  <a:srgbClr val="FF0000"/>
                </a:solidFill>
                <a:highlight>
                  <a:srgbClr val="FF0000"/>
                </a:highlight>
                <a:latin typeface="華康正顏楷體W7(P)" panose="03000700000000000000" pitchFamily="66" charset="-120"/>
                <a:ea typeface="華康正顏楷體W7(P)" panose="03000700000000000000" pitchFamily="66" charset="-120"/>
                <a:cs typeface="Calibri" panose="020F0502020204030204" pitchFamily="34" charset="0"/>
              </a:rPr>
              <a:t>l</a:t>
            </a:r>
            <a:endParaRPr lang="zh-TW" altLang="en-US" sz="2800" spc="-300" dirty="0">
              <a:solidFill>
                <a:srgbClr val="FF0000"/>
              </a:solidFill>
              <a:highlight>
                <a:srgbClr val="FF0000"/>
              </a:highlight>
              <a:latin typeface="華康正顏楷體W7(P)" panose="03000700000000000000" pitchFamily="66" charset="-120"/>
              <a:ea typeface="華康正顏楷體W7(P)" panose="03000700000000000000" pitchFamily="66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399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18CD045-FFEA-4A3F-99C4-C750791E2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04664"/>
            <a:ext cx="9144000" cy="6264696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zh-TW" altLang="en-US" sz="6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     我吩咐你們的話</a:t>
            </a:r>
            <a:r>
              <a:rPr lang="en-US" altLang="zh-TW" sz="6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</a:p>
          <a:p>
            <a:pPr algn="l">
              <a:spcBef>
                <a:spcPts val="0"/>
              </a:spcBef>
              <a:spcAft>
                <a:spcPts val="1800"/>
              </a:spcAft>
            </a:pPr>
            <a:r>
              <a:rPr lang="zh-TW" altLang="en-US" sz="6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     你們</a:t>
            </a:r>
            <a:r>
              <a:rPr lang="zh-TW" altLang="en-US" sz="6000" dirty="0">
                <a:solidFill>
                  <a:srgbClr val="FF0000"/>
                </a:solidFill>
                <a:highlight>
                  <a:srgbClr val="FFFF00"/>
                </a:highlight>
                <a:latin typeface="華康新特明體(P)" panose="02020900000000000000" pitchFamily="18" charset="-120"/>
                <a:ea typeface="華康新特明體(P)" panose="02020900000000000000" pitchFamily="18" charset="-120"/>
                <a:cs typeface="Calibri" panose="020F0502020204030204" pitchFamily="34" charset="0"/>
              </a:rPr>
              <a:t>不可增刪</a:t>
            </a:r>
            <a:r>
              <a:rPr lang="en-US" altLang="zh-TW" sz="6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  <a:r>
              <a:rPr lang="en-US" altLang="zh-TW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申命紀</a:t>
            </a:r>
            <a:r>
              <a:rPr lang="en-US" altLang="zh-TW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4:2)</a:t>
            </a:r>
          </a:p>
          <a:p>
            <a:pPr>
              <a:spcBef>
                <a:spcPts val="0"/>
              </a:spcBef>
            </a:pPr>
            <a:r>
              <a:rPr lang="en-US" altLang="zh-TW" sz="6000" b="1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you </a:t>
            </a:r>
            <a:r>
              <a:rPr lang="en-US" altLang="zh-TW" sz="6000" b="1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shall not add </a:t>
            </a:r>
            <a:r>
              <a:rPr lang="en-US" altLang="zh-TW" sz="6000" b="1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to </a:t>
            </a:r>
          </a:p>
          <a:p>
            <a:pPr>
              <a:spcBef>
                <a:spcPts val="0"/>
              </a:spcBef>
            </a:pPr>
            <a:r>
              <a:rPr lang="en-US" altLang="zh-TW" sz="6000" b="1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what I command you </a:t>
            </a:r>
          </a:p>
          <a:p>
            <a:pPr>
              <a:spcBef>
                <a:spcPts val="0"/>
              </a:spcBef>
            </a:pPr>
            <a:r>
              <a:rPr lang="en-US" altLang="zh-TW" sz="6000" b="1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nor subtract </a:t>
            </a:r>
            <a:r>
              <a:rPr lang="en-US" altLang="zh-TW" sz="6000" b="1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from it.</a:t>
            </a:r>
          </a:p>
          <a:p>
            <a:pPr>
              <a:spcBef>
                <a:spcPts val="0"/>
              </a:spcBef>
            </a:pPr>
            <a:r>
              <a:rPr lang="en-US" altLang="zh-TW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(Deuteronomy 4:2)</a:t>
            </a:r>
          </a:p>
        </p:txBody>
      </p:sp>
    </p:spTree>
    <p:extLst>
      <p:ext uri="{BB962C8B-B14F-4D97-AF65-F5344CB8AC3E}">
        <p14:creationId xmlns:p14="http://schemas.microsoft.com/office/powerpoint/2010/main" val="3214051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18CD045-FFEA-4A3F-99C4-C750791E2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lnSpc>
                <a:spcPts val="5200"/>
              </a:lnSpc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傳道者都有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取悅聽眾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的傾向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所以有些聖經我們或是不敢強調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或是把聖經</a:t>
            </a:r>
            <a:endParaRPr lang="en-US" altLang="zh-TW" sz="40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lnSpc>
                <a:spcPts val="5200"/>
              </a:lnSpc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超性化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務求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不要挑戰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聽道者的生活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Preachers are prone to appease</a:t>
            </a:r>
            <a:r>
              <a:rPr lang="zh-TW" altLang="en-US" sz="2000" b="0" i="0" dirty="0">
                <a:solidFill>
                  <a:srgbClr val="EA4335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綏靖</a:t>
            </a:r>
            <a:r>
              <a:rPr lang="en-US" altLang="zh-TW" sz="2000" b="0" i="0" dirty="0">
                <a:solidFill>
                  <a:srgbClr val="EA4335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2000" b="0" i="0" dirty="0">
                <a:solidFill>
                  <a:srgbClr val="EA4335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姑息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their audience, so there are some parts of the Bible that we either 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de-emphasize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their original meaning or overplay the </a:t>
            </a:r>
            <a:r>
              <a:rPr lang="en-US" altLang="zh-TW" sz="4000" b="1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mystical 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part of them,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in order not to question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and intrude into the lives of the listeners.</a:t>
            </a:r>
          </a:p>
          <a:p>
            <a:pPr>
              <a:spcBef>
                <a:spcPts val="0"/>
              </a:spcBef>
            </a:pPr>
            <a:endParaRPr lang="zh-TW" altLang="en-US" sz="40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241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18CD045-FFEA-4A3F-99C4-C750791E2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76672"/>
            <a:ext cx="9144000" cy="6192688"/>
          </a:xfrm>
        </p:spPr>
        <p:txBody>
          <a:bodyPr/>
          <a:lstStyle/>
          <a:p>
            <a:pPr>
              <a:lnSpc>
                <a:spcPts val="6200"/>
              </a:lnSpc>
              <a:spcBef>
                <a:spcPts val="0"/>
              </a:spcBef>
            </a:pP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傳道者</a:t>
            </a:r>
            <a:r>
              <a:rPr lang="zh-TW" altLang="en-US" sz="4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增刪聖經</a:t>
            </a: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的例子很多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</a:p>
          <a:p>
            <a:pPr>
              <a:lnSpc>
                <a:spcPts val="6200"/>
              </a:lnSpc>
              <a:spcBef>
                <a:spcPts val="0"/>
              </a:spcBef>
            </a:pP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看下面 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4 </a:t>
            </a: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例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There are many instances of preachers tempering</a:t>
            </a:r>
            <a:r>
              <a:rPr lang="en-US" altLang="zh-TW" sz="12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</a:t>
            </a:r>
            <a:r>
              <a:rPr lang="zh-TW" altLang="en-US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淡化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with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Bible verses,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four examples are shown below:</a:t>
            </a:r>
          </a:p>
        </p:txBody>
      </p:sp>
    </p:spTree>
    <p:extLst>
      <p:ext uri="{BB962C8B-B14F-4D97-AF65-F5344CB8AC3E}">
        <p14:creationId xmlns:p14="http://schemas.microsoft.com/office/powerpoint/2010/main" val="3692815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18CD045-FFEA-4A3F-99C4-C750791E2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1.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神貧</a:t>
            </a:r>
            <a:r>
              <a:rPr lang="en-US" altLang="zh-TW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瑪</a:t>
            </a:r>
            <a:r>
              <a:rPr lang="en-US" altLang="zh-TW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5) </a:t>
            </a: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  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或 </a:t>
            </a: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:</a:t>
            </a:r>
            <a:r>
              <a:rPr lang="zh-TW" altLang="en-US" sz="44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貧窮</a:t>
            </a:r>
            <a:r>
              <a:rPr lang="en-US" altLang="zh-TW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路</a:t>
            </a:r>
            <a:r>
              <a:rPr lang="en-US" altLang="zh-TW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6)</a:t>
            </a: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Spiritual Poverty </a:t>
            </a:r>
            <a:r>
              <a:rPr lang="en-US" altLang="zh-TW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(Mt5) </a:t>
            </a: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or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Poverty</a:t>
            </a: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</a:t>
            </a:r>
            <a:r>
              <a:rPr lang="en-US" altLang="zh-TW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(Lk6)</a:t>
            </a: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</a:pPr>
            <a:endParaRPr lang="en-US" altLang="zh-TW" sz="54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2.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真福八端</a:t>
            </a:r>
            <a:r>
              <a:rPr lang="en-US" altLang="zh-TW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瑪</a:t>
            </a:r>
            <a:r>
              <a:rPr lang="en-US" altLang="zh-TW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5)</a:t>
            </a: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 </a:t>
            </a:r>
            <a:r>
              <a:rPr lang="zh-TW" altLang="en-US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或</a:t>
            </a: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:</a:t>
            </a:r>
            <a:r>
              <a:rPr lang="zh-TW" altLang="en-US" sz="44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四福四禍</a:t>
            </a:r>
            <a:r>
              <a:rPr lang="en-US" altLang="zh-TW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路</a:t>
            </a:r>
            <a:r>
              <a:rPr lang="en-US" altLang="zh-TW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6)</a:t>
            </a: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The Eight Beatitudes </a:t>
            </a:r>
            <a:r>
              <a:rPr lang="en-US" altLang="zh-TW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(Mt5) </a:t>
            </a: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 or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Four Beatitudes and Four curses</a:t>
            </a: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</a:t>
            </a:r>
            <a:r>
              <a:rPr lang="en-US" altLang="zh-TW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(Lk6)</a:t>
            </a:r>
            <a:r>
              <a:rPr lang="en-US" altLang="zh-TW" sz="4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</a:pPr>
            <a:endParaRPr lang="zh-TW" altLang="en-US" sz="44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822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18CD045-FFEA-4A3F-99C4-C750791E2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3.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信耶穌得永生</a:t>
            </a:r>
            <a:r>
              <a:rPr lang="en-US" altLang="zh-TW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若</a:t>
            </a:r>
            <a:r>
              <a:rPr lang="en-US" altLang="zh-TW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3:15,36)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 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或</a:t>
            </a:r>
            <a:endParaRPr lang="en-US" altLang="zh-TW" sz="40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zh-TW" altLang="en-US" sz="38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不是凡說主啊主啊的人</a:t>
            </a:r>
            <a:r>
              <a:rPr lang="en-US" altLang="zh-TW" sz="38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就能進天國</a:t>
            </a:r>
            <a:r>
              <a:rPr lang="en-US" altLang="zh-TW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瑪</a:t>
            </a:r>
            <a:r>
              <a:rPr lang="en-US" altLang="zh-TW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7:21)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en-US" altLang="zh-TW" sz="4000" spc="-15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Everlasting life through faith in Jesus </a:t>
            </a:r>
            <a:r>
              <a:rPr lang="en-US" altLang="zh-TW" sz="2800" spc="-15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(Jn 3:15)</a:t>
            </a:r>
            <a:r>
              <a:rPr lang="en-US" altLang="zh-TW" sz="4000" spc="-15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 or 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altLang="zh-TW" sz="4000" spc="-15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Not everyone who says to me, 'Lord, Lord,' will enter the Kingdom of Heaven </a:t>
            </a:r>
            <a:r>
              <a:rPr lang="en-US" altLang="zh-TW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(Mt 7:21—23)</a:t>
            </a:r>
          </a:p>
          <a:p>
            <a:pPr>
              <a:spcBef>
                <a:spcPts val="0"/>
              </a:spcBef>
            </a:pPr>
            <a:endParaRPr lang="en-US" altLang="zh-TW" sz="40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4.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求就得</a:t>
            </a:r>
            <a:r>
              <a:rPr lang="en-US" altLang="zh-TW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瑪</a:t>
            </a:r>
            <a:r>
              <a:rPr lang="en-US" altLang="zh-TW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7:7)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 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或 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求而不得</a:t>
            </a:r>
            <a:r>
              <a:rPr lang="en-US" altLang="zh-TW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雅</a:t>
            </a:r>
            <a:r>
              <a:rPr lang="en-US" altLang="zh-TW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4:3)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Ask and you shall receive </a:t>
            </a:r>
            <a:r>
              <a:rPr lang="en-US" altLang="zh-TW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(Mt 7:7)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 Or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You ask and </a:t>
            </a:r>
            <a:r>
              <a:rPr lang="en-US" altLang="zh-TW" sz="4000" b="1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do not </a:t>
            </a:r>
            <a:r>
              <a:rPr lang="en-US" altLang="zh-TW" sz="400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receive </a:t>
            </a:r>
            <a:r>
              <a:rPr lang="en-US" altLang="zh-TW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en-US" altLang="zh-TW" sz="2800" dirty="0" err="1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Jm</a:t>
            </a:r>
            <a:r>
              <a:rPr lang="en-US" altLang="zh-TW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4:3)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</a:pPr>
            <a:endParaRPr lang="zh-TW" altLang="en-US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911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恭讀申命紀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4:1-2, 6-8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梅瑟勸勉人民說：「以色列！現在，你要聽從我教訓你們的法令和規律，並盡力遵行。這樣，你們才能生活，才能進入和佔領，上主你們祖先的天主，所賜給你們的地方。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我吩咐你們的話，你們不可增刪，但要按照我所訓示你們的：上主你們天主的誡命，完全遵行。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381328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18CD045-FFEA-4A3F-99C4-C750791E2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你們要以柔順之心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接受那種在你們心裡的聖言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務要按這聖言來實行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不要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只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聽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自己欺騙自己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  <a:r>
              <a:rPr lang="en-US" altLang="zh-TW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雅</a:t>
            </a:r>
            <a:r>
              <a:rPr lang="en-US" altLang="zh-TW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1:21-22)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Therefore, humbly welcome the Word that has been planted in you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and is able to save your souls.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Be doers of the Word 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and not hearers only, deluding yourselves. </a:t>
            </a:r>
            <a:r>
              <a:rPr lang="en-US" altLang="zh-TW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en-US" altLang="zh-TW" sz="2800" dirty="0" err="1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Jm</a:t>
            </a:r>
            <a:r>
              <a:rPr lang="en-US" altLang="zh-TW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1:21-22)</a:t>
            </a:r>
            <a:endParaRPr lang="en-US" altLang="zh-TW" sz="40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6388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18CD045-FFEA-4A3F-99C4-C750791E2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對天主話的正確態度是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:</a:t>
            </a:r>
          </a:p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接受和實行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en-US" sz="4800" dirty="0"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用生活去表達信仰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</a:p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用信仰提升生活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The correct attitude towards God’s Word is: to accept His Word and </a:t>
            </a:r>
            <a:r>
              <a:rPr lang="en-US" altLang="zh-TW" sz="4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live the faith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; to express faith through life, and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to elevate life through faith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11391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18CD045-FFEA-4A3F-99C4-C750791E2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lnSpc>
                <a:spcPts val="63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在天主父前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純正無瑕的虔誠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就是</a:t>
            </a:r>
            <a:r>
              <a:rPr lang="zh-TW" altLang="en-US" sz="4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看顧患難中的孤兒和寡婦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保持自己不受世俗的玷污</a:t>
            </a:r>
            <a:r>
              <a:rPr lang="en-US" altLang="zh-TW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雅</a:t>
            </a:r>
            <a:r>
              <a:rPr lang="en-US" altLang="zh-TW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1:27)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Religion that is pure and undefiled before God and the Father is this: </a:t>
            </a:r>
            <a:r>
              <a:rPr lang="en-US" altLang="zh-TW" sz="48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to care for orphans and widows </a:t>
            </a:r>
            <a:r>
              <a:rPr lang="en-US" altLang="zh-TW" sz="4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in their affliction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and to keep oneself unstained by the world.</a:t>
            </a:r>
            <a:r>
              <a:rPr lang="en-US" altLang="zh-TW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(Jm1:27)</a:t>
            </a:r>
          </a:p>
        </p:txBody>
      </p:sp>
    </p:spTree>
    <p:extLst>
      <p:ext uri="{BB962C8B-B14F-4D97-AF65-F5344CB8AC3E}">
        <p14:creationId xmlns:p14="http://schemas.microsoft.com/office/powerpoint/2010/main" val="30139378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18CD045-FFEA-4A3F-99C4-C750791E2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lnSpc>
                <a:spcPts val="6300"/>
              </a:lnSpc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孤兒和寡婦哪裡找</a:t>
            </a:r>
            <a:r>
              <a:rPr lang="en-US" altLang="zh-TW" sz="4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 </a:t>
            </a: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同教會的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</a:p>
          <a:p>
            <a:pPr>
              <a:lnSpc>
                <a:spcPts val="6300"/>
              </a:lnSpc>
              <a:spcBef>
                <a:spcPts val="0"/>
              </a:spcBef>
            </a:pP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同國家的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 </a:t>
            </a: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遠在天邊的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</a:p>
          <a:p>
            <a:pPr>
              <a:lnSpc>
                <a:spcPts val="6300"/>
              </a:lnSpc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隱藏在全球</a:t>
            </a:r>
            <a:r>
              <a:rPr lang="zh-TW" altLang="en-US" sz="2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 </a:t>
            </a:r>
            <a:r>
              <a:rPr lang="en-US" altLang="zh-TW" sz="4800" b="1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80</a:t>
            </a:r>
            <a:r>
              <a:rPr lang="en-US" altLang="zh-TW" sz="2000" b="1" dirty="0">
                <a:solidFill>
                  <a:srgbClr val="FFFF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億人中的</a:t>
            </a:r>
            <a:r>
              <a:rPr lang="en-US" altLang="zh-TW" sz="48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Where can we find orphans and widows? Within the same Church? In the same country? Far away in distant lands? </a:t>
            </a:r>
            <a:r>
              <a:rPr lang="en-US" altLang="zh-TW" sz="4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Hidden among the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8 billion people in the world?</a:t>
            </a:r>
          </a:p>
        </p:txBody>
      </p:sp>
    </p:spTree>
    <p:extLst>
      <p:ext uri="{BB962C8B-B14F-4D97-AF65-F5344CB8AC3E}">
        <p14:creationId xmlns:p14="http://schemas.microsoft.com/office/powerpoint/2010/main" val="21514686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18CD045-FFEA-4A3F-99C4-C750791E2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如何做到以上理想</a:t>
            </a:r>
            <a:r>
              <a:rPr lang="en-US" altLang="zh-TW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個人要相信</a:t>
            </a:r>
            <a:r>
              <a:rPr lang="en-US" altLang="zh-TW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整個教會要相信</a:t>
            </a:r>
            <a:r>
              <a:rPr lang="en-US" altLang="zh-TW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主日彌撒多點講</a:t>
            </a:r>
            <a:r>
              <a:rPr lang="en-US" altLang="zh-TW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父母自小給孩子講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塑造孩子的性格</a:t>
            </a:r>
            <a:r>
              <a:rPr lang="en-US" altLang="zh-TW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這叫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先知覺後知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先覺覺後覺</a:t>
            </a:r>
            <a:r>
              <a:rPr lang="en-US" altLang="zh-TW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3800"/>
              </a:lnSpc>
              <a:spcBef>
                <a:spcPts val="0"/>
              </a:spcBef>
            </a:pPr>
            <a:r>
              <a:rPr lang="en-US" altLang="zh-TW" sz="3800" spc="-15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How can we achieve the above ideals? Individuals must believe, and the universal Church must believe; there should be more emphasis on this during Sunday Masses; </a:t>
            </a:r>
            <a:r>
              <a:rPr lang="en-US" altLang="zh-TW" sz="3800" spc="-15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parents should teach their children from a young age to shape their character</a:t>
            </a:r>
            <a:r>
              <a:rPr lang="en-US" altLang="zh-TW" sz="3800" spc="-15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 This is called ‘the prophet who first understand, enlighten those who understand later; and </a:t>
            </a:r>
            <a:r>
              <a:rPr lang="en-US" altLang="zh-TW" sz="3800" spc="-15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those who first awaken, </a:t>
            </a:r>
          </a:p>
          <a:p>
            <a:pPr>
              <a:lnSpc>
                <a:spcPts val="3800"/>
              </a:lnSpc>
              <a:spcBef>
                <a:spcPts val="0"/>
              </a:spcBef>
            </a:pPr>
            <a:r>
              <a:rPr lang="en-US" altLang="zh-TW" sz="3800" spc="-15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enlighten those who awaken later</a:t>
            </a:r>
            <a:r>
              <a:rPr lang="en-US" altLang="zh-TW" sz="3800" spc="-15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’.</a:t>
            </a:r>
          </a:p>
        </p:txBody>
      </p:sp>
    </p:spTree>
    <p:extLst>
      <p:ext uri="{BB962C8B-B14F-4D97-AF65-F5344CB8AC3E}">
        <p14:creationId xmlns:p14="http://schemas.microsoft.com/office/powerpoint/2010/main" val="995747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18CD045-FFEA-4A3F-99C4-C750791E2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這民族用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嘴唇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尊敬我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他們的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心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卻遠離我</a:t>
            </a:r>
            <a:endParaRPr lang="en-US" altLang="zh-TW" sz="40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This people honors me with their lips, but 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their hearts are far from me.</a:t>
            </a:r>
          </a:p>
          <a:p>
            <a:pPr>
              <a:spcBef>
                <a:spcPts val="0"/>
              </a:spcBef>
            </a:pPr>
            <a:endParaRPr lang="en-US" altLang="zh-TW" sz="40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信徒應宣講他們所信和所愛的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務必</a:t>
            </a:r>
            <a:endParaRPr lang="en-US" altLang="zh-TW" sz="40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使聖經回歸生活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Believers should proclaim what they believe and love,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ensuring that the Bible returns to everyday life.</a:t>
            </a:r>
          </a:p>
        </p:txBody>
      </p:sp>
    </p:spTree>
    <p:extLst>
      <p:ext uri="{BB962C8B-B14F-4D97-AF65-F5344CB8AC3E}">
        <p14:creationId xmlns:p14="http://schemas.microsoft.com/office/powerpoint/2010/main" val="8691647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18CD045-FFEA-4A3F-99C4-C750791E2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不是</a:t>
            </a:r>
            <a:r>
              <a:rPr lang="zh-TW" altLang="en-US" sz="54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從人外面進入</a:t>
            </a:r>
            <a:r>
              <a:rPr lang="zh-TW" altLang="en-US" sz="540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他裡面的</a:t>
            </a:r>
            <a:r>
              <a:rPr lang="en-US" altLang="zh-TW" sz="540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540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能使人污穢</a:t>
            </a:r>
            <a:r>
              <a:rPr lang="en-US" altLang="zh-TW" sz="540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540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而是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從人裡面</a:t>
            </a:r>
            <a:endParaRPr lang="en-US" altLang="zh-TW" sz="5400" dirty="0">
              <a:solidFill>
                <a:srgbClr val="FF0000"/>
              </a:solidFill>
              <a:highlight>
                <a:srgbClr val="FFFF00"/>
              </a:highlight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出來</a:t>
            </a:r>
            <a:r>
              <a:rPr lang="zh-TW" altLang="en-US" sz="540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的</a:t>
            </a:r>
            <a:r>
              <a:rPr lang="en-US" altLang="zh-TW" sz="540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540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才使人污穢</a:t>
            </a:r>
            <a:r>
              <a:rPr lang="en-US" altLang="zh-TW" sz="540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540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Nothing that enters one </a:t>
            </a:r>
            <a:r>
              <a:rPr lang="en-US" altLang="zh-TW" sz="54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from outside</a:t>
            </a:r>
            <a:r>
              <a:rPr lang="en-US" altLang="zh-TW" sz="540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can defile that person; but the things that come out </a:t>
            </a:r>
            <a:r>
              <a:rPr lang="en-US" altLang="zh-TW" sz="5400" spc="-15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from within</a:t>
            </a:r>
            <a:r>
              <a:rPr lang="en-US" altLang="zh-TW" sz="5400" spc="-150" dirty="0">
                <a:solidFill>
                  <a:srgbClr val="0000FF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are what defile.</a:t>
            </a:r>
          </a:p>
        </p:txBody>
      </p:sp>
    </p:spTree>
    <p:extLst>
      <p:ext uri="{BB962C8B-B14F-4D97-AF65-F5344CB8AC3E}">
        <p14:creationId xmlns:p14="http://schemas.microsoft.com/office/powerpoint/2010/main" val="34035618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18CD045-FFEA-4A3F-99C4-C750791E2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spc="3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人而不仁</a:t>
            </a:r>
            <a:r>
              <a:rPr lang="en-US" altLang="zh-TW" sz="4000" spc="3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 </a:t>
            </a:r>
            <a:r>
              <a:rPr lang="zh-TW" altLang="en-US" sz="4000" spc="3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如禮何</a:t>
            </a:r>
            <a:r>
              <a:rPr lang="en-US" altLang="zh-TW" sz="4000" spc="3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?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If a person lacks benevolence, </a:t>
            </a:r>
          </a:p>
          <a:p>
            <a:pPr>
              <a:lnSpc>
                <a:spcPts val="44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what is the use of rituals?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若沒有愛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講道會變為發聲的鑼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連移山的信德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都不算什麼</a:t>
            </a:r>
            <a:r>
              <a:rPr lang="en-US" altLang="zh-TW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格前</a:t>
            </a:r>
            <a:r>
              <a:rPr lang="en-US" altLang="zh-TW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13)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 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If I am eloquent in the tongues of men or of angels, but do not have love, I am only a cantankerous and  resounding gong. 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If I have faith that can move mountains,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but do not have love, I am nothing</a:t>
            </a:r>
            <a:r>
              <a:rPr lang="en-US" altLang="zh-TW" sz="4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  <a:r>
              <a:rPr lang="en-US" altLang="zh-TW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(1Co13)</a:t>
            </a:r>
          </a:p>
        </p:txBody>
      </p:sp>
    </p:spTree>
    <p:extLst>
      <p:ext uri="{BB962C8B-B14F-4D97-AF65-F5344CB8AC3E}">
        <p14:creationId xmlns:p14="http://schemas.microsoft.com/office/powerpoint/2010/main" val="2735543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18CD045-FFEA-4A3F-99C4-C750791E2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lnSpc>
                <a:spcPts val="4800"/>
              </a:lnSpc>
              <a:spcBef>
                <a:spcPts val="0"/>
              </a:spcBef>
            </a:pP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中大新亞書院去年</a:t>
            </a:r>
            <a:r>
              <a:rPr lang="en-US" altLang="zh-TW" sz="2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(2023)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的</a:t>
            </a:r>
            <a:endParaRPr lang="en-US" altLang="zh-TW" sz="38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「中華傳統文化研修班」</a:t>
            </a:r>
            <a:r>
              <a:rPr lang="en-US" altLang="zh-TW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請我主講</a:t>
            </a:r>
            <a:r>
              <a:rPr lang="en-US" altLang="zh-TW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:</a:t>
            </a: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論語的中心思想是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學做人</a:t>
            </a:r>
            <a:r>
              <a:rPr lang="en-US" altLang="zh-TW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;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台灣輔大</a:t>
            </a:r>
            <a:endParaRPr lang="en-US" altLang="zh-TW" sz="38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lnSpc>
                <a:spcPts val="48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曾請我講 </a:t>
            </a:r>
            <a:r>
              <a:rPr lang="zh-TW" altLang="en-US" sz="38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人格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成熟</a:t>
            </a:r>
            <a:r>
              <a:rPr lang="en-US" altLang="zh-TW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 </a:t>
            </a:r>
            <a:r>
              <a:rPr lang="zh-TW" altLang="en-US" sz="38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道德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成熟</a:t>
            </a:r>
            <a:r>
              <a:rPr lang="en-US" altLang="zh-TW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 </a:t>
            </a:r>
            <a:r>
              <a:rPr lang="zh-TW" altLang="en-US" sz="38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信仰</a:t>
            </a:r>
            <a:r>
              <a:rPr lang="zh-TW" altLang="en-US" sz="3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成熟</a:t>
            </a:r>
            <a:r>
              <a:rPr lang="en-US" altLang="zh-TW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  <a:r>
              <a:rPr lang="zh-TW" altLang="en-US" sz="3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</a:t>
            </a:r>
            <a:endParaRPr lang="en-US" altLang="zh-TW" sz="38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800" spc="-15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Last year, the theme I was invited to speak about at the "Seminar on Traditional Chinese Culture" organized by the Chinese University of H K New Asia College was: ‘</a:t>
            </a:r>
            <a:r>
              <a:rPr lang="en-US" altLang="zh-TW" sz="3800" spc="-15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The core idea of the Analects is to learn how to be a person</a:t>
            </a:r>
            <a:r>
              <a:rPr lang="en-US" altLang="zh-TW" sz="3800" spc="-15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’. Fu Jen Catholic University in Taiwan also invited me to speak on </a:t>
            </a:r>
            <a:r>
              <a:rPr lang="en-US" altLang="zh-TW" sz="3700" spc="-2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‘</a:t>
            </a:r>
            <a:r>
              <a:rPr lang="en-US" altLang="zh-TW" sz="3700" spc="-2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Personality </a:t>
            </a:r>
            <a:r>
              <a:rPr lang="en-US" altLang="zh-TW" sz="3700" spc="-2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maturity,</a:t>
            </a:r>
            <a:r>
              <a:rPr lang="en-US" altLang="zh-TW" sz="3700" spc="-2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moral </a:t>
            </a:r>
            <a:r>
              <a:rPr lang="en-US" altLang="zh-TW" sz="3700" spc="-2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maturity,</a:t>
            </a:r>
            <a:r>
              <a:rPr lang="en-US" altLang="zh-TW" sz="3700" spc="-2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faith </a:t>
            </a:r>
            <a:r>
              <a:rPr lang="en-US" altLang="zh-TW" sz="3700" spc="-2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maturity</a:t>
            </a:r>
            <a:r>
              <a:rPr lang="en-US" altLang="zh-TW" sz="3700" spc="-2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’</a:t>
            </a:r>
            <a:r>
              <a:rPr lang="en-US" altLang="zh-TW" sz="3700" spc="-2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150157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18CD045-FFEA-4A3F-99C4-C750791E2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480720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altLang="zh-TW" sz="18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lnSpc>
                <a:spcPts val="6300"/>
              </a:lnSpc>
              <a:spcBef>
                <a:spcPts val="0"/>
              </a:spcBef>
            </a:pP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天主教信仰要回歸</a:t>
            </a:r>
            <a:endParaRPr lang="en-US" altLang="zh-TW" sz="4800" dirty="0"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lnSpc>
                <a:spcPts val="6300"/>
              </a:lnSpc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信仰與生活結合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</a:p>
          <a:p>
            <a:pPr>
              <a:lnSpc>
                <a:spcPts val="63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才能成為地上</a:t>
            </a:r>
            <a:r>
              <a:rPr lang="zh-TW" altLang="en-US" sz="4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鹽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,</a:t>
            </a:r>
            <a:r>
              <a:rPr lang="zh-TW" altLang="en-US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世界</a:t>
            </a:r>
            <a:r>
              <a:rPr lang="zh-TW" altLang="en-US" sz="48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光</a:t>
            </a:r>
            <a:r>
              <a:rPr lang="en-US" altLang="zh-TW" sz="48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800" spc="-15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The Catholic faith must return to living the faith to be the </a:t>
            </a:r>
            <a:r>
              <a:rPr lang="en-US" altLang="zh-TW" sz="4800" spc="-15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light</a:t>
            </a:r>
            <a:r>
              <a:rPr lang="en-US" altLang="zh-TW" sz="4800" spc="-15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of the world and </a:t>
            </a:r>
            <a:r>
              <a:rPr lang="en-US" altLang="zh-TW" sz="4800" spc="-15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salt</a:t>
            </a:r>
            <a:r>
              <a:rPr lang="en-US" altLang="zh-TW" sz="4800" spc="-15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of the earth.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AF536D3B-95E3-4B4D-9C82-85FEF2B26309}"/>
              </a:ext>
            </a:extLst>
          </p:cNvPr>
          <p:cNvSpPr txBox="1"/>
          <p:nvPr/>
        </p:nvSpPr>
        <p:spPr>
          <a:xfrm>
            <a:off x="2433532" y="5877272"/>
            <a:ext cx="4104456" cy="5232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zh-TW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為福傳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請上網 </a:t>
            </a:r>
            <a:r>
              <a:rPr lang="zh-TW" altLang="en-US" sz="2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點讚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 </a:t>
            </a:r>
            <a:r>
              <a:rPr lang="zh-TW" altLang="en-US" sz="24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lang="en-US" altLang="zh-TW" sz="2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 </a:t>
            </a:r>
            <a:r>
              <a:rPr lang="zh-TW" altLang="en-US" sz="28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endParaRPr lang="en-US" altLang="zh-HK" sz="2000" dirty="0">
              <a:solidFill>
                <a:srgbClr val="0000FF"/>
              </a:solidFill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741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98926"/>
            <a:ext cx="9108504" cy="600434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「你們務要謹守，並遵行我的誡命，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因為這樣，在萬民眼中，才能顯出你們的智慧和見識。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「萬民一聽到這一切法令，必會說：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『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這實在是一個有智慧，有見識的大民族！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』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有那一個大民族的神，這樣接近他們，如同上主我們的天主，在我們每次呼求他時，這樣親近我們呢？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2601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恭讀聖雅各伯書 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1:17-18,21-22,27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我親愛的弟兄姊妹：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一切美好的贈與，一切完善的恩賜，都是從上而來，即從光明之父降下來的；在他內沒有變化，或轉動的陰影。他自願用真理之言，生了我們，為使我們成為他受造物中的初果。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你們要脫去一切不潔，及種種惡習，並要以柔順之心，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接受那種在你們心裡的聖言；這聖言能拯救你們的靈魂。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你們務要按這聖言來實行，不要只聽，自己欺騙自己。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在天主父前，純正無瑕的虔誠，就是看顧患難中的孤兒和寡婦，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保持自己不受世俗的玷污。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F73B799-C93B-4A1F-BC45-91F20CD6ED0B}"/>
              </a:ext>
            </a:extLst>
          </p:cNvPr>
          <p:cNvSpPr txBox="1"/>
          <p:nvPr/>
        </p:nvSpPr>
        <p:spPr>
          <a:xfrm>
            <a:off x="1331640" y="5169386"/>
            <a:ext cx="6264696" cy="707886"/>
          </a:xfrm>
          <a:prstGeom prst="rect">
            <a:avLst/>
          </a:prstGeom>
          <a:noFill/>
          <a:ln w="3175">
            <a:solidFill>
              <a:srgbClr val="FF99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請靜默片刻</a:t>
            </a:r>
            <a:r>
              <a:rPr lang="en-US" altLang="zh-TW" sz="320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,</a:t>
            </a:r>
            <a:r>
              <a:rPr lang="zh-TW" altLang="en-US" sz="320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默想上主對</a:t>
            </a:r>
            <a:r>
              <a:rPr lang="zh-TW" altLang="en-US" sz="4000" dirty="0">
                <a:solidFill>
                  <a:srgbClr val="FFFF00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我</a:t>
            </a:r>
            <a:r>
              <a:rPr lang="zh-TW" altLang="en-US" sz="3200" dirty="0">
                <a:solidFill>
                  <a:schemeClr val="bg1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88640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恭讀聖馬爾谷福音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7:1-8, 14-15, 21-23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那時候，法利塞人，及一些從耶路撒冷來的經師，聚集到耶穌面前。他們看見耶穌的幾個門徒，用不潔的手，就是用沒有洗過的手吃飯。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原來，法利塞人和所有猶太人，都拘守先人的傳統：若不仔細洗手，就不吃飯；從街市上回來，若不先沐浴，也不吃飯；還有其他許多按傳統，應拘守的事：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1/4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如洗杯、洗壺、洗銅器等。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法利塞人和經師們就問耶穌說：「你的門徒，為什麼不遵守先人的傳統，竟然用不潔的手吃飯？」</a:t>
            </a: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耶穌對他們說：「依撒意亞論及你們這些假善人的預言真好，正如所記載的：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『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這民族用嘴唇尊敬我，他們的心，卻遠離我。他們恭敬我，也是虛假的，因為他們所講授的教義，是人的規律。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』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2/4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你們離棄天主的誡命，而只拘守人的傳統。」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耶穌又叫群眾來，對他們說：「你們都要聽我，且要明白！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不是從人外面進入他裡面的，能使人污穢，而是從人裡面出來的，才使人污穢。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因為從裡面，從人心裡出來的，是惡念、邪淫、盜竊、兇殺、姦淫、貪吝、毒辣、詭詐、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3/4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980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292374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放蕩、嫉妒、毀謗、驕傲、愚妄：這一切惡事，都是從裡面出來的，並且使人污穢。」</a:t>
            </a: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lang="en-US" altLang="zh-HK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4/4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F0F1E2B4-6288-4A24-943F-DDE3512BA654}"/>
              </a:ext>
            </a:extLst>
          </p:cNvPr>
          <p:cNvSpPr txBox="1"/>
          <p:nvPr/>
        </p:nvSpPr>
        <p:spPr>
          <a:xfrm>
            <a:off x="1331640" y="4725144"/>
            <a:ext cx="6120680" cy="707886"/>
          </a:xfrm>
          <a:prstGeom prst="rect">
            <a:avLst/>
          </a:prstGeom>
          <a:noFill/>
          <a:ln w="3175">
            <a:solidFill>
              <a:srgbClr val="FF99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請靜默片刻</a:t>
            </a:r>
            <a:r>
              <a:rPr lang="en-US" altLang="zh-TW" sz="320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,</a:t>
            </a:r>
            <a:r>
              <a:rPr lang="zh-TW" altLang="en-US" sz="320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默想上主對</a:t>
            </a:r>
            <a:r>
              <a:rPr lang="zh-TW" altLang="en-US" sz="4000" dirty="0">
                <a:solidFill>
                  <a:srgbClr val="FFFF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我</a:t>
            </a:r>
            <a:r>
              <a:rPr lang="zh-TW" altLang="en-US" sz="3200" dirty="0">
                <a:solidFill>
                  <a:schemeClr val="bg1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540208538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32634</TotalTime>
  <Words>2429</Words>
  <Application>Microsoft Office PowerPoint</Application>
  <PresentationFormat>如螢幕大小 (4:3)</PresentationFormat>
  <Paragraphs>152</Paragraphs>
  <Slides>30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15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30</vt:i4>
      </vt:variant>
    </vt:vector>
  </HeadingPairs>
  <TitlesOfParts>
    <vt:vector size="48" baseType="lpstr">
      <vt:lpstr>華康中黑體</vt:lpstr>
      <vt:lpstr>華康中黑體(P)</vt:lpstr>
      <vt:lpstr>華康正顏楷體W7</vt:lpstr>
      <vt:lpstr>華康正顏楷體W7(P)</vt:lpstr>
      <vt:lpstr>華康粗黑體</vt:lpstr>
      <vt:lpstr>華康新特明體(P)</vt:lpstr>
      <vt:lpstr>華康龍門石碑(P)</vt:lpstr>
      <vt:lpstr>華康魏碑體(P)</vt:lpstr>
      <vt:lpstr>華康儷中黑</vt:lpstr>
      <vt:lpstr>華康儷中黑(P)</vt:lpstr>
      <vt:lpstr>華康儷粗黑(P)</vt:lpstr>
      <vt:lpstr>新細明體</vt:lpstr>
      <vt:lpstr>Arial</vt:lpstr>
      <vt:lpstr>Calibri</vt:lpstr>
      <vt:lpstr>Wingdings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1778</cp:revision>
  <dcterms:created xsi:type="dcterms:W3CDTF">2006-09-26T01:05:23Z</dcterms:created>
  <dcterms:modified xsi:type="dcterms:W3CDTF">2024-08-26T06:26:15Z</dcterms:modified>
</cp:coreProperties>
</file>