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90032" r:id="rId3"/>
  </p:sldMasterIdLst>
  <p:notesMasterIdLst>
    <p:notesMasterId r:id="rId26"/>
  </p:notesMasterIdLst>
  <p:handoutMasterIdLst>
    <p:handoutMasterId r:id="rId27"/>
  </p:handoutMasterIdLst>
  <p:sldIdLst>
    <p:sldId id="1974" r:id="rId4"/>
    <p:sldId id="2119" r:id="rId5"/>
    <p:sldId id="2120" r:id="rId6"/>
    <p:sldId id="2122" r:id="rId7"/>
    <p:sldId id="2125" r:id="rId8"/>
    <p:sldId id="2126" r:id="rId9"/>
    <p:sldId id="2130" r:id="rId10"/>
    <p:sldId id="2145" r:id="rId11"/>
    <p:sldId id="2131" r:id="rId12"/>
    <p:sldId id="2132" r:id="rId13"/>
    <p:sldId id="2133" r:id="rId14"/>
    <p:sldId id="2134" r:id="rId15"/>
    <p:sldId id="2137" r:id="rId16"/>
    <p:sldId id="2138" r:id="rId17"/>
    <p:sldId id="2136" r:id="rId18"/>
    <p:sldId id="2139" r:id="rId19"/>
    <p:sldId id="2140" r:id="rId20"/>
    <p:sldId id="2141" r:id="rId21"/>
    <p:sldId id="2142" r:id="rId22"/>
    <p:sldId id="2143" r:id="rId23"/>
    <p:sldId id="2144" r:id="rId24"/>
    <p:sldId id="1892" r:id="rId25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3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FF99FF"/>
    <a:srgbClr val="FF66FF"/>
    <a:srgbClr val="660066"/>
    <a:srgbClr val="9900CC"/>
    <a:srgbClr val="00CC00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000" autoAdjust="0"/>
    <p:restoredTop sz="93315" autoAdjust="0"/>
  </p:normalViewPr>
  <p:slideViewPr>
    <p:cSldViewPr>
      <p:cViewPr varScale="1">
        <p:scale>
          <a:sx n="59" d="100"/>
          <a:sy n="59" d="100"/>
        </p:scale>
        <p:origin x="10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499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37810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80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196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9056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8556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371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44700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72249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3688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13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16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33" r:id="rId1"/>
    <p:sldLayoutId id="2147490034" r:id="rId2"/>
    <p:sldLayoutId id="2147490035" r:id="rId3"/>
    <p:sldLayoutId id="2147490036" r:id="rId4"/>
    <p:sldLayoutId id="2147490037" r:id="rId5"/>
    <p:sldLayoutId id="2147490038" r:id="rId6"/>
    <p:sldLayoutId id="2147490039" r:id="rId7"/>
    <p:sldLayoutId id="2147490040" r:id="rId8"/>
    <p:sldLayoutId id="2147490041" r:id="rId9"/>
    <p:sldLayoutId id="2147490042" r:id="rId10"/>
    <p:sldLayoutId id="2147490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35865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常年期第廿二主日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9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7200" dirty="0">
                <a:solidFill>
                  <a:srgbClr val="FFFF00"/>
                </a:solidFill>
                <a:ea typeface="華康粗黑體" panose="020B0709000000000000" pitchFamily="49" charset="-120"/>
              </a:rPr>
              <a:t>撒殫，退到我後面去</a:t>
            </a:r>
            <a:endParaRPr lang="en-US" altLang="zh-TW" sz="72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605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1297BA8-1DB1-4D59-A0C8-473475C17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6480720"/>
          </a:xfrm>
        </p:spPr>
        <p:txBody>
          <a:bodyPr/>
          <a:lstStyle/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我請求你們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獻上你們的身體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當作生活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聖潔和悅樂天主的祭品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為使你們能辨別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什麼是天主的旨意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/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真正的奉獻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生命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時間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分秒必爭</a:t>
            </a:r>
            <a:r>
              <a:rPr lang="en-US" altLang="zh-TW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永恆財富</a:t>
            </a:r>
            <a:endParaRPr lang="en-US" altLang="zh-TW" sz="36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               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金錢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越用越有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               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才能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專利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回饋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報答</a:t>
            </a:r>
            <a:b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                   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  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愛心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在愛中成長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/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辨別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天主的旨意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在生活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實踐中分辨</a:t>
            </a:r>
            <a:endParaRPr lang="en-US" altLang="zh-TW" sz="4000" dirty="0">
              <a:solidFill>
                <a:srgbClr val="0000FF"/>
              </a:solidFill>
              <a:highlight>
                <a:srgbClr val="FFFF00"/>
              </a:highlight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9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1297BA8-1DB1-4D59-A0C8-473475C17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撒旦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退到我後面去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你是我的絆腳石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因為你所體會的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不是天主的事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人縱然賺得全世界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卻賠上了自己的靈魂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為他有什麼益處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撒旦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退到我後面去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剛被誇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剛被託以教會和鑰匙的重任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立刻被罵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/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富甲天下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喪靈何益</a:t>
            </a:r>
            <a:r>
              <a:rPr lang="en-US" altLang="zh-TW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軍工複合體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既賣武器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必賣戰爭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中東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俄烏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台灣</a:t>
            </a:r>
            <a:r>
              <a:rPr lang="en-US" altLang="zh-TW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?)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「撒旦</a:t>
            </a:r>
            <a:r>
              <a:rPr lang="en-US" altLang="zh-TW" sz="4000" dirty="0">
                <a:ea typeface="華康儷金黑(P)" panose="020B0800000000000000" pitchFamily="34" charset="-120"/>
              </a:rPr>
              <a:t>!</a:t>
            </a:r>
            <a:r>
              <a:rPr lang="zh-TW" altLang="en-US" sz="4000" dirty="0">
                <a:ea typeface="華康儷金黑(P)" panose="020B0800000000000000" pitchFamily="34" charset="-120"/>
              </a:rPr>
              <a:t>退到我後面去</a:t>
            </a:r>
            <a:r>
              <a:rPr lang="en-US" altLang="zh-TW" sz="4000" dirty="0">
                <a:ea typeface="華康儷金黑(P)" panose="020B0800000000000000" pitchFamily="34" charset="-120"/>
              </a:rPr>
              <a:t>!</a:t>
            </a:r>
            <a:r>
              <a:rPr lang="zh-TW" altLang="en-US" sz="4000" dirty="0">
                <a:ea typeface="華康儷金黑(P)" panose="020B0800000000000000" pitchFamily="34" charset="-120"/>
              </a:rPr>
              <a:t>」如果信仰要和生活結合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而聖經又是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天主今天向「我」說的話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我就問</a:t>
            </a:r>
            <a:r>
              <a:rPr lang="en-US" altLang="zh-TW" sz="4000" dirty="0">
                <a:ea typeface="華康儷金黑(P)" panose="020B0800000000000000" pitchFamily="34" charset="-120"/>
              </a:rPr>
              <a:t>:</a:t>
            </a:r>
            <a:r>
              <a:rPr lang="zh-TW" altLang="en-US" sz="4000" dirty="0">
                <a:ea typeface="華康儷金黑(P)" panose="020B0800000000000000" pitchFamily="34" charset="-120"/>
              </a:rPr>
              <a:t>耶穌所罵的「撒旦」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指的是誰</a:t>
            </a:r>
            <a:r>
              <a:rPr lang="en-US" altLang="zh-TW" sz="4000" dirty="0">
                <a:ea typeface="華康儷金黑(P)" panose="020B0800000000000000" pitchFamily="34" charset="-120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“Get behind me, Satan!” Jesus said. If faith is to be an integral part of our life, and 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the Bible is the Word of God speaking to “me” here and now</a:t>
            </a:r>
            <a:r>
              <a:rPr lang="en-US" altLang="zh-TW" sz="4000" dirty="0">
                <a:ea typeface="華康儷金黑(P)" panose="020B0800000000000000" pitchFamily="34" charset="-12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who would be this “Satan” 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that Jesus curses?</a:t>
            </a:r>
          </a:p>
        </p:txBody>
      </p:sp>
    </p:spTree>
    <p:extLst>
      <p:ext uri="{BB962C8B-B14F-4D97-AF65-F5344CB8AC3E}">
        <p14:creationId xmlns:p14="http://schemas.microsoft.com/office/powerpoint/2010/main" val="278554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金黑(P)" panose="020B0800000000000000" pitchFamily="34" charset="-120"/>
              </a:rPr>
              <a:t>教父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聖依肋內</a:t>
            </a:r>
            <a:r>
              <a:rPr lang="zh-TW" altLang="en-US" sz="4000" dirty="0">
                <a:ea typeface="華康儷金黑(P)" panose="020B0800000000000000" pitchFamily="34" charset="-120"/>
              </a:rPr>
              <a:t>說</a:t>
            </a:r>
            <a:r>
              <a:rPr lang="en-US" altLang="zh-TW" sz="4000" dirty="0">
                <a:ea typeface="華康儷金黑(P)" panose="020B0800000000000000" pitchFamily="34" charset="-120"/>
              </a:rPr>
              <a:t>:</a:t>
            </a:r>
            <a:r>
              <a:rPr lang="zh-TW" altLang="en-US" sz="4000" dirty="0">
                <a:ea typeface="華康儷金黑(P)" panose="020B0800000000000000" pitchFamily="34" charset="-120"/>
              </a:rPr>
              <a:t>一個健康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快樂的人和一個清潔的大同世界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就是造物主的光榮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r>
              <a:rPr lang="zh-TW" altLang="en-US" sz="4000" dirty="0">
                <a:ea typeface="華康儷金黑(P)" panose="020B0800000000000000" pitchFamily="34" charset="-120"/>
              </a:rPr>
              <a:t>所以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我以下的道理不是講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政治</a:t>
            </a:r>
            <a:r>
              <a:rPr lang="en-US" altLang="zh-TW" sz="4000" dirty="0">
                <a:solidFill>
                  <a:srgbClr val="0000FF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而是講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信仰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St Irenaeus said: “</a:t>
            </a:r>
            <a:r>
              <a:rPr lang="en-US" altLang="zh-TW" sz="4400" dirty="0">
                <a:ea typeface="華康儷金黑(P)" panose="020B0800000000000000" pitchFamily="34" charset="-120"/>
              </a:rPr>
              <a:t>A healthy, happy person and </a:t>
            </a:r>
            <a:r>
              <a:rPr lang="en-US" altLang="zh-TW" sz="4400" b="1" dirty="0">
                <a:ea typeface="華康儷金黑(P)" panose="020B0800000000000000" pitchFamily="34" charset="-120"/>
              </a:rPr>
              <a:t>a </a:t>
            </a:r>
            <a:r>
              <a:rPr lang="en-US" altLang="zh-TW" sz="4400" b="1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clean, harmonious </a:t>
            </a:r>
            <a:r>
              <a:rPr lang="en-US" altLang="zh-TW" sz="4400" b="1" dirty="0">
                <a:highlight>
                  <a:srgbClr val="FFFF00"/>
                </a:highlight>
                <a:ea typeface="華康儷金黑(P)" panose="020B0800000000000000" pitchFamily="34" charset="-120"/>
              </a:rPr>
              <a:t>world is the glory of God</a:t>
            </a:r>
            <a:r>
              <a:rPr lang="en-US" altLang="zh-TW" sz="4000" dirty="0">
                <a:ea typeface="華康儷金黑(P)" panose="020B0800000000000000" pitchFamily="34" charset="-120"/>
              </a:rPr>
              <a:t>.”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zh-TW" sz="4000" dirty="0">
                <a:ea typeface="華康儷金黑(P)" panose="020B0800000000000000" pitchFamily="34" charset="-120"/>
              </a:rPr>
              <a:t>My sermon starts from this perspective. </a:t>
            </a:r>
          </a:p>
          <a:p>
            <a:pPr>
              <a:spcBef>
                <a:spcPts val="0"/>
              </a:spcBef>
            </a:pPr>
            <a:r>
              <a:rPr lang="en-US" altLang="zh-TW" sz="4000" b="1" dirty="0">
                <a:highlight>
                  <a:srgbClr val="FFFF00"/>
                </a:highlight>
                <a:ea typeface="華康儷金黑(P)" panose="020B0800000000000000" pitchFamily="34" charset="-120"/>
              </a:rPr>
              <a:t>It relates to </a:t>
            </a:r>
            <a:r>
              <a:rPr lang="en-US" altLang="zh-TW" sz="4000" b="1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faith</a:t>
            </a:r>
            <a:r>
              <a:rPr lang="en-US" altLang="zh-TW" sz="4000" b="1" dirty="0">
                <a:highlight>
                  <a:srgbClr val="FFFF00"/>
                </a:highlight>
                <a:ea typeface="華康儷金黑(P)" panose="020B0800000000000000" pitchFamily="34" charset="-120"/>
              </a:rPr>
              <a:t>, </a:t>
            </a:r>
            <a:r>
              <a:rPr lang="en-US" altLang="zh-TW" sz="5400" b="1" dirty="0">
                <a:highlight>
                  <a:srgbClr val="FFFF00"/>
                </a:highlight>
                <a:ea typeface="華康儷金黑(P)" panose="020B0800000000000000" pitchFamily="34" charset="-120"/>
              </a:rPr>
              <a:t>not </a:t>
            </a:r>
            <a:r>
              <a:rPr lang="en-US" altLang="zh-TW" sz="5400" b="1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politics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  <a:p>
            <a:pPr>
              <a:spcBef>
                <a:spcPts val="0"/>
              </a:spcBef>
            </a:pPr>
            <a:endParaRPr lang="zh-TW" altLang="en-US" sz="4000" dirty="0">
              <a:ea typeface="華康儷金黑(P)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671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金黑(P)" panose="020B0800000000000000" pitchFamily="34" charset="-120"/>
              </a:rPr>
              <a:t>我追求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天下一家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不反美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也不反日</a:t>
            </a:r>
            <a:r>
              <a:rPr lang="en-US" altLang="zh-TW" sz="4000" dirty="0">
                <a:ea typeface="華康儷金黑(P)" panose="020B0800000000000000" pitchFamily="34" charset="-120"/>
              </a:rPr>
              <a:t>;</a:t>
            </a:r>
            <a:r>
              <a:rPr lang="zh-TW" altLang="en-US" sz="4000" dirty="0">
                <a:ea typeface="華康儷金黑(P)" panose="020B0800000000000000" pitchFamily="34" charset="-120"/>
              </a:rPr>
              <a:t>我只是反對一切危害人類生命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和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毀滅地球的行為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無論做這些事的人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br>
              <a:rPr lang="en-US" altLang="zh-TW" sz="4000" dirty="0">
                <a:ea typeface="華康儷金黑(P)" panose="020B0800000000000000" pitchFamily="34" charset="-120"/>
              </a:rPr>
            </a:br>
            <a:r>
              <a:rPr lang="zh-TW" altLang="en-US" sz="4000" dirty="0">
                <a:ea typeface="華康儷金黑(P)" panose="020B0800000000000000" pitchFamily="34" charset="-120"/>
              </a:rPr>
              <a:t>有多麼漂亮的理由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r>
              <a:rPr lang="zh-TW" altLang="en-US" dirty="0">
                <a:ea typeface="華康儷金黑(P)" panose="020B0800000000000000" pitchFamily="34" charset="-120"/>
              </a:rPr>
              <a:t>請看後面地圖</a:t>
            </a:r>
            <a:r>
              <a:rPr lang="en-US" altLang="zh-TW" dirty="0">
                <a:ea typeface="華康儷金黑(P)" panose="020B0800000000000000" pitchFamily="34" charset="-120"/>
              </a:rPr>
              <a:t>: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000" spc="-100" dirty="0">
                <a:ea typeface="華康儷金黑(P)" panose="020B0800000000000000" pitchFamily="34" charset="-120"/>
              </a:rPr>
              <a:t>I envision </a:t>
            </a:r>
            <a:r>
              <a:rPr lang="en-US" altLang="zh-TW" sz="4000" spc="-100" dirty="0">
                <a:highlight>
                  <a:srgbClr val="FFFF00"/>
                </a:highlight>
                <a:ea typeface="華康儷金黑(P)" panose="020B0800000000000000" pitchFamily="34" charset="-120"/>
              </a:rPr>
              <a:t>the world as one family</a:t>
            </a:r>
            <a:r>
              <a:rPr lang="en-US" altLang="zh-TW" sz="4000" spc="-100" dirty="0">
                <a:ea typeface="華康儷金黑(P)" panose="020B0800000000000000" pitchFamily="34" charset="-120"/>
              </a:rPr>
              <a:t>. I am neither anti-America, nor anti-Japan;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000" spc="-100" dirty="0">
                <a:ea typeface="華康儷金黑(P)" panose="020B0800000000000000" pitchFamily="34" charset="-120"/>
              </a:rPr>
              <a:t>I am only against any actions that jeopardize lives and are catastrophic to the earth, no matter how admirably the narrative is spun.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000" spc="-100" dirty="0">
                <a:ea typeface="華康儷金黑(P)" panose="020B0800000000000000" pitchFamily="34" charset="-120"/>
              </a:rPr>
              <a:t>Please refer to the map next page.</a:t>
            </a:r>
          </a:p>
        </p:txBody>
      </p:sp>
    </p:spTree>
    <p:extLst>
      <p:ext uri="{BB962C8B-B14F-4D97-AF65-F5344CB8AC3E}">
        <p14:creationId xmlns:p14="http://schemas.microsoft.com/office/powerpoint/2010/main" val="187638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dirty="0">
                <a:ea typeface="華康儷金黑(P)" panose="020B0800000000000000" pitchFamily="34" charset="-120"/>
              </a:rPr>
              <a:t>清華大學</a:t>
            </a:r>
            <a:r>
              <a:rPr lang="en-US" altLang="zh-TW" dirty="0">
                <a:ea typeface="華康儷金黑(P)" panose="020B0800000000000000" pitchFamily="34" charset="-120"/>
              </a:rPr>
              <a:t>:</a:t>
            </a:r>
            <a:r>
              <a:rPr lang="zh-TW" altLang="en-US" dirty="0">
                <a:ea typeface="華康儷金黑(P)" panose="020B0800000000000000" pitchFamily="34" charset="-120"/>
              </a:rPr>
              <a:t>日本核污水</a:t>
            </a:r>
            <a:r>
              <a:rPr lang="en-US" altLang="zh-TW" b="1" dirty="0">
                <a:solidFill>
                  <a:srgbClr val="FF0000"/>
                </a:solidFill>
                <a:ea typeface="華康儷金黑(P)" panose="020B0800000000000000" pitchFamily="34" charset="-120"/>
              </a:rPr>
              <a:t>240</a:t>
            </a:r>
            <a:r>
              <a:rPr lang="zh-TW" altLang="en-US" dirty="0">
                <a:ea typeface="華康儷金黑(P)" panose="020B0800000000000000" pitchFamily="34" charset="-120"/>
              </a:rPr>
              <a:t>天到中國沿岸</a:t>
            </a:r>
            <a:r>
              <a:rPr lang="en-US" altLang="zh-TW" dirty="0">
                <a:ea typeface="華康儷金黑(P)" panose="020B0800000000000000" pitchFamily="34" charset="-120"/>
              </a:rPr>
              <a:t>,</a:t>
            </a:r>
            <a:r>
              <a:rPr lang="zh-TW" altLang="en-US" dirty="0">
                <a:solidFill>
                  <a:srgbClr val="FF0000"/>
                </a:solidFill>
                <a:ea typeface="華康儷金黑(P)" panose="020B0800000000000000" pitchFamily="34" charset="-120"/>
              </a:rPr>
              <a:t>包括香港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6559A8-1B17-47D5-AC0B-C2CEC35C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8" y="912370"/>
            <a:ext cx="9144000" cy="49685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CE28B13E-712C-48F5-8424-CA3D0EAD4718}"/>
              </a:ext>
            </a:extLst>
          </p:cNvPr>
          <p:cNvSpPr/>
          <p:nvPr/>
        </p:nvSpPr>
        <p:spPr>
          <a:xfrm>
            <a:off x="1271352" y="916722"/>
            <a:ext cx="864096" cy="360040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37A60FF-6BE3-4706-B5FC-0607AA3886AD}"/>
              </a:ext>
            </a:extLst>
          </p:cNvPr>
          <p:cNvSpPr/>
          <p:nvPr/>
        </p:nvSpPr>
        <p:spPr>
          <a:xfrm>
            <a:off x="4876272" y="3159018"/>
            <a:ext cx="1080120" cy="36004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B07546D-4FE2-4797-BCCB-D753E1353EE9}"/>
              </a:ext>
            </a:extLst>
          </p:cNvPr>
          <p:cNvSpPr/>
          <p:nvPr/>
        </p:nvSpPr>
        <p:spPr>
          <a:xfrm>
            <a:off x="4983952" y="943010"/>
            <a:ext cx="864096" cy="36004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CE17152-BBD7-4608-A0ED-E21D6B9D4C02}"/>
              </a:ext>
            </a:extLst>
          </p:cNvPr>
          <p:cNvSpPr/>
          <p:nvPr/>
        </p:nvSpPr>
        <p:spPr>
          <a:xfrm>
            <a:off x="1270039" y="3143828"/>
            <a:ext cx="864096" cy="36004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D7B4423-3F75-4727-9D3B-D26721EEC046}"/>
              </a:ext>
            </a:extLst>
          </p:cNvPr>
          <p:cNvSpPr txBox="1"/>
          <p:nvPr/>
        </p:nvSpPr>
        <p:spPr>
          <a:xfrm>
            <a:off x="2483768" y="1844824"/>
            <a:ext cx="1584176" cy="26161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核污水的擴散速度</a:t>
            </a:r>
            <a:endParaRPr lang="en-US" altLang="zh-TW" sz="2400" dirty="0">
              <a:solidFill>
                <a:schemeClr val="bg1"/>
              </a:solidFill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Spread of nuclear </a:t>
            </a:r>
            <a:r>
              <a:rPr lang="en-US" altLang="zh-TW" sz="20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waste water</a:t>
            </a: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30 </a:t>
            </a:r>
            <a:r>
              <a:rPr lang="zh-TW" altLang="en-US" sz="24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年後</a:t>
            </a:r>
            <a:r>
              <a:rPr lang="en-US" altLang="zh-TW" sz="24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?</a:t>
            </a: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華康儷金黑(P)" panose="020B0800000000000000" pitchFamily="34" charset="-120"/>
                <a:ea typeface="華康儷金黑(P)" panose="020B0800000000000000" pitchFamily="34" charset="-120"/>
              </a:rPr>
              <a:t>30 years?</a:t>
            </a:r>
            <a:endParaRPr lang="zh-TW" altLang="en-US" sz="2400" dirty="0">
              <a:solidFill>
                <a:schemeClr val="bg1"/>
              </a:solidFill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ACDA119-6E27-4F6A-9761-C668CF9D7581}"/>
              </a:ext>
            </a:extLst>
          </p:cNvPr>
          <p:cNvSpPr txBox="1"/>
          <p:nvPr/>
        </p:nvSpPr>
        <p:spPr>
          <a:xfrm>
            <a:off x="7611194" y="764704"/>
            <a:ext cx="158417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sz="60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9E937B4-89BC-4F79-90BE-92B6CB89FA6C}"/>
              </a:ext>
            </a:extLst>
          </p:cNvPr>
          <p:cNvSpPr txBox="1"/>
          <p:nvPr/>
        </p:nvSpPr>
        <p:spPr>
          <a:xfrm>
            <a:off x="35496" y="5805264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0000FF"/>
                </a:solidFill>
              </a:rPr>
              <a:t>Anti-democracy,</a:t>
            </a:r>
            <a:r>
              <a:rPr lang="zh-TW" altLang="zh-TW" sz="30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 anti-freedom, anti-human rights</a:t>
            </a:r>
            <a:endParaRPr lang="en-US" altLang="zh-TW" sz="3000" b="1" dirty="0">
              <a:solidFill>
                <a:srgbClr val="0000FF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zh-TW" altLang="en-US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不道德</a:t>
            </a:r>
            <a:r>
              <a:rPr lang="en-US" altLang="zh-TW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反民主</a:t>
            </a:r>
            <a:r>
              <a:rPr lang="en-US" altLang="zh-TW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反自由</a:t>
            </a:r>
            <a:r>
              <a:rPr lang="en-US" altLang="zh-TW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反人權</a:t>
            </a:r>
            <a:r>
              <a:rPr lang="en-US" altLang="zh-TW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,</a:t>
            </a:r>
            <a:r>
              <a:rPr lang="zh-TW" altLang="en-US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反基督</a:t>
            </a:r>
            <a:r>
              <a:rPr lang="en-US" altLang="zh-TW" sz="3000" dirty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endParaRPr lang="zh-TW" altLang="en-US" sz="3000" dirty="0">
              <a:solidFill>
                <a:srgbClr val="FF0000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71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前面地圖告訴我們</a:t>
            </a:r>
            <a:r>
              <a:rPr lang="en-US" altLang="zh-TW" sz="4000" dirty="0">
                <a:ea typeface="華康儷金黑(P)" panose="020B0800000000000000" pitchFamily="34" charset="-120"/>
              </a:rPr>
              <a:t>:</a:t>
            </a:r>
            <a:r>
              <a:rPr lang="zh-TW" altLang="en-US" sz="4000" dirty="0">
                <a:ea typeface="華康儷金黑(P)" panose="020B0800000000000000" pitchFamily="34" charset="-120"/>
              </a:rPr>
              <a:t>把核污水排入大海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是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不道德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反人類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反基督信仰的行為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br>
              <a:rPr lang="en-US" altLang="zh-TW" sz="4000" dirty="0">
                <a:ea typeface="華康儷金黑(P)" panose="020B0800000000000000" pitchFamily="34" charset="-120"/>
              </a:rPr>
            </a:br>
            <a:r>
              <a:rPr lang="zh-TW" altLang="en-US" sz="4000" dirty="0">
                <a:ea typeface="華康儷金黑(P)" panose="020B0800000000000000" pitchFamily="34" charset="-120"/>
              </a:rPr>
              <a:t>是真實的「覆水難收」</a:t>
            </a:r>
            <a:r>
              <a:rPr lang="en-US" altLang="zh-TW" sz="4000" dirty="0">
                <a:ea typeface="華康儷金黑(P)" panose="020B0800000000000000" pitchFamily="34" charset="-12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等待人類的是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集體滅亡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或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基因變異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This map tells us: dumping nuclear waste water into the sea is </a:t>
            </a:r>
            <a:r>
              <a:rPr lang="en-US" altLang="zh-TW" sz="4000" dirty="0">
                <a:highlight>
                  <a:srgbClr val="FFFF00"/>
                </a:highlight>
                <a:ea typeface="華康儷金黑(P)" panose="020B0800000000000000" pitchFamily="34" charset="-120"/>
              </a:rPr>
              <a:t>immoral, anti-humanity</a:t>
            </a:r>
            <a:r>
              <a:rPr lang="en-US" altLang="zh-TW" sz="4000" dirty="0">
                <a:ea typeface="華康儷金黑(P)" panose="020B0800000000000000" pitchFamily="34" charset="-120"/>
              </a:rPr>
              <a:t>, against the principles of Christian belief, and utterly </a:t>
            </a:r>
            <a:r>
              <a:rPr lang="en-US" altLang="zh-TW" sz="4000" dirty="0">
                <a:highlight>
                  <a:srgbClr val="FFFF00"/>
                </a:highlight>
                <a:ea typeface="華康儷金黑(P)" panose="020B0800000000000000" pitchFamily="34" charset="-120"/>
              </a:rPr>
              <a:t>irreversible</a:t>
            </a:r>
            <a:r>
              <a:rPr lang="en-US" altLang="zh-TW" sz="4000" dirty="0">
                <a:ea typeface="華康儷金黑(P)" panose="020B0800000000000000" pitchFamily="34" charset="-120"/>
              </a:rPr>
              <a:t>; what awaits humanity is 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collective destruction</a:t>
            </a:r>
            <a:r>
              <a:rPr lang="en-US" altLang="zh-TW" sz="4000" dirty="0">
                <a:ea typeface="華康儷金黑(P)" panose="020B0800000000000000" pitchFamily="34" charset="-120"/>
              </a:rPr>
              <a:t> or 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genetic mutation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17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主要原因是</a:t>
            </a:r>
            <a:r>
              <a:rPr lang="en-US" altLang="zh-TW" sz="4000" dirty="0">
                <a:ea typeface="華康儷金黑(P)" panose="020B0800000000000000" pitchFamily="34" charset="-120"/>
              </a:rPr>
              <a:t>:</a:t>
            </a:r>
            <a:r>
              <a:rPr lang="zh-TW" altLang="en-US" sz="4000" dirty="0">
                <a:ea typeface="華康儷金黑(P)" panose="020B0800000000000000" pitchFamily="34" charset="-120"/>
              </a:rPr>
              <a:t>美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日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韓三國要聯合起來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圍堵中國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同時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阻擋中國聯合第三世界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共同發展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共享地球資源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r>
              <a:rPr lang="zh-TW" altLang="en-US" sz="4000" dirty="0">
                <a:ea typeface="華康儷金黑(P)" panose="020B0800000000000000" pitchFamily="34" charset="-120"/>
              </a:rPr>
              <a:t>所以美國和西歐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都沒有強烈反對日本傾倒核污水入海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The underlying reason behind the allied front of the United States, Japan, and South Korea is to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contain China</a:t>
            </a:r>
            <a:r>
              <a:rPr lang="en-US" altLang="zh-TW" sz="4000" dirty="0">
                <a:ea typeface="華康儷金黑(P)" panose="020B0800000000000000" pitchFamily="34" charset="-120"/>
              </a:rPr>
              <a:t>, whilst also obstructing China's effort with the Third World countries toward achieving a common goal of </a:t>
            </a:r>
            <a:r>
              <a:rPr lang="en-US" altLang="zh-TW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development and sharing of global resources.</a:t>
            </a:r>
          </a:p>
        </p:txBody>
      </p:sp>
    </p:spTree>
    <p:extLst>
      <p:ext uri="{BB962C8B-B14F-4D97-AF65-F5344CB8AC3E}">
        <p14:creationId xmlns:p14="http://schemas.microsoft.com/office/powerpoint/2010/main" val="188396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spc="200" dirty="0">
                <a:ea typeface="華康儷金黑(P)" panose="020B0800000000000000" pitchFamily="34" charset="-120"/>
              </a:rPr>
              <a:t>我們繼續追問</a:t>
            </a:r>
            <a:r>
              <a:rPr lang="en-US" altLang="zh-TW" sz="4000" spc="200" dirty="0">
                <a:ea typeface="華康儷金黑(P)" panose="020B0800000000000000" pitchFamily="34" charset="-120"/>
              </a:rPr>
              <a:t>:</a:t>
            </a:r>
            <a:r>
              <a:rPr lang="zh-TW" altLang="en-US" sz="4000" spc="200" dirty="0">
                <a:ea typeface="華康儷金黑(P)" panose="020B0800000000000000" pitchFamily="34" charset="-120"/>
              </a:rPr>
              <a:t>為什麼上述主張民主</a:t>
            </a:r>
            <a:r>
              <a:rPr lang="en-US" altLang="zh-TW" sz="4000" spc="200" dirty="0">
                <a:ea typeface="華康儷金黑(P)" panose="020B0800000000000000" pitchFamily="34" charset="-120"/>
              </a:rPr>
              <a:t>,</a:t>
            </a:r>
            <a:r>
              <a:rPr lang="zh-TW" altLang="en-US" sz="4000" spc="200" dirty="0">
                <a:ea typeface="華康儷金黑(P)" panose="020B0800000000000000" pitchFamily="34" charset="-120"/>
              </a:rPr>
              <a:t>自由</a:t>
            </a:r>
            <a:r>
              <a:rPr lang="en-US" altLang="zh-TW" sz="4000" spc="200" dirty="0">
                <a:ea typeface="華康儷金黑(P)" panose="020B0800000000000000" pitchFamily="34" charset="-120"/>
              </a:rPr>
              <a:t>,</a:t>
            </a:r>
            <a:r>
              <a:rPr lang="zh-TW" altLang="en-US" sz="4000" spc="200" dirty="0">
                <a:ea typeface="華康儷金黑(P)" panose="020B0800000000000000" pitchFamily="34" charset="-120"/>
              </a:rPr>
              <a:t>人權的國家</a:t>
            </a:r>
            <a:r>
              <a:rPr lang="en-US" altLang="zh-TW" sz="4000" spc="200" dirty="0">
                <a:ea typeface="華康儷金黑(P)" panose="020B0800000000000000" pitchFamily="34" charset="-120"/>
              </a:rPr>
              <a:t>,</a:t>
            </a:r>
            <a:r>
              <a:rPr lang="zh-TW" altLang="en-US" sz="4000" spc="200" dirty="0">
                <a:ea typeface="華康儷金黑(P)" panose="020B0800000000000000" pitchFamily="34" charset="-120"/>
              </a:rPr>
              <a:t>會作出</a:t>
            </a:r>
            <a:r>
              <a:rPr lang="zh-TW" altLang="en-US" sz="4000" spc="200" dirty="0">
                <a:solidFill>
                  <a:srgbClr val="FF0000"/>
                </a:solidFill>
                <a:ea typeface="華康儷金黑(P)" panose="020B0800000000000000" pitchFamily="34" charset="-120"/>
              </a:rPr>
              <a:t>反民主</a:t>
            </a:r>
            <a:r>
              <a:rPr lang="en-US" altLang="zh-TW" sz="4000" spc="200" dirty="0">
                <a:solidFill>
                  <a:srgbClr val="FF0000"/>
                </a:solidFill>
                <a:ea typeface="華康儷金黑(P)" panose="020B0800000000000000" pitchFamily="34" charset="-120"/>
              </a:rPr>
              <a:t>,</a:t>
            </a:r>
            <a:r>
              <a:rPr lang="zh-TW" altLang="en-US" sz="4000" spc="200" dirty="0">
                <a:solidFill>
                  <a:srgbClr val="FF0000"/>
                </a:solidFill>
                <a:ea typeface="華康儷金黑(P)" panose="020B0800000000000000" pitchFamily="34" charset="-120"/>
              </a:rPr>
              <a:t>反自由</a:t>
            </a:r>
            <a:r>
              <a:rPr lang="en-US" altLang="zh-TW" sz="4000" spc="200" dirty="0">
                <a:solidFill>
                  <a:srgbClr val="FF0000"/>
                </a:solidFill>
                <a:ea typeface="華康儷金黑(P)" panose="020B0800000000000000" pitchFamily="34" charset="-120"/>
              </a:rPr>
              <a:t>,</a:t>
            </a:r>
            <a:r>
              <a:rPr lang="zh-TW" altLang="en-US" sz="4000" spc="200" dirty="0">
                <a:solidFill>
                  <a:srgbClr val="FF0000"/>
                </a:solidFill>
                <a:ea typeface="華康儷金黑(P)" panose="020B0800000000000000" pitchFamily="34" charset="-120"/>
              </a:rPr>
              <a:t>反人權</a:t>
            </a:r>
            <a:r>
              <a:rPr lang="zh-TW" altLang="en-US" sz="4000" spc="200" dirty="0">
                <a:ea typeface="華康儷金黑(P)" panose="020B0800000000000000" pitchFamily="34" charset="-120"/>
              </a:rPr>
              <a:t>的事</a:t>
            </a:r>
            <a:r>
              <a:rPr lang="en-US" altLang="zh-TW" sz="4000" spc="200" dirty="0">
                <a:ea typeface="華康儷金黑(P)" panose="020B0800000000000000" pitchFamily="34" charset="-120"/>
              </a:rPr>
              <a:t>?</a:t>
            </a:r>
            <a:r>
              <a:rPr lang="zh-TW" altLang="en-US" sz="4000" spc="200" dirty="0">
                <a:ea typeface="華康儷金黑(P)" panose="020B0800000000000000" pitchFamily="34" charset="-120"/>
              </a:rPr>
              <a:t>如果核污水無問題</a:t>
            </a:r>
            <a:r>
              <a:rPr lang="en-US" altLang="zh-TW" sz="4000" spc="200" dirty="0">
                <a:ea typeface="華康儷金黑(P)" panose="020B0800000000000000" pitchFamily="34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spc="2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為什麼不留為自用</a:t>
            </a:r>
            <a:r>
              <a:rPr lang="en-US" altLang="zh-TW" sz="4000" b="1" spc="2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?!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000" dirty="0">
                <a:ea typeface="華康儷金黑(P)" panose="020B0800000000000000" pitchFamily="34" charset="-120"/>
              </a:rPr>
              <a:t>We continue to ask: “why do countries that advocate democracy, freedom and human rights act in a way that is anti-democracy, anti-freedom, anti-human rights? </a:t>
            </a:r>
            <a:r>
              <a:rPr lang="en-US" altLang="zh-TW" sz="4000" dirty="0">
                <a:highlight>
                  <a:srgbClr val="FFFF00"/>
                </a:highlight>
                <a:ea typeface="華康儷金黑(P)" panose="020B0800000000000000" pitchFamily="34" charset="-120"/>
              </a:rPr>
              <a:t>If nuclear waste water poses no health risks, why do they not keep it</a:t>
            </a:r>
            <a:br>
              <a:rPr lang="en-US" altLang="zh-TW" sz="4000" dirty="0">
                <a:highlight>
                  <a:srgbClr val="FFFF00"/>
                </a:highlight>
                <a:ea typeface="華康儷金黑(P)" panose="020B0800000000000000" pitchFamily="34" charset="-120"/>
              </a:rPr>
            </a:br>
            <a:r>
              <a:rPr lang="en-US" altLang="zh-TW" sz="4000" dirty="0">
                <a:highlight>
                  <a:srgbClr val="FFFF00"/>
                </a:highlight>
                <a:ea typeface="華康儷金黑(P)" panose="020B0800000000000000" pitchFamily="34" charset="-12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for their own consumption?</a:t>
            </a:r>
            <a:r>
              <a:rPr lang="en-US" altLang="zh-TW" sz="4000" dirty="0">
                <a:ea typeface="華康儷金黑(P)" panose="020B0800000000000000" pitchFamily="34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33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原因是柏拉圖的名言</a:t>
            </a:r>
            <a:r>
              <a:rPr lang="en-US" altLang="zh-TW" sz="4000" dirty="0">
                <a:ea typeface="華康儷金黑(P)" panose="020B0800000000000000" pitchFamily="34" charset="-120"/>
              </a:rPr>
              <a:t>: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人類最大的罪是自我中心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r>
              <a:rPr lang="zh-TW" altLang="en-US" sz="4000" dirty="0">
                <a:ea typeface="華康儷金黑(P)" panose="020B0800000000000000" pitchFamily="34" charset="-120"/>
              </a:rPr>
              <a:t>大部分人都想獨享而不願分享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br>
              <a:rPr lang="en-US" altLang="zh-TW" sz="4000" dirty="0">
                <a:ea typeface="華康儷金黑(P)" panose="020B0800000000000000" pitchFamily="34" charset="-120"/>
              </a:rPr>
            </a:br>
            <a:r>
              <a:rPr lang="zh-TW" altLang="en-US" sz="4000" dirty="0">
                <a:ea typeface="華康儷金黑(P)" panose="020B0800000000000000" pitchFamily="34" charset="-120"/>
              </a:rPr>
              <a:t>已發展國家的數億人口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阻擋其餘數十億人的崛地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也就成了順理成章的事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altLang="zh-TW" sz="4000" spc="-150" dirty="0">
                <a:ea typeface="華康儷金黑(P)" panose="020B0800000000000000" pitchFamily="34" charset="-120"/>
              </a:rPr>
              <a:t>Reason? Plato’s famous words: “The greatest sin is man's </a:t>
            </a:r>
            <a:r>
              <a:rPr lang="en-US" altLang="zh-TW" sz="4000" spc="-15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self-centeredness</a:t>
            </a:r>
            <a:r>
              <a:rPr lang="en-US" altLang="zh-TW" sz="4000" spc="-150" dirty="0">
                <a:ea typeface="華康儷金黑(P)" panose="020B0800000000000000" pitchFamily="34" charset="-120"/>
              </a:rPr>
              <a:t>.” People tend to hog selfishly than share with others. Thus, it is natural for developed countries with just </a:t>
            </a:r>
            <a:r>
              <a:rPr lang="en-US" altLang="zh-TW" sz="4000" spc="-150" dirty="0">
                <a:solidFill>
                  <a:srgbClr val="FF0000"/>
                </a:solidFill>
                <a:ea typeface="華康儷金黑(P)" panose="020B0800000000000000" pitchFamily="34" charset="-120"/>
              </a:rPr>
              <a:t>a billion people to block off progress of the rest of the world </a:t>
            </a:r>
            <a:r>
              <a:rPr lang="en-US" altLang="zh-TW" sz="4000" spc="-150" dirty="0">
                <a:ea typeface="華康儷金黑(P)" panose="020B0800000000000000" pitchFamily="34" charset="-120"/>
              </a:rPr>
              <a:t>which has a </a:t>
            </a:r>
            <a:r>
              <a:rPr lang="en-US" altLang="zh-TW" sz="4000" spc="-120" dirty="0">
                <a:ea typeface="華康儷金黑(P)" panose="020B0800000000000000" pitchFamily="34" charset="-120"/>
              </a:rPr>
              <a:t>population many times greater</a:t>
            </a:r>
            <a:r>
              <a:rPr lang="en-US" altLang="zh-TW" sz="4000" spc="-150" dirty="0">
                <a:ea typeface="華康儷金黑(P)" panose="020B0800000000000000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5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" y="260648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恭讀耶肋米亞先知書　</a:t>
            </a:r>
            <a:r>
              <a:rPr lang="en-US" altLang="zh-TW" sz="36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20:7-9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上主，你引誘了我；我讓自己受了你的引誘；你確實比我強，你勝利了。</a:t>
            </a:r>
            <a:r>
              <a:rPr lang="zh-TW" altLang="en-US" sz="40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我終日成為笑柄，人人都嘲笑我。因為我每次發言，必得叫喊，必得高呼：「暴虐！破壞！」實在，上主的話，使我日日成為受侮辱和譏笑的原因。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如果我說：我不再想念他，不再以他的名發言</a:t>
            </a:r>
            <a:r>
              <a:rPr lang="en-US" altLang="zh-TW" sz="4000" spc="-15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668344" y="6341258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3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720725" algn="l"/>
              </a:tabLst>
            </a:pPr>
            <a:r>
              <a:rPr lang="zh-TW" altLang="en-US" sz="4000" dirty="0">
                <a:ea typeface="華康儷金黑(P)" panose="020B0800000000000000" pitchFamily="34" charset="-120"/>
              </a:rPr>
              <a:t>連其餘次一級的已發展國家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或窮國中的富人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都想加入已發展國家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ea typeface="華康儷金黑(P)" panose="020B0800000000000000" pitchFamily="34" charset="-120"/>
              </a:rPr>
              <a:t>齊齊剝削地球的資源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甚至置自己的「窮同胞」於不顧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也就不會令人奇怪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</a:p>
          <a:p>
            <a:pPr>
              <a:lnSpc>
                <a:spcPts val="4200"/>
              </a:lnSpc>
              <a:spcBef>
                <a:spcPts val="0"/>
              </a:spcBef>
            </a:pPr>
            <a:r>
              <a:rPr lang="en-US" altLang="zh-TW" sz="4000" spc="-100" dirty="0">
                <a:ea typeface="華康儷金黑(P)" panose="020B0800000000000000" pitchFamily="34" charset="-120"/>
              </a:rPr>
              <a:t>Even second-tier developed countries, or the wealthy in poor countries, all would aspire to join the most developed countries in an effort </a:t>
            </a:r>
            <a:r>
              <a:rPr lang="en-US" altLang="zh-TW" sz="4000" spc="-10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to plunder the earth’s resources</a:t>
            </a:r>
            <a:r>
              <a:rPr lang="en-US" altLang="zh-TW" sz="4000" spc="-100" dirty="0">
                <a:ea typeface="華康儷金黑(P)" panose="020B0800000000000000" pitchFamily="34" charset="-120"/>
              </a:rPr>
              <a:t>. It is, therefore, no surprise that they would forsake “their own poor brethren” to fend for themselves. </a:t>
            </a:r>
          </a:p>
        </p:txBody>
      </p:sp>
    </p:spTree>
    <p:extLst>
      <p:ext uri="{BB962C8B-B14F-4D97-AF65-F5344CB8AC3E}">
        <p14:creationId xmlns:p14="http://schemas.microsoft.com/office/powerpoint/2010/main" val="3985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FFCFE953-D351-4384-9857-641817BDE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金黑(P)" panose="020B0800000000000000" pitchFamily="34" charset="-120"/>
              </a:rPr>
              <a:t>歸根究柢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還是我們未能明白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如何可以在神貧中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度一種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樂意與人分享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而又快樂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健康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符合天主聖意的基督化生命</a:t>
            </a:r>
            <a:r>
              <a:rPr lang="en-US" altLang="zh-TW" sz="4000" dirty="0">
                <a:ea typeface="華康儷金黑(P)" panose="020B0800000000000000" pitchFamily="34" charset="-120"/>
              </a:rPr>
              <a:t>.</a:t>
            </a:r>
            <a:r>
              <a:rPr lang="zh-TW" altLang="en-US" sz="4000" dirty="0">
                <a:ea typeface="華康儷金黑(P)" panose="020B0800000000000000" pitchFamily="34" charset="-120"/>
              </a:rPr>
              <a:t>所以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教會</a:t>
            </a:r>
            <a:r>
              <a:rPr lang="zh-TW" altLang="en-US" sz="4000" dirty="0">
                <a:solidFill>
                  <a:srgbClr val="FF0000"/>
                </a:solidFill>
                <a:ea typeface="華康儷金黑(P)" panose="020B0800000000000000" pitchFamily="34" charset="-120"/>
              </a:rPr>
              <a:t>建設天國的使命</a:t>
            </a:r>
            <a:r>
              <a:rPr lang="en-US" altLang="zh-TW" sz="4000" dirty="0">
                <a:ea typeface="華康儷金黑(P)" panose="020B0800000000000000" pitchFamily="34" charset="-120"/>
              </a:rPr>
              <a:t>,</a:t>
            </a:r>
            <a:r>
              <a:rPr lang="zh-TW" altLang="en-US" sz="4000" dirty="0">
                <a:ea typeface="華康儷金黑(P)" panose="020B0800000000000000" pitchFamily="34" charset="-120"/>
              </a:rPr>
              <a:t>仍然任重道遠</a:t>
            </a:r>
            <a:r>
              <a:rPr lang="en-US" altLang="zh-TW" sz="4000" dirty="0">
                <a:ea typeface="華康儷金黑(P)" panose="020B0800000000000000" pitchFamily="34" charset="-120"/>
              </a:rPr>
              <a:t>!</a:t>
            </a:r>
          </a:p>
          <a:p>
            <a:pPr>
              <a:lnSpc>
                <a:spcPts val="4100"/>
              </a:lnSpc>
              <a:spcBef>
                <a:spcPts val="0"/>
              </a:spcBef>
            </a:pPr>
            <a:r>
              <a:rPr lang="en-US" altLang="zh-TW" sz="4000" spc="-130" dirty="0">
                <a:ea typeface="華康儷金黑(P)" panose="020B0800000000000000" pitchFamily="34" charset="-120"/>
              </a:rPr>
              <a:t>Fundamentally, this shows our lack of understanding of how we may, in a state of </a:t>
            </a:r>
            <a:r>
              <a:rPr lang="en-US" altLang="zh-TW" sz="4000" spc="-130" dirty="0">
                <a:solidFill>
                  <a:srgbClr val="FF0000"/>
                </a:solidFill>
                <a:highlight>
                  <a:srgbClr val="FFFF00"/>
                </a:highlight>
                <a:ea typeface="華康儷金黑(P)" panose="020B0800000000000000" pitchFamily="34" charset="-120"/>
              </a:rPr>
              <a:t>spiritual poverty</a:t>
            </a:r>
            <a:r>
              <a:rPr lang="en-US" altLang="zh-TW" sz="4000" spc="-130" dirty="0">
                <a:ea typeface="華康儷金黑(P)" panose="020B0800000000000000" pitchFamily="34" charset="-120"/>
              </a:rPr>
              <a:t>, live the life of Christ, a happy, healthy and </a:t>
            </a:r>
            <a:r>
              <a:rPr lang="en-US" altLang="zh-TW" sz="4000" spc="-130" dirty="0">
                <a:solidFill>
                  <a:srgbClr val="FF0000"/>
                </a:solidFill>
                <a:ea typeface="華康儷金黑(P)" panose="020B0800000000000000" pitchFamily="34" charset="-120"/>
              </a:rPr>
              <a:t>sharing life </a:t>
            </a:r>
            <a:r>
              <a:rPr lang="en-US" altLang="zh-TW" sz="4000" spc="-130" dirty="0">
                <a:ea typeface="華康儷金黑(P)" panose="020B0800000000000000" pitchFamily="34" charset="-120"/>
              </a:rPr>
              <a:t>according to God’s will.  Therefore, the Church’s mission of building the </a:t>
            </a:r>
            <a:r>
              <a:rPr lang="en-US" altLang="zh-TW" sz="4000" spc="-130" dirty="0">
                <a:solidFill>
                  <a:srgbClr val="FF0000"/>
                </a:solidFill>
                <a:ea typeface="華康儷金黑(P)" panose="020B0800000000000000" pitchFamily="34" charset="-120"/>
              </a:rPr>
              <a:t>Kingdom of God</a:t>
            </a:r>
            <a:r>
              <a:rPr lang="en-US" altLang="zh-TW" sz="4000" spc="-130" dirty="0">
                <a:ea typeface="華康儷金黑(P)" panose="020B0800000000000000" pitchFamily="34" charset="-120"/>
              </a:rPr>
              <a:t> continues to be a long arduous journey!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D8AF307-5B37-4873-BF1D-28DB3F23352B}"/>
              </a:ext>
            </a:extLst>
          </p:cNvPr>
          <p:cNvSpPr txBox="1"/>
          <p:nvPr/>
        </p:nvSpPr>
        <p:spPr>
          <a:xfrm>
            <a:off x="107504" y="629120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為福傳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請上網點讚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留言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lang="zh-TW" altLang="en-US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轉發</a:t>
            </a:r>
            <a:r>
              <a: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)</a:t>
            </a:r>
            <a:endParaRPr lang="en-US" altLang="zh-HK" sz="2000" dirty="0">
              <a:solidFill>
                <a:srgbClr val="0000FF"/>
              </a:solidFill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6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 上 主 </a:t>
            </a:r>
            <a:endParaRPr lang="zh-TW" altLang="en-US" sz="44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(P)" pitchFamily="34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7148"/>
            <a:ext cx="9108504" cy="63306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我就覺得五內如焚，好像有一團烈火，蘊藏在我的骨髓</a:t>
            </a:r>
            <a:r>
              <a:rPr lang="zh-TW" altLang="en-US" sz="400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裡；我竭力抑制，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亦不可能。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10524CF-6E04-4C4F-BE91-43D129B8AACF}"/>
              </a:ext>
            </a:extLst>
          </p:cNvPr>
          <p:cNvSpPr txBox="1"/>
          <p:nvPr/>
        </p:nvSpPr>
        <p:spPr>
          <a:xfrm>
            <a:off x="7308304" y="6269250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08504" cy="6552728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恭讀聖保祿宗徒致羅馬人書 </a:t>
            </a:r>
            <a:r>
              <a:rPr lang="en-US" altLang="zh-TW" sz="4000" dirty="0">
                <a:solidFill>
                  <a:srgbClr val="FFFFFF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12:1-2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  <a:endParaRPr lang="en-US" altLang="zh-TW" sz="40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我以天主的仁慈，請求你們，獻上你們的身體，當作生活、聖潔和悅樂天主的祭品：這才是你們合理的敬禮。</a:t>
            </a:r>
            <a:r>
              <a:rPr lang="zh-TW" altLang="en-US" sz="40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你們不可與此世同化，反而應以更新的心思，變化自己，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為使你們能辨別：什麼是天主的旨意，</a:t>
            </a:r>
            <a:r>
              <a:rPr lang="zh-TW" altLang="en-US" sz="40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什麼是善事，什麼是悅樂天主的事，什麼是成全的事。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" y="188640"/>
            <a:ext cx="9107488" cy="6597352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恭讀聖瑪竇福音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16:21-27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那時候，耶穌開始向門徒說明：他必須上耶路撒冷去，要由長老、司祭長和經師手中，受許多痛苦，並將被殺，但第三天要復活。</a:t>
            </a:r>
          </a:p>
          <a:p>
            <a:pPr marL="0" indent="0" algn="just" eaLnBrk="1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伯多祿便拉耶穌到一邊，諫責耶穌說：「主，千萬不可！這事絕不會臨到你身上！」耶穌轉身對伯多祿說：「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撒旦，退到我後面去！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中黑體" panose="020B0509000000000000" pitchFamily="49" charset="-120"/>
              <a:ea typeface="華康中黑體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B5FAF6-F73B-4168-8793-533569BE801F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88640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你是我的絆腳石，因為你所體會的，不是天主的事，而是人的事。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於是，耶穌對門徒說：「誰若願意跟隨我，該棄絕自己，背著自己的十字架，來跟隨我，因為，誰若願意救自己的性命，必要喪失性命；但誰若為我的原故，喪失自己的性命，必要獲得性命。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人縱然賺得全世界，卻賠上了自己的靈魂，為他有什麼益處？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或者，人還能拿什麼，作為自己靈魂的代價？</a:t>
            </a: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6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5167" y="188640"/>
            <a:ext cx="9107488" cy="6402660"/>
          </a:xfrm>
        </p:spPr>
        <p:txBody>
          <a:bodyPr/>
          <a:lstStyle/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「將來，人子要在他父的光榮中，同他的天使降來，那時，他要按照每人的行為，予以賞報。」</a:t>
            </a:r>
            <a:r>
              <a:rPr lang="en-US" altLang="zh-HK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HK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 </a:t>
            </a:r>
            <a:endParaRPr lang="en-US" altLang="zh-HK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E2B7DB-36B5-416F-ACE3-4B640B36DCA2}"/>
              </a:ext>
            </a:extLst>
          </p:cNvPr>
          <p:cNvSpPr txBox="1"/>
          <p:nvPr/>
        </p:nvSpPr>
        <p:spPr>
          <a:xfrm>
            <a:off x="7668344" y="6158964"/>
            <a:ext cx="104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3/3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358657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常年期第廿二主日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9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3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7200" dirty="0">
                <a:solidFill>
                  <a:srgbClr val="FFFF00"/>
                </a:solidFill>
                <a:ea typeface="華康粗黑體" panose="020B0709000000000000" pitchFamily="49" charset="-120"/>
              </a:rPr>
              <a:t>撒殫，退到我後面去</a:t>
            </a:r>
            <a:endParaRPr lang="en-US" altLang="zh-TW" sz="7200" dirty="0">
              <a:solidFill>
                <a:srgbClr val="FFFF00"/>
              </a:solidFill>
              <a:ea typeface="華康粗黑體" panose="020B0709000000000000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000" dirty="0">
              <a:solidFill>
                <a:srgbClr val="00FF00"/>
              </a:solidFill>
              <a:ea typeface="華康粗黑體" panose="020B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18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61297BA8-1DB1-4D59-A0C8-473475C17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480720"/>
          </a:xfrm>
        </p:spPr>
        <p:txBody>
          <a:bodyPr/>
          <a:lstStyle/>
          <a:p>
            <a:pPr marL="360000" indent="-457200" algn="l"/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上主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你引誘了我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我讓自己受了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你的引誘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你確實比我強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你勝利了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如果我說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我不再想念他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我就覺得五內如焚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好像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有一團烈火</a:t>
            </a:r>
            <a:r>
              <a:rPr lang="en-US" altLang="zh-TW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蘊藏在我的骨髓裡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我竭力抑制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亦不可能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</a:p>
          <a:p>
            <a:pPr marL="360000" indent="-457200" algn="l"/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我讓自己受了你的引誘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：越陷越深</a:t>
            </a:r>
            <a:endParaRPr lang="en-US" altLang="zh-TW" sz="4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marL="360000" indent="-457200" algn="l"/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</a:rPr>
              <a:t>一團火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: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(8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天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5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次</a:t>
            </a:r>
            <a:r>
              <a:rPr lang="en-US" altLang="zh-TW" sz="36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聖枝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聖體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受難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復活前夕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+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復活主日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=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越來越精神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內在生命力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「內丹」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</a:rPr>
              <a:t>無限潛能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</a:rPr>
              <a:t>萬物皆備於我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63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31912</TotalTime>
  <Words>1784</Words>
  <Application>Microsoft Office PowerPoint</Application>
  <PresentationFormat>如螢幕大小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華康中黑體</vt:lpstr>
      <vt:lpstr>華康中黑體(P)</vt:lpstr>
      <vt:lpstr>華康正顏楷體W7</vt:lpstr>
      <vt:lpstr>華康粗黑體</vt:lpstr>
      <vt:lpstr>華康儷中黑</vt:lpstr>
      <vt:lpstr>華康儷金黑(P)</vt:lpstr>
      <vt:lpstr>新細明體</vt:lpstr>
      <vt:lpstr>Arial</vt:lpstr>
      <vt:lpstr>Calibri</vt:lpstr>
      <vt:lpstr>預設簡報設計</vt:lpstr>
      <vt:lpstr>3_預設簡報設計</vt:lpstr>
      <vt:lpstr>15_預設簡報設計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1752</cp:revision>
  <dcterms:created xsi:type="dcterms:W3CDTF">2006-09-26T01:05:23Z</dcterms:created>
  <dcterms:modified xsi:type="dcterms:W3CDTF">2023-08-28T05:56:15Z</dcterms:modified>
</cp:coreProperties>
</file>