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732" r:id="rId3"/>
  </p:sldMasterIdLst>
  <p:notesMasterIdLst>
    <p:notesMasterId r:id="rId25"/>
  </p:notesMasterIdLst>
  <p:handoutMasterIdLst>
    <p:handoutMasterId r:id="rId26"/>
  </p:handoutMasterIdLst>
  <p:sldIdLst>
    <p:sldId id="1643" r:id="rId4"/>
    <p:sldId id="1050" r:id="rId5"/>
    <p:sldId id="1611" r:id="rId6"/>
    <p:sldId id="1549" r:id="rId7"/>
    <p:sldId id="1550" r:id="rId8"/>
    <p:sldId id="1054" r:id="rId9"/>
    <p:sldId id="1585" r:id="rId10"/>
    <p:sldId id="1413" r:id="rId11"/>
    <p:sldId id="1642" r:id="rId12"/>
    <p:sldId id="1640" r:id="rId13"/>
    <p:sldId id="1641" r:id="rId14"/>
    <p:sldId id="1616" r:id="rId15"/>
    <p:sldId id="1617" r:id="rId16"/>
    <p:sldId id="1630" r:id="rId17"/>
    <p:sldId id="1618" r:id="rId18"/>
    <p:sldId id="1631" r:id="rId19"/>
    <p:sldId id="1632" r:id="rId20"/>
    <p:sldId id="1633" r:id="rId21"/>
    <p:sldId id="1634" r:id="rId22"/>
    <p:sldId id="1637" r:id="rId23"/>
    <p:sldId id="1045" r:id="rId24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00FF00"/>
    <a:srgbClr val="FFCCFF"/>
    <a:srgbClr val="99FF99"/>
    <a:srgbClr val="FF99FF"/>
    <a:srgbClr val="FF00FF"/>
    <a:srgbClr val="99CCFF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09" autoAdjust="0"/>
    <p:restoredTop sz="94677" autoAdjust="0"/>
  </p:normalViewPr>
  <p:slideViewPr>
    <p:cSldViewPr>
      <p:cViewPr varScale="1">
        <p:scale>
          <a:sx n="59" d="100"/>
          <a:sy n="59" d="100"/>
        </p:scale>
        <p:origin x="11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652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726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41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21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194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048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5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32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406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818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614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2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33" r:id="rId1"/>
    <p:sldLayoutId id="2147489734" r:id="rId2"/>
    <p:sldLayoutId id="2147489735" r:id="rId3"/>
    <p:sldLayoutId id="2147489736" r:id="rId4"/>
    <p:sldLayoutId id="2147489737" r:id="rId5"/>
    <p:sldLayoutId id="2147489738" r:id="rId6"/>
    <p:sldLayoutId id="2147489739" r:id="rId7"/>
    <p:sldLayoutId id="2147489740" r:id="rId8"/>
    <p:sldLayoutId id="2147489741" r:id="rId9"/>
    <p:sldLayoutId id="2147489742" r:id="rId10"/>
    <p:sldLayoutId id="2147489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常年期第二十一主日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8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0"/>
              </a:spcAft>
              <a:buNone/>
            </a:pPr>
            <a:r>
              <a:rPr lang="zh-TW" altLang="en-US" sz="9600" dirty="0">
                <a:solidFill>
                  <a:srgbClr val="FFFF00"/>
                </a:solidFill>
                <a:ea typeface="華康儷中黑" panose="020B0509000000000000" pitchFamily="49" charset="-120"/>
              </a:rPr>
              <a:t>窄 門</a:t>
            </a:r>
            <a:endParaRPr lang="en-US" altLang="zh-TW" sz="9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  <a:r>
              <a:rPr lang="zh-TW" altLang="en-US" sz="6000" dirty="0">
                <a:solidFill>
                  <a:schemeClr val="bg1"/>
                </a:solidFill>
                <a:ea typeface="華康儷中黑" panose="020B0509000000000000" pitchFamily="49" charset="-120"/>
              </a:rPr>
              <a:t>聖德在努力</a:t>
            </a:r>
            <a:r>
              <a:rPr lang="zh-TW" altLang="en-US" sz="2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</a:rPr>
              <a:t>努力即聖德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23864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7F5A6A7-E7F9-4D84-9458-7509F8009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39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我要來</a:t>
            </a:r>
            <a:r>
              <a:rPr lang="zh-TW" altLang="en-US" sz="3900" spc="-3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聚集萬民</a:t>
            </a:r>
            <a:r>
              <a:rPr lang="en-US" altLang="zh-TW" sz="3900" spc="-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39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他們都要前來</a:t>
            </a:r>
            <a:r>
              <a:rPr lang="en-US" altLang="zh-TW" sz="3900" spc="-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9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觀看</a:t>
            </a:r>
            <a:r>
              <a:rPr lang="zh-TW" altLang="en-US" sz="39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我的榮耀</a:t>
            </a:r>
            <a:r>
              <a:rPr lang="en-US" altLang="zh-TW" sz="3900" spc="-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>
              <a:spcBef>
                <a:spcPts val="0"/>
              </a:spcBef>
            </a:pPr>
            <a:endParaRPr lang="en-US" altLang="zh-TW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0"/>
              </a:spcBef>
            </a:pPr>
            <a:endParaRPr lang="en-US" altLang="zh-TW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0"/>
              </a:spcBef>
            </a:pPr>
            <a:endParaRPr lang="en-US" altLang="zh-TW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0"/>
              </a:spcBef>
            </a:pPr>
            <a:endParaRPr lang="en-US" altLang="zh-TW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0"/>
              </a:spcBef>
            </a:pPr>
            <a:r>
              <a:rPr lang="zh-TW" altLang="en-US" sz="24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天國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包容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一切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有容乃大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厚德載物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太陽雨露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0000" indent="-457200" algn="l">
              <a:spcBef>
                <a:spcPts val="0"/>
              </a:spcBef>
            </a:pPr>
            <a:r>
              <a:rPr lang="zh-TW" altLang="en-US" sz="24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天國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超越黨派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政制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黃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藍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綠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民主政制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與否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0000" indent="-457200" algn="l">
              <a:spcBef>
                <a:spcPts val="0"/>
              </a:spcBef>
            </a:pPr>
            <a:r>
              <a:rPr lang="zh-TW" altLang="en-US" sz="24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天國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超越宗教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無神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道可道非常道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不讓</a:t>
            </a:r>
            <a:b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                  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宗教成為</a:t>
            </a:r>
            <a:r>
              <a:rPr lang="zh-TW" altLang="en-US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自我中心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和</a:t>
            </a:r>
            <a:r>
              <a:rPr lang="zh-TW" altLang="en-US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互相衝突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的根源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0000" indent="-457200" algn="l">
              <a:spcBef>
                <a:spcPts val="0"/>
              </a:spcBef>
            </a:pP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人</a:t>
            </a:r>
            <a:r>
              <a:rPr lang="zh-TW" altLang="en-US" sz="28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和地球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是天主的榮耀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Gloria Dei </a:t>
            </a:r>
            <a:r>
              <a:rPr lang="en-US" altLang="zh-TW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vivens</a:t>
            </a:r>
            <a:endParaRPr lang="en-US" altLang="zh-TW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人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懷善意的人</a:t>
            </a:r>
            <a:r>
              <a:rPr lang="en-US" altLang="zh-TW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 of good will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為天地立心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為生民立命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為往聖繼絕學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為萬世開太平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8192EB-3472-4AF0-B14A-9672A725F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2520280" cy="136815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0401CFA-3DF6-42CE-8FB0-41CCC78B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2339752" cy="140344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7599D72-499A-4E58-9332-B3297167C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05" y="1052736"/>
            <a:ext cx="2954343" cy="14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7F5A6A7-E7F9-4D84-9458-7509F8009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 marL="360000" indent="-457200" algn="l"/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我兒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不要輕視上主的懲戒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因為</a:t>
            </a:r>
            <a:r>
              <a:rPr lang="zh-TW" altLang="en-US" sz="4000" spc="-150" dirty="0">
                <a:solidFill>
                  <a:srgbClr val="FF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上主鞭策他所接納的每個兒子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固然各種懲戒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在當時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是苦事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可是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以後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為那些這樣</a:t>
            </a:r>
            <a:r>
              <a:rPr lang="zh-TW" altLang="en-US" sz="4000" spc="-150" dirty="0">
                <a:solidFill>
                  <a:srgbClr val="00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受過訓練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的人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就會結出正義與和平的果實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71475" indent="-371475" algn="l">
              <a:tabLst>
                <a:tab pos="534988" algn="l"/>
              </a:tabLst>
            </a:pP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天將降大任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於斯人也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spc="3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必先苦其心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志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勞其筋骨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餓其體膚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空乏其身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行拂亂其所為</a:t>
            </a:r>
            <a:r>
              <a:rPr lang="en-US" altLang="zh-TW" sz="36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所以動心忍性</a:t>
            </a:r>
            <a:r>
              <a:rPr lang="en-US" altLang="zh-TW" sz="36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增益其所不能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入則無法家拂士</a:t>
            </a:r>
            <a:r>
              <a:rPr lang="en-US" altLang="zh-TW" sz="36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出則無敵國外患者</a:t>
            </a:r>
            <a:r>
              <a:rPr lang="en-US" altLang="zh-TW" sz="36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國恆亡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然後知生於憂患而死於安樂也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孟子</a:t>
            </a:r>
            <a:r>
              <a:rPr lang="en-US" altLang="zh-TW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71475" indent="-371475" algn="l">
              <a:tabLst>
                <a:tab pos="534988" algn="l"/>
              </a:tabLst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窮養兒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千金難買少年窮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由</a:t>
            </a:r>
            <a:r>
              <a:rPr lang="zh-TW" altLang="en-US" sz="4000">
                <a:solidFill>
                  <a:srgbClr val="00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基層歷煉</a:t>
            </a:r>
            <a:r>
              <a:rPr lang="zh-TW" altLang="en-US" sz="400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起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7F5A6A7-E7F9-4D84-9458-7509F8009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 marL="360000" indent="-457200" algn="l" eaLnBrk="1">
              <a:lnSpc>
                <a:spcPts val="4200"/>
              </a:lnSpc>
              <a:spcBef>
                <a:spcPts val="600"/>
              </a:spcBef>
              <a:buFontTx/>
              <a:buNone/>
            </a:pP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主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得救的人果然不多嗎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altLang="zh-TW" sz="3600" spc="-15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——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你們</a:t>
            </a:r>
            <a:r>
              <a:rPr lang="zh-TW" altLang="en-US" sz="4000" spc="-150" dirty="0">
                <a:solidFill>
                  <a:srgbClr val="FF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竭力由窄門進入吧</a:t>
            </a:r>
            <a:r>
              <a:rPr lang="en-US" altLang="zh-TW" sz="4000" spc="-15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我告訴你們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因為將來有許多人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想要進去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卻不能進去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TW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13:23-24)</a:t>
            </a:r>
            <a:b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900" b="0" i="0" spc="-150" dirty="0">
                <a:solidFill>
                  <a:srgbClr val="FFFF00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寬門和大路導入喪亡</a:t>
            </a:r>
            <a:r>
              <a:rPr lang="en-US" altLang="zh-TW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;</a:t>
            </a:r>
            <a:r>
              <a:rPr lang="zh-TW" altLang="en-US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但有許多的人從那裡進去</a:t>
            </a:r>
            <a:r>
              <a:rPr lang="en-US" altLang="zh-TW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.</a:t>
            </a:r>
            <a:r>
              <a:rPr lang="zh-TW" altLang="en-US" sz="3900" b="0" i="0" spc="-150" dirty="0">
                <a:solidFill>
                  <a:srgbClr val="00FF00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那導入生命的門是多麼窄</a:t>
            </a:r>
            <a:r>
              <a:rPr lang="en-US" altLang="zh-TW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路是多麼狹</a:t>
            </a:r>
            <a:r>
              <a:rPr lang="en-US" altLang="zh-TW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!</a:t>
            </a:r>
            <a:r>
              <a:rPr lang="zh-TW" altLang="en-US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找到它的人的確不多</a:t>
            </a:r>
            <a:r>
              <a:rPr lang="en-US" altLang="zh-TW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.</a:t>
            </a:r>
            <a:r>
              <a:rPr lang="zh-TW" altLang="en-US" sz="3900" b="0" i="0" spc="-150" dirty="0">
                <a:solidFill>
                  <a:schemeClr val="bg1"/>
                </a:solidFill>
                <a:effectLst/>
                <a:latin typeface="華康正顏楷體W9(P)" panose="03000900000000000000" pitchFamily="66" charset="-120"/>
                <a:ea typeface="華康正顏楷體W9(P)" panose="03000900000000000000" pitchFamily="66" charset="-120"/>
                <a:cs typeface="Calibri" panose="020F0502020204030204" pitchFamily="34" charset="0"/>
              </a:rPr>
              <a:t>」</a:t>
            </a:r>
            <a:r>
              <a:rPr lang="en-US" altLang="zh-TW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瑪</a:t>
            </a:r>
            <a:r>
              <a:rPr lang="en-US" altLang="zh-TW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7:13-14)</a:t>
            </a:r>
          </a:p>
          <a:p>
            <a:pPr marL="360000" indent="-45720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聖德在努力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 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努力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=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聖德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與自己比</a:t>
            </a:r>
            <a:r>
              <a:rPr lang="zh-TW" altLang="en-US" sz="24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無標準答案</a:t>
            </a:r>
            <a:endParaRPr lang="en-US" altLang="zh-TW" sz="2400" dirty="0">
              <a:solidFill>
                <a:srgbClr val="00FF00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 eaLnBrk="1">
              <a:lnSpc>
                <a:spcPts val="4000"/>
              </a:lnSpc>
              <a:spcBef>
                <a:spcPts val="600"/>
              </a:spcBef>
            </a:pPr>
            <a:r>
              <a:rPr lang="zh-TW" altLang="en-US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冉求曰</a:t>
            </a:r>
            <a:r>
              <a:rPr lang="en-US" altLang="zh-TW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:</a:t>
            </a:r>
            <a:r>
              <a:rPr lang="zh-TW" altLang="en-US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非不悅子之道</a:t>
            </a:r>
            <a:r>
              <a:rPr lang="en-US" altLang="zh-TW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力不足也</a:t>
            </a:r>
            <a:r>
              <a:rPr lang="en-US" altLang="zh-TW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  <a:r>
              <a:rPr lang="zh-TW" altLang="en-US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子曰</a:t>
            </a:r>
            <a:r>
              <a:rPr lang="en-US" altLang="zh-TW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:</a:t>
            </a:r>
          </a:p>
          <a:p>
            <a:pPr algn="l" eaLnBrk="1">
              <a:lnSpc>
                <a:spcPts val="4000"/>
              </a:lnSpc>
              <a:spcBef>
                <a:spcPts val="600"/>
              </a:spcBef>
            </a:pPr>
            <a:r>
              <a:rPr lang="zh-TW" altLang="en-US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力不足者</a:t>
            </a:r>
            <a:r>
              <a:rPr lang="en-US" altLang="zh-TW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  <a:r>
              <a:rPr lang="zh-TW" altLang="en-US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中道而廢</a:t>
            </a:r>
            <a:r>
              <a:rPr lang="en-US" altLang="zh-TW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  <a:r>
              <a:rPr lang="zh-TW" altLang="en-US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今汝畫</a:t>
            </a:r>
            <a:r>
              <a:rPr lang="en-US" altLang="zh-TW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 </a:t>
            </a:r>
            <a:r>
              <a:rPr lang="zh-TW" altLang="en-US" spc="-15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Wingdings" panose="05000000000000000000" pitchFamily="2" charset="2"/>
              </a:rPr>
              <a:t>畫地自限 </a:t>
            </a:r>
            <a:endParaRPr lang="en-US" altLang="zh-TW" spc="-150" dirty="0">
              <a:solidFill>
                <a:srgbClr val="00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sym typeface="Wingdings" panose="05000000000000000000" pitchFamily="2" charset="2"/>
            </a:endParaRPr>
          </a:p>
          <a:p>
            <a:pPr algn="l" eaLnBrk="1">
              <a:lnSpc>
                <a:spcPts val="4000"/>
              </a:lnSpc>
              <a:spcBef>
                <a:spcPts val="600"/>
              </a:spcBef>
            </a:pPr>
            <a:r>
              <a:rPr lang="zh-TW" altLang="en-US" spc="-15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Wingdings" panose="05000000000000000000" pitchFamily="2" charset="2"/>
              </a:rPr>
              <a:t>畫地為牢</a:t>
            </a:r>
            <a:r>
              <a:rPr lang="en-US" altLang="zh-TW" spc="-15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Wingdings" panose="05000000000000000000" pitchFamily="2" charset="2"/>
              </a:rPr>
              <a:t>,</a:t>
            </a:r>
            <a:r>
              <a:rPr lang="zh-TW" altLang="en-US" spc="-15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Wingdings" panose="05000000000000000000" pitchFamily="2" charset="2"/>
              </a:rPr>
              <a:t>未開始已投降</a:t>
            </a:r>
            <a:r>
              <a:rPr lang="en-US" altLang="zh-TW" spc="-15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Wingdings" panose="05000000000000000000" pitchFamily="2" charset="2"/>
              </a:rPr>
              <a:t>.</a:t>
            </a:r>
            <a:r>
              <a:rPr lang="en-US" altLang="zh-TW" sz="22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Wingdings" panose="05000000000000000000" pitchFamily="2" charset="2"/>
              </a:rPr>
              <a:t>I am OK, you are ok</a:t>
            </a:r>
          </a:p>
          <a:p>
            <a:pPr marL="360000" indent="-457200" algn="just" eaLnBrk="1">
              <a:lnSpc>
                <a:spcPts val="4000"/>
              </a:lnSpc>
              <a:spcBef>
                <a:spcPts val="600"/>
              </a:spcBef>
            </a:pPr>
            <a:r>
              <a:rPr lang="zh-TW" altLang="en-US" sz="36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山高何須空悵惘</a:t>
            </a:r>
            <a:r>
              <a:rPr lang="en-US" altLang="zh-TW" sz="36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男兒無懼上天梯</a:t>
            </a:r>
            <a:endParaRPr lang="zh-TW" altLang="en-US" sz="3600" spc="-15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10084F-2C2E-4F9E-85AC-11FDB4A3C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17" y="4445496"/>
            <a:ext cx="2522187" cy="221166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BACC89-EC3F-480D-91DD-AEF97D4899E0}"/>
              </a:ext>
            </a:extLst>
          </p:cNvPr>
          <p:cNvSpPr txBox="1"/>
          <p:nvPr/>
        </p:nvSpPr>
        <p:spPr>
          <a:xfrm flipH="1">
            <a:off x="6588224" y="5622920"/>
            <a:ext cx="8640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張家界</a:t>
            </a:r>
            <a:endParaRPr lang="en-US" altLang="zh-TW" sz="1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r>
              <a:rPr lang="zh-TW" altLang="en-US" sz="1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天門山</a:t>
            </a:r>
            <a:endParaRPr lang="en-US" altLang="zh-TW" sz="1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999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2011</a:t>
            </a:r>
            <a:endParaRPr lang="zh-TW" altLang="en-US" sz="1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02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26469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altLang="zh-TW" sz="4400" dirty="0">
                <a:ea typeface="華康正顏楷體W7(P)" panose="03000700000000000000" pitchFamily="66" charset="-120"/>
              </a:rPr>
              <a:t>《</a:t>
            </a:r>
            <a:r>
              <a:rPr lang="zh-TW" altLang="en-US" sz="4400" dirty="0">
                <a:ea typeface="華康正顏楷體W7(P)" panose="03000700000000000000" pitchFamily="66" charset="-120"/>
              </a:rPr>
              <a:t>孔子家語</a:t>
            </a:r>
            <a:r>
              <a:rPr lang="en-US" altLang="zh-TW" sz="4400" dirty="0">
                <a:ea typeface="華康正顏楷體W7(P)" panose="03000700000000000000" pitchFamily="66" charset="-120"/>
              </a:rPr>
              <a:t>》</a:t>
            </a:r>
            <a:r>
              <a:rPr lang="zh-TW" altLang="en-US" sz="4400" dirty="0">
                <a:ea typeface="華康正顏楷體W7(P)" panose="03000700000000000000" pitchFamily="66" charset="-120"/>
              </a:rPr>
              <a:t>有一則小故事</a:t>
            </a:r>
            <a:r>
              <a:rPr lang="en-US" altLang="zh-TW" sz="4400" dirty="0">
                <a:ea typeface="華康正顏楷體W7(P)" panose="03000700000000000000" pitchFamily="66" charset="-120"/>
              </a:rPr>
              <a:t>:</a:t>
            </a:r>
            <a:r>
              <a:rPr lang="zh-TW" altLang="en-US" sz="4400" dirty="0">
                <a:ea typeface="華康正顏楷體W7(P)" panose="03000700000000000000" pitchFamily="66" charset="-120"/>
              </a:rPr>
              <a:t>子貢問孔子有關</a:t>
            </a:r>
            <a:r>
              <a:rPr lang="zh-TW" altLang="en-US" sz="44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死人有沒有知覺</a:t>
            </a:r>
            <a:r>
              <a:rPr lang="zh-TW" altLang="en-US" sz="4400" dirty="0">
                <a:ea typeface="華康正顏楷體W7(P)" panose="03000700000000000000" pitchFamily="66" charset="-120"/>
              </a:rPr>
              <a:t>的問題</a:t>
            </a:r>
            <a:r>
              <a:rPr lang="en-US" altLang="zh-TW" sz="4400" dirty="0">
                <a:ea typeface="華康正顏楷體W7(P)" panose="03000700000000000000" pitchFamily="66" charset="-120"/>
              </a:rPr>
              <a:t>.</a:t>
            </a:r>
            <a:r>
              <a:rPr lang="zh-TW" altLang="en-US" sz="4400" dirty="0">
                <a:ea typeface="華康正顏楷體W7(P)" panose="03000700000000000000" pitchFamily="66" charset="-120"/>
              </a:rPr>
              <a:t> </a:t>
            </a:r>
            <a:endParaRPr lang="en-US" altLang="zh-TW" sz="4400" dirty="0">
              <a:ea typeface="華康正顏楷體W7(P)" panose="03000700000000000000" pitchFamily="66" charset="-120"/>
            </a:endParaRPr>
          </a:p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Anecdote from </a:t>
            </a:r>
          </a:p>
          <a:p>
            <a:pPr>
              <a:lnSpc>
                <a:spcPts val="55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zh-TW" sz="4400" i="1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The School Sayings of Confucius</a:t>
            </a: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Zigong once asked Confucius</a:t>
            </a:r>
          </a:p>
          <a:p>
            <a:pPr>
              <a:lnSpc>
                <a:spcPts val="5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 whether the dead </a:t>
            </a:r>
            <a:b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retain</a:t>
            </a: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consciousness</a:t>
            </a: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3073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800" dirty="0">
                <a:ea typeface="華康正顏楷體W7(P)" panose="03000700000000000000" pitchFamily="66" charset="-120"/>
              </a:rPr>
              <a:t>孔子回答說</a:t>
            </a:r>
            <a:r>
              <a:rPr lang="en-US" altLang="zh-TW" sz="3800" dirty="0">
                <a:ea typeface="華康正顏楷體W7(P)" panose="03000700000000000000" pitchFamily="66" charset="-120"/>
              </a:rPr>
              <a:t>:</a:t>
            </a:r>
            <a:r>
              <a:rPr lang="zh-TW" altLang="en-US" sz="3800" dirty="0">
                <a:ea typeface="華康正顏楷體W7(P)" panose="03000700000000000000" pitchFamily="66" charset="-120"/>
              </a:rPr>
              <a:t>「如果我說死人</a:t>
            </a:r>
            <a:r>
              <a:rPr lang="en-US" altLang="zh-TW" sz="3800" dirty="0">
                <a:ea typeface="華康正顏楷體W7(P)" panose="03000700000000000000" pitchFamily="66" charset="-120"/>
              </a:rPr>
              <a:t>『</a:t>
            </a:r>
            <a:r>
              <a:rPr lang="zh-TW" altLang="en-US" sz="3800" dirty="0">
                <a:ea typeface="華康正顏楷體W7(P)" panose="03000700000000000000" pitchFamily="66" charset="-120"/>
              </a:rPr>
              <a:t>有知覺</a:t>
            </a:r>
            <a:r>
              <a:rPr lang="en-US" altLang="zh-TW" sz="3800" dirty="0">
                <a:ea typeface="華康正顏楷體W7(P)" panose="03000700000000000000" pitchFamily="66" charset="-120"/>
              </a:rPr>
              <a:t>』,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800" dirty="0">
                <a:ea typeface="華康正顏楷體W7(P)" panose="03000700000000000000" pitchFamily="66" charset="-120"/>
              </a:rPr>
              <a:t>我就害怕有些人會</a:t>
            </a:r>
            <a:r>
              <a:rPr lang="en-US" altLang="zh-TW" sz="3800" dirty="0">
                <a:ea typeface="華康正顏楷體W7(P)" panose="03000700000000000000" pitchFamily="66" charset="-120"/>
              </a:rPr>
              <a:t>『</a:t>
            </a:r>
            <a:r>
              <a:rPr lang="zh-TW" altLang="en-US" sz="38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妨生而送死</a:t>
            </a:r>
            <a:r>
              <a:rPr lang="en-US" altLang="zh-TW" sz="3800" dirty="0">
                <a:ea typeface="華康正顏楷體W7(P)" panose="03000700000000000000" pitchFamily="66" charset="-120"/>
              </a:rPr>
              <a:t>』(</a:t>
            </a:r>
            <a:r>
              <a:rPr lang="zh-TW" altLang="en-US" sz="3800" dirty="0">
                <a:ea typeface="華康正顏楷體W7(P)" panose="03000700000000000000" pitchFamily="66" charset="-120"/>
              </a:rPr>
              <a:t>只理死人</a:t>
            </a:r>
            <a:r>
              <a:rPr lang="en-US" altLang="zh-TW" sz="3800" dirty="0">
                <a:ea typeface="華康正顏楷體W7(P)" panose="03000700000000000000" pitchFamily="66" charset="-120"/>
              </a:rPr>
              <a:t>,</a:t>
            </a:r>
            <a:r>
              <a:rPr lang="zh-TW" altLang="en-US" sz="3800" dirty="0">
                <a:ea typeface="華康正顏楷體W7(P)" panose="03000700000000000000" pitchFamily="66" charset="-120"/>
              </a:rPr>
              <a:t>不顧生者</a:t>
            </a:r>
            <a:r>
              <a:rPr lang="en-US" altLang="zh-TW" sz="3800" dirty="0">
                <a:ea typeface="華康正顏楷體W7(P)" panose="03000700000000000000" pitchFamily="66" charset="-120"/>
              </a:rPr>
              <a:t>); </a:t>
            </a:r>
            <a:r>
              <a:rPr lang="zh-TW" altLang="en-US" sz="3800" dirty="0">
                <a:ea typeface="華康正顏楷體W7(P)" panose="03000700000000000000" pitchFamily="66" charset="-120"/>
              </a:rPr>
              <a:t>如果我說死人</a:t>
            </a:r>
            <a:r>
              <a:rPr lang="en-US" altLang="zh-TW" sz="3800" dirty="0">
                <a:ea typeface="華康正顏楷體W7(P)" panose="03000700000000000000" pitchFamily="66" charset="-120"/>
              </a:rPr>
              <a:t>『</a:t>
            </a:r>
            <a:r>
              <a:rPr lang="zh-TW" altLang="en-US" sz="3800" dirty="0">
                <a:ea typeface="華康正顏楷體W7(P)" panose="03000700000000000000" pitchFamily="66" charset="-120"/>
              </a:rPr>
              <a:t>無知覺</a:t>
            </a:r>
            <a:r>
              <a:rPr lang="en-US" altLang="zh-TW" sz="3800" dirty="0">
                <a:ea typeface="華康正顏楷體W7(P)" panose="03000700000000000000" pitchFamily="66" charset="-120"/>
              </a:rPr>
              <a:t>』,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800" dirty="0">
                <a:ea typeface="華康正顏楷體W7(P)" panose="03000700000000000000" pitchFamily="66" charset="-120"/>
              </a:rPr>
              <a:t>我又擔心有些人</a:t>
            </a:r>
            <a:r>
              <a:rPr lang="zh-TW" altLang="en-US" sz="38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不去埋葬</a:t>
            </a:r>
            <a:r>
              <a:rPr lang="zh-TW" altLang="en-US" sz="3800" dirty="0">
                <a:ea typeface="華康正顏楷體W7(P)" panose="03000700000000000000" pitchFamily="66" charset="-120"/>
              </a:rPr>
              <a:t>去世的父母</a:t>
            </a:r>
            <a:r>
              <a:rPr lang="en-US" altLang="zh-TW" sz="3800" dirty="0">
                <a:ea typeface="華康正顏楷體W7(P)" panose="03000700000000000000" pitchFamily="66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800" dirty="0">
                <a:ea typeface="華康正顏楷體W7(P)" panose="03000700000000000000" pitchFamily="66" charset="-120"/>
              </a:rPr>
              <a:t>使他們暴骨荒野。</a:t>
            </a: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altLang="zh-TW" sz="36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Confucius replied: "If I say the dead are conscious, I fear some may </a:t>
            </a:r>
            <a:r>
              <a:rPr lang="en-US" altLang="zh-TW" sz="3600" kern="0" spc="-1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neglect the living </a:t>
            </a:r>
            <a:r>
              <a:rPr lang="en-US" altLang="zh-TW" sz="36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while obsessing over the dead.</a:t>
            </a:r>
            <a:br>
              <a:rPr lang="en-US" altLang="zh-TW" sz="36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6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If I say the dead have no consciousness, </a:t>
            </a: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altLang="zh-TW" sz="36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 worry others may abandon </a:t>
            </a:r>
            <a:br>
              <a:rPr lang="en-US" altLang="zh-TW" sz="36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6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their parents’ </a:t>
            </a:r>
            <a:r>
              <a:rPr lang="en-US" altLang="zh-TW" sz="36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bodies in the wilderness </a:t>
            </a:r>
            <a:br>
              <a:rPr lang="en-US" altLang="zh-TW" sz="36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6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instead of burying them</a:t>
            </a:r>
            <a:r>
              <a:rPr lang="en-US" altLang="zh-TW" sz="36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7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07" y="152636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正顏楷體W7(P)" panose="03000700000000000000" pitchFamily="66" charset="-120"/>
              </a:rPr>
              <a:t>所以我無論怎麼回答</a:t>
            </a:r>
            <a:r>
              <a:rPr lang="en-US" altLang="zh-TW" sz="4000" dirty="0"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ea typeface="華康正顏楷體W7(P)" panose="03000700000000000000" pitchFamily="66" charset="-120"/>
              </a:rPr>
              <a:t>對你們都沒有什麼好處</a:t>
            </a:r>
            <a:r>
              <a:rPr lang="en-US" altLang="zh-TW" sz="4000" dirty="0">
                <a:ea typeface="華康正顏楷體W7(P)" panose="03000700000000000000" pitchFamily="66" charset="-120"/>
              </a:rPr>
              <a:t>.</a:t>
            </a:r>
            <a:r>
              <a:rPr lang="zh-TW" altLang="en-US" sz="4000" dirty="0">
                <a:ea typeface="華康正顏楷體W7(P)" panose="03000700000000000000" pitchFamily="66" charset="-120"/>
              </a:rPr>
              <a:t>其實</a:t>
            </a:r>
            <a:r>
              <a:rPr lang="en-US" altLang="zh-TW" sz="4000" dirty="0"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ea typeface="華康正顏楷體W7(P)" panose="03000700000000000000" pitchFamily="66" charset="-120"/>
              </a:rPr>
              <a:t>欲知死者有知或無知</a:t>
            </a:r>
            <a:r>
              <a:rPr lang="en-US" altLang="zh-TW" sz="4000" dirty="0">
                <a:ea typeface="華康正顏楷體W7(P)" panose="03000700000000000000" pitchFamily="66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ea typeface="華康正顏楷體W7(P)" panose="03000700000000000000" pitchFamily="66" charset="-120"/>
              </a:rPr>
              <a:t>「</a:t>
            </a:r>
            <a:r>
              <a:rPr lang="zh-TW" altLang="en-US" sz="400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非今之急</a:t>
            </a:r>
            <a:r>
              <a:rPr lang="en-US" altLang="zh-TW" sz="400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後自知之</a:t>
            </a:r>
            <a:r>
              <a:rPr lang="zh-TW" altLang="en-US" sz="4000" dirty="0">
                <a:ea typeface="華康正顏楷體W7(P)" panose="03000700000000000000" pitchFamily="66" charset="-120"/>
              </a:rPr>
              <a:t>」</a:t>
            </a:r>
            <a:r>
              <a:rPr lang="en-US" altLang="zh-TW" sz="4000" dirty="0">
                <a:ea typeface="華康正顏楷體W7(P)" panose="03000700000000000000" pitchFamily="66" charset="-12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孔子不回答無聊的</a:t>
            </a:r>
            <a:r>
              <a:rPr lang="en-US" altLang="zh-TW" sz="40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無用的問題</a:t>
            </a:r>
            <a:r>
              <a:rPr lang="en-US" altLang="zh-TW" sz="4000" dirty="0">
                <a:ea typeface="華康正顏楷體W7(P)" panose="03000700000000000000" pitchFamily="66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i="1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Thus, no answer I give would benefit you.</a:t>
            </a:r>
            <a:r>
              <a:rPr lang="en-US" altLang="zh-TW" sz="40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 In truth, whether the dead possess awareness is not an urgent matter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—you will understand in due time.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kern="0" dirty="0">
                <a:solidFill>
                  <a:srgbClr val="0000FF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Confucius refused to entertain useless and meaningless questions.</a:t>
            </a:r>
            <a:endParaRPr lang="zh-TW" altLang="zh-TW" sz="4000" kern="100" dirty="0">
              <a:solidFill>
                <a:srgbClr val="0000FF"/>
              </a:solidFill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2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正顏楷體W7(P)" panose="03000700000000000000" pitchFamily="66" charset="-120"/>
              </a:rPr>
              <a:t>耶穌也不回答無聊</a:t>
            </a:r>
            <a:r>
              <a:rPr lang="en-US" altLang="zh-TW" sz="4000" dirty="0"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ea typeface="華康正顏楷體W7(P)" panose="03000700000000000000" pitchFamily="66" charset="-120"/>
              </a:rPr>
              <a:t>無用的問題</a:t>
            </a:r>
            <a:r>
              <a:rPr lang="en-US" altLang="zh-TW" sz="4000" dirty="0">
                <a:ea typeface="華康正顏楷體W7(P)" panose="03000700000000000000" pitchFamily="66" charset="-120"/>
              </a:rPr>
              <a:t>.</a:t>
            </a:r>
            <a:r>
              <a:rPr lang="zh-TW" altLang="en-US" sz="4000" dirty="0">
                <a:ea typeface="華康正顏楷體W7(P)" panose="03000700000000000000" pitchFamily="66" charset="-120"/>
              </a:rPr>
              <a:t>有人問耶穌</a:t>
            </a:r>
            <a:r>
              <a:rPr lang="en-US" altLang="zh-TW" sz="4000" dirty="0">
                <a:ea typeface="華康正顏楷體W7(P)" panose="03000700000000000000" pitchFamily="66" charset="-12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「主</a:t>
            </a:r>
            <a:r>
              <a:rPr lang="en-US" altLang="zh-TW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得救的人果然不多嗎</a:t>
            </a:r>
            <a:r>
              <a:rPr lang="en-US" altLang="zh-TW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?</a:t>
            </a:r>
            <a:r>
              <a:rPr lang="zh-TW" altLang="en-US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40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耶穌答</a:t>
            </a:r>
            <a:r>
              <a:rPr lang="en-US" altLang="zh-TW" sz="4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「你們竭力由窄門進入吧</a:t>
            </a:r>
            <a:r>
              <a:rPr lang="en-US" altLang="zh-TW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!</a:t>
            </a:r>
            <a:r>
              <a:rPr lang="zh-TW" altLang="en-US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40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似乎是答非所問</a:t>
            </a:r>
            <a:r>
              <a:rPr lang="en-US" altLang="zh-TW" sz="4000" dirty="0">
                <a:ea typeface="華康正顏楷體W7(P)" panose="03000700000000000000" pitchFamily="66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dirty="0">
                <a:ea typeface="華康正顏楷體W7(P)" panose="03000700000000000000" pitchFamily="66" charset="-120"/>
              </a:rPr>
              <a:t>Nor did Jesus answer meaningless and useless questions. </a:t>
            </a: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When asked, “Lord, will only a few be saved?”</a:t>
            </a:r>
            <a:b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He responded: 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US" altLang="zh-TW" sz="4000" b="1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Strive to enter through the narrow gate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—a reply that seemed to avoid </a:t>
            </a:r>
            <a:br>
              <a:rPr lang="en-US" altLang="zh-TW" sz="4000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question.</a:t>
            </a:r>
            <a:endParaRPr lang="zh-TW" altLang="zh-TW" sz="40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2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耶穌不回答得救人數的多寡</a:t>
            </a:r>
            <a:r>
              <a:rPr lang="en-US" altLang="zh-TW" sz="3600" dirty="0">
                <a:ea typeface="華康正顏楷體W7(P)" panose="03000700000000000000" pitchFamily="66" charset="-120"/>
              </a:rPr>
              <a:t>,</a:t>
            </a:r>
            <a:r>
              <a:rPr lang="zh-TW" altLang="en-US" sz="3600" dirty="0">
                <a:ea typeface="華康正顏楷體W7(P)" panose="03000700000000000000" pitchFamily="66" charset="-120"/>
              </a:rPr>
              <a:t>理由是</a:t>
            </a:r>
            <a:r>
              <a:rPr lang="en-US" altLang="zh-TW" sz="3600" dirty="0">
                <a:ea typeface="華康正顏楷體W7(P)" panose="03000700000000000000" pitchFamily="66" charset="-120"/>
              </a:rPr>
              <a:t>,</a:t>
            </a:r>
            <a:r>
              <a:rPr lang="zh-TW" altLang="en-US" sz="3600" dirty="0">
                <a:ea typeface="華康正顏楷體W7(P)" panose="03000700000000000000" pitchFamily="66" charset="-120"/>
              </a:rPr>
              <a:t>如說得救的人多</a:t>
            </a:r>
            <a:r>
              <a:rPr lang="en-US" altLang="zh-TW" sz="3600" dirty="0">
                <a:ea typeface="華康正顏楷體W7(P)" panose="03000700000000000000" pitchFamily="66" charset="-120"/>
              </a:rPr>
              <a:t>,</a:t>
            </a:r>
            <a:r>
              <a:rPr lang="zh-TW" altLang="en-US" sz="3600" dirty="0">
                <a:ea typeface="華康正顏楷體W7(P)" panose="03000700000000000000" pitchFamily="66" charset="-120"/>
              </a:rPr>
              <a:t>你會等閒視之</a:t>
            </a:r>
            <a:r>
              <a:rPr lang="en-US" altLang="zh-TW" sz="3600" dirty="0">
                <a:ea typeface="華康正顏楷體W7(P)" panose="03000700000000000000" pitchFamily="66" charset="-120"/>
              </a:rPr>
              <a:t>,</a:t>
            </a:r>
            <a:r>
              <a:rPr lang="zh-TW" altLang="en-US" sz="3600" dirty="0">
                <a:ea typeface="華康正顏楷體W7(P)" panose="03000700000000000000" pitchFamily="66" charset="-120"/>
              </a:rPr>
              <a:t>反正人人都可能得救</a:t>
            </a:r>
            <a:r>
              <a:rPr lang="en-US" altLang="zh-TW" sz="3600" dirty="0">
                <a:ea typeface="華康正顏楷體W7(P)" panose="03000700000000000000" pitchFamily="66" charset="-120"/>
              </a:rPr>
              <a:t>;</a:t>
            </a:r>
            <a:r>
              <a:rPr lang="zh-TW" altLang="en-US" sz="3600" dirty="0">
                <a:ea typeface="華康正顏楷體W7(P)" panose="03000700000000000000" pitchFamily="66" charset="-120"/>
              </a:rPr>
              <a:t>如說得救的人少</a:t>
            </a:r>
            <a:r>
              <a:rPr lang="en-US" altLang="zh-TW" sz="3600" dirty="0">
                <a:ea typeface="華康正顏楷體W7(P)" panose="03000700000000000000" pitchFamily="66" charset="-120"/>
              </a:rPr>
              <a:t>,</a:t>
            </a:r>
            <a:r>
              <a:rPr lang="zh-TW" altLang="en-US" sz="3600" dirty="0">
                <a:ea typeface="華康正顏楷體W7(P)" panose="03000700000000000000" pitchFamily="66" charset="-120"/>
              </a:rPr>
              <a:t>你會失望</a:t>
            </a:r>
            <a:r>
              <a:rPr lang="en-US" altLang="zh-TW" sz="3600" dirty="0">
                <a:ea typeface="華康正顏楷體W7(P)" panose="03000700000000000000" pitchFamily="66" charset="-120"/>
              </a:rPr>
              <a:t>,</a:t>
            </a:r>
            <a:r>
              <a:rPr lang="zh-TW" altLang="en-US" sz="3600" dirty="0">
                <a:ea typeface="華康正顏楷體W7(P)" panose="03000700000000000000" pitchFamily="66" charset="-120"/>
              </a:rPr>
              <a:t>「幾時輪到我</a:t>
            </a:r>
            <a:r>
              <a:rPr lang="en-US" altLang="zh-TW" sz="3600" dirty="0">
                <a:ea typeface="華康正顏楷體W7(P)" panose="03000700000000000000" pitchFamily="66" charset="-120"/>
              </a:rPr>
              <a:t>?</a:t>
            </a:r>
            <a:r>
              <a:rPr lang="zh-TW" altLang="en-US" sz="3600" dirty="0">
                <a:ea typeface="華康正顏楷體W7(P)" panose="03000700000000000000" pitchFamily="66" charset="-120"/>
              </a:rPr>
              <a:t>」這也是一個</a:t>
            </a:r>
            <a:r>
              <a:rPr lang="zh-TW" altLang="en-US" sz="36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無用的問題</a:t>
            </a:r>
            <a:r>
              <a:rPr lang="en-US" altLang="zh-TW" sz="3600" dirty="0">
                <a:ea typeface="華康正顏楷體W7(P)" panose="03000700000000000000" pitchFamily="66" charset="-120"/>
              </a:rPr>
              <a:t>,</a:t>
            </a:r>
            <a:r>
              <a:rPr lang="zh-TW" altLang="en-US" sz="3600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答案一定是有害無益</a:t>
            </a:r>
            <a:r>
              <a:rPr lang="en-US" altLang="zh-TW" sz="3600" dirty="0">
                <a:ea typeface="華康正顏楷體W7(P)" panose="03000700000000000000" pitchFamily="66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4000" spc="-100" dirty="0">
                <a:ea typeface="華康正顏楷體W7(P)" panose="03000700000000000000" pitchFamily="66" charset="-120"/>
              </a:rPr>
              <a:t>Why? Had Jesus declared many would be saved, people might grow </a:t>
            </a:r>
            <a:r>
              <a:rPr lang="en-US" altLang="zh-TW" sz="4000" spc="-1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complacent</a:t>
            </a:r>
            <a:r>
              <a:rPr lang="en-US" altLang="zh-TW" sz="4000" spc="-100" dirty="0">
                <a:ea typeface="華康正顏楷體W7(P)" panose="03000700000000000000" pitchFamily="66" charset="-120"/>
              </a:rPr>
              <a:t> (“Salvation is common anyway”).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spc="-100" dirty="0">
                <a:ea typeface="華康正顏楷體W7(P)" panose="03000700000000000000" pitchFamily="66" charset="-120"/>
              </a:rPr>
              <a:t>Had He said few would be saved, </a:t>
            </a:r>
            <a:r>
              <a:rPr lang="en-US" altLang="zh-TW" sz="4000" spc="-100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despair</a:t>
            </a:r>
            <a:r>
              <a:rPr lang="en-US" altLang="zh-TW" sz="4000" spc="-100" dirty="0">
                <a:ea typeface="華康正顏楷體W7(P)" panose="03000700000000000000" pitchFamily="66" charset="-120"/>
              </a:rPr>
              <a:t> might follow (“Will I ever be chosen?”).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spc="-100" dirty="0">
                <a:ea typeface="華康正顏楷體W7(P)" panose="03000700000000000000" pitchFamily="66" charset="-120"/>
              </a:rPr>
              <a:t>Such questions yield no helpful answers — </a:t>
            </a:r>
            <a:r>
              <a:rPr lang="en-US" altLang="zh-TW" sz="4000" spc="-100" dirty="0">
                <a:solidFill>
                  <a:srgbClr val="9900CC"/>
                </a:solidFill>
                <a:ea typeface="華康正顏楷體W7(P)" panose="03000700000000000000" pitchFamily="66" charset="-120"/>
              </a:rPr>
              <a:t>only harm</a:t>
            </a:r>
            <a:r>
              <a:rPr lang="en-US" altLang="zh-TW" sz="4000" spc="-100" dirty="0">
                <a:ea typeface="華康正顏楷體W7(P)" panose="03000700000000000000" pitchFamily="66" charset="-120"/>
              </a:rPr>
              <a:t>.</a:t>
            </a:r>
            <a:endParaRPr lang="zh-TW" altLang="en-US" sz="3600" spc="-100" dirty="0">
              <a:ea typeface="華康正顏楷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374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正顏楷體W7(P)" panose="03000700000000000000" pitchFamily="66" charset="-120"/>
              </a:rPr>
              <a:t>耶穌的這個回答卻值得警惕</a:t>
            </a:r>
            <a:r>
              <a:rPr lang="en-US" altLang="zh-TW" sz="4000" dirty="0">
                <a:ea typeface="華康正顏楷體W7(P)" panose="03000700000000000000" pitchFamily="66" charset="-120"/>
              </a:rPr>
              <a:t>: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因為將來有許多人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想要進去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卻不能進去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及至家主起來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把門關上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你們在外面站著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開始敲門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說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主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請給我們開門吧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!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主的回答是</a:t>
            </a:r>
            <a: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:</a:t>
            </a:r>
            <a:br>
              <a:rPr lang="en-US" altLang="zh-TW" sz="4000" dirty="0">
                <a:solidFill>
                  <a:srgbClr val="0000FF"/>
                </a:solidFill>
                <a:ea typeface="華康儷中黑" panose="020B0509000000000000" pitchFamily="49" charset="-120"/>
              </a:rPr>
            </a:b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我不認識你們是哪裡的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Yet Christ’s warning remains vital: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Many will seek entry and fail. When the Master closes the door, you will stand outside knocking: ‘Lord, open for us!’ But He will answer:</a:t>
            </a:r>
            <a:b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‘I do not know you.’</a:t>
            </a:r>
            <a:endParaRPr lang="en-US" altLang="zh-TW" sz="4400" dirty="0">
              <a:solidFill>
                <a:srgbClr val="FF0000"/>
              </a:solidFill>
              <a:ea typeface="華康正顏楷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2146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那時你們會說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我們曾在你面前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吃過喝過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你也曾在我們的街市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施教過</a:t>
            </a:r>
            <a:r>
              <a:rPr lang="en-US" altLang="zh-TW" sz="2800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我們是自家人啊</a:t>
            </a:r>
            <a:r>
              <a:rPr lang="en-US" altLang="zh-TW" sz="2800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!)</a:t>
            </a: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但主卻說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我不認識你們是哪裡的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b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你們這些作惡的人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都離開我吧</a:t>
            </a:r>
            <a: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!</a:t>
            </a:r>
            <a:br>
              <a:rPr lang="en-US" altLang="zh-TW" sz="38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38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自視為</a:t>
            </a:r>
            <a:r>
              <a:rPr lang="zh-TW" altLang="en-US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基督徒卻把基督放在最後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有用嗎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?</a:t>
            </a: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altLang="zh-TW" sz="3600" i="0" spc="-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that time, you will protest: But we ate and drank with you, and you taught in our streets! (implying, We're your own people!) Yet the Lord will declare: I tell you plainly, I do not know you. </a:t>
            </a:r>
            <a:br>
              <a:rPr lang="en-US" altLang="zh-TW" sz="3600" i="0" spc="-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600" i="0" spc="-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away from me, all you evildoers! </a:t>
            </a:r>
            <a:br>
              <a:rPr lang="en-US" altLang="zh-TW" sz="3600" i="0" spc="-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600" i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it any use to consider oneself a Christian </a:t>
            </a:r>
            <a:r>
              <a:rPr lang="en-US" altLang="zh-TW" sz="3600" i="0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sz="3600" kern="0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self-proclaimed label)</a:t>
            </a:r>
            <a:r>
              <a:rPr lang="en-US" altLang="zh-TW" sz="3600" i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yet put Christ last?  NO! no! no!</a:t>
            </a:r>
            <a:endParaRPr lang="en-US" altLang="zh-TW" sz="3600" spc="-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9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1400"/>
            <a:ext cx="9144000" cy="6498511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恭讀依撒意亞先知書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66:18-21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buFontTx/>
              <a:buNone/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上主這樣說：「</a:t>
            </a:r>
            <a:r>
              <a:rPr lang="zh-TW" altLang="en-US" sz="40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我要來聚集萬民，及各種語言的民族；他們都要前來，觀看我的榮耀。</a:t>
            </a: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我要在他們中，施行奇事，並派遣生還的人，到外邦人那裡，即往塔爾史士、普特、路得、默舍客、洛士、突巴耳、雅汪，及遼遠的海島上，即沒有聽過我的聲譽，沒有見過我光榮的地方。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7D2B82-9061-4F78-A201-5A641ED7115A}"/>
              </a:ext>
            </a:extLst>
          </p:cNvPr>
          <p:cNvSpPr txBox="1"/>
          <p:nvPr/>
        </p:nvSpPr>
        <p:spPr>
          <a:xfrm>
            <a:off x="7740352" y="636345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  <a:latin typeface="+mn-lt"/>
              </a:rPr>
              <a:t>1/2</a:t>
            </a:r>
            <a:endParaRPr lang="zh-HK" altLang="en-US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A8AA096-253B-4A86-82F4-6E8B2A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你們要從窄門進去</a:t>
            </a:r>
            <a:r>
              <a:rPr lang="en-US" altLang="zh-TW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因為寬門和大路導入喪亡</a:t>
            </a:r>
            <a:r>
              <a:rPr lang="en-US" altLang="zh-TW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但有</a:t>
            </a:r>
            <a:r>
              <a:rPr lang="zh-TW" altLang="en-US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許多人從那裡進去</a:t>
            </a:r>
            <a:r>
              <a:rPr lang="en-US" altLang="zh-TW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那導入生命的門是多麼窄</a:t>
            </a:r>
            <a:r>
              <a:rPr lang="en-US" altLang="zh-TW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路是多麼狹</a:t>
            </a:r>
            <a:r>
              <a:rPr lang="en-US" altLang="zh-TW" sz="40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找到它的人的確不多</a:t>
            </a:r>
            <a:r>
              <a:rPr lang="en-US" altLang="zh-TW" dirty="0">
                <a:solidFill>
                  <a:srgbClr val="0000FF"/>
                </a:solidFill>
                <a:ea typeface="華康正顏楷體W7(P)" panose="03000700000000000000" pitchFamily="66" charset="-120"/>
              </a:rPr>
              <a:t>.</a:t>
            </a:r>
            <a:r>
              <a:rPr lang="en-US" altLang="zh-TW" dirty="0">
                <a:ea typeface="華康正顏楷體W7(P)" panose="03000700000000000000" pitchFamily="66" charset="-120"/>
              </a:rPr>
              <a:t>(</a:t>
            </a:r>
            <a:r>
              <a:rPr lang="zh-TW" altLang="en-US" dirty="0">
                <a:ea typeface="華康正顏楷體W7(P)" panose="03000700000000000000" pitchFamily="66" charset="-120"/>
              </a:rPr>
              <a:t>瑪</a:t>
            </a:r>
            <a:r>
              <a:rPr lang="en-US" altLang="zh-TW" dirty="0">
                <a:ea typeface="華康正顏楷體W7(P)" panose="03000700000000000000" pitchFamily="66" charset="-120"/>
              </a:rPr>
              <a:t>7:13-14)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Enter by the narrow gate. For wide is the gate and broad the road that </a:t>
            </a:r>
            <a:b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leads to destruction</a:t>
            </a:r>
            <a:b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</a:t>
            </a:r>
            <a:r>
              <a:rPr lang="en-US" altLang="zh-TW" sz="4000" b="1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many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enter through it.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But small is the gate and narrow the way that leads to life, </a:t>
            </a:r>
            <a:b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only </a:t>
            </a:r>
            <a:r>
              <a:rPr lang="en-US" altLang="zh-TW" sz="4000" b="1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few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find it. </a:t>
            </a:r>
            <a:r>
              <a:rPr lang="en-US" altLang="zh-TW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(Mt 7:13–14)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</a:pPr>
            <a:endParaRPr lang="en-US" altLang="zh-TW" sz="2400" dirty="0">
              <a:ea typeface="華康正顏楷體W7(P)" panose="03000700000000000000" pitchFamily="66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C66C45A-C414-4D01-8E0B-54C95AE8B989}"/>
              </a:ext>
            </a:extLst>
          </p:cNvPr>
          <p:cNvSpPr txBox="1"/>
          <p:nvPr/>
        </p:nvSpPr>
        <p:spPr>
          <a:xfrm>
            <a:off x="8316416" y="5661248"/>
            <a:ext cx="648072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9900CC"/>
                </a:solidFill>
              </a:rPr>
              <a:t>點讚</a:t>
            </a:r>
            <a:endParaRPr lang="en-US" altLang="zh-TW" sz="1800" dirty="0">
              <a:solidFill>
                <a:srgbClr val="9900CC"/>
              </a:solidFill>
            </a:endParaRPr>
          </a:p>
          <a:p>
            <a:r>
              <a:rPr lang="zh-TW" altLang="en-US" sz="1800" dirty="0">
                <a:solidFill>
                  <a:srgbClr val="9900CC"/>
                </a:solidFill>
              </a:rPr>
              <a:t>留言</a:t>
            </a:r>
            <a:endParaRPr lang="en-US" altLang="zh-TW" sz="1800" dirty="0">
              <a:solidFill>
                <a:srgbClr val="9900CC"/>
              </a:solidFill>
            </a:endParaRPr>
          </a:p>
          <a:p>
            <a:r>
              <a:rPr lang="zh-TW" altLang="en-US" sz="1800" dirty="0">
                <a:solidFill>
                  <a:srgbClr val="9900CC"/>
                </a:solidFill>
              </a:rPr>
              <a:t>傳揚</a:t>
            </a:r>
          </a:p>
        </p:txBody>
      </p:sp>
    </p:spTree>
    <p:extLst>
      <p:ext uri="{BB962C8B-B14F-4D97-AF65-F5344CB8AC3E}">
        <p14:creationId xmlns:p14="http://schemas.microsoft.com/office/powerpoint/2010/main" val="302103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188640"/>
            <a:ext cx="9144000" cy="6336704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spc="6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祝福你和你的家庭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幫助你戰勝疫情和一切困境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498511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「他們要從各民族中，用馬、車、轎、騾、獨峰駝，把你們的弟兄，送到我的聖山：</a:t>
            </a:r>
            <a:r>
              <a:rPr lang="zh-TW" altLang="en-US" sz="40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耶路撒冷，當作獻於天主的獻儀，</a:t>
            </a: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好像以色列子民，用潔淨的器皿，將供物獻於上主的聖殿一樣：這是上主說的。我要從他們中間，選拔司祭和肋未人：這是上主說的。」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7D2B82-9061-4F78-A201-5A641ED7115A}"/>
              </a:ext>
            </a:extLst>
          </p:cNvPr>
          <p:cNvSpPr txBox="1"/>
          <p:nvPr/>
        </p:nvSpPr>
        <p:spPr>
          <a:xfrm>
            <a:off x="7956376" y="6225153"/>
            <a:ext cx="61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+mn-cs"/>
              </a:rPr>
              <a:t>2/2</a:t>
            </a:r>
            <a:endParaRPr kumimoji="1" lang="zh-H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3BB18B8-5DA6-42C0-9F58-ACDED9447B2C}"/>
              </a:ext>
            </a:extLst>
          </p:cNvPr>
          <p:cNvSpPr txBox="1"/>
          <p:nvPr/>
        </p:nvSpPr>
        <p:spPr>
          <a:xfrm>
            <a:off x="3014936" y="5229200"/>
            <a:ext cx="5400600" cy="584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請靜默片刻 默想上主對</a:t>
            </a:r>
            <a:r>
              <a:rPr lang="zh-TW" altLang="en-US" sz="32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31216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68" y="99392"/>
            <a:ext cx="9144000" cy="6785992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恭讀致希伯來人書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12:5-7,11-13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你們竟然忘記了天主勸你們，好像勸子女所說的話：「</a:t>
            </a:r>
            <a:r>
              <a:rPr lang="zh-TW" altLang="en-US" sz="40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我兒，不要輕視上主的懲戒，也不要厭惡他的譴責，因為上主懲戒他所愛的，鞭策他所接納的每個兒子。</a:t>
            </a: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為接受懲戒，你們應該堅忍，因為天主對待你們，有如對待子女。那有兒子，做父親的，不懲戒他呢？</a:t>
            </a: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7D2B82-9061-4F78-A201-5A641ED7115A}"/>
              </a:ext>
            </a:extLst>
          </p:cNvPr>
          <p:cNvSpPr txBox="1"/>
          <p:nvPr/>
        </p:nvSpPr>
        <p:spPr>
          <a:xfrm>
            <a:off x="7812360" y="635849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+mn-cs"/>
              </a:rPr>
              <a:t>1/2</a:t>
            </a:r>
            <a:endParaRPr kumimoji="1" lang="zh-H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495" y="188088"/>
            <a:ext cx="9054529" cy="6538731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固然各種懲戒，在當時，似乎不是樂事，而是苦事；可是，以後，為那些這樣受過訓練的人，就會結出正義與和平的果實。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為此，你們應該伸直痿弱的手，及麻木的膝；你們的腳，應履行正直的路，叫瘸子不要偏離正道，反叫他獲得痊瘉。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BDD15B-87BF-48E8-BCA1-898029BF5414}"/>
              </a:ext>
            </a:extLst>
          </p:cNvPr>
          <p:cNvSpPr txBox="1"/>
          <p:nvPr/>
        </p:nvSpPr>
        <p:spPr>
          <a:xfrm>
            <a:off x="8100392" y="6269801"/>
            <a:ext cx="75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+mn-cs"/>
              </a:rPr>
              <a:t>2/2</a:t>
            </a:r>
            <a:endParaRPr kumimoji="1" lang="zh-H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BACD7F1-C195-4FED-82AB-5AE3C9DD2A4D}"/>
              </a:ext>
            </a:extLst>
          </p:cNvPr>
          <p:cNvSpPr txBox="1"/>
          <p:nvPr/>
        </p:nvSpPr>
        <p:spPr>
          <a:xfrm>
            <a:off x="3059832" y="5229200"/>
            <a:ext cx="5400600" cy="584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請靜默片刻 默想上主對</a:t>
            </a: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161873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恭讀聖路加福音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13:22-30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那時候，耶穌經過各城各鄉，前往耶路撒冷，隨處施教。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有一個人對耶穌說：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「主，得救的人果然不多嗎？」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耶穌對群眾說：「你們竭力由窄門進入吧！我告訴你們：因為將來有許多人，想要進去，卻不能進去。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及至家主起來，把門關上，你們在外面站著，開始敲門，說：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6413326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1/3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0068"/>
            <a:ext cx="9144000" cy="6591300"/>
          </a:xfrm>
        </p:spPr>
        <p:txBody>
          <a:bodyPr/>
          <a:lstStyle/>
          <a:p>
            <a:pPr marL="0" lv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主，請給我們開門吧！他要回答你們說：我不認識你們是那裡的。那時，你們會說：我們曾在你面前，吃過喝過；你也曾在我們的街市，施教過。</a:t>
            </a:r>
          </a:p>
          <a:p>
            <a:pPr marL="0" lv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「他要說：我告訴你們：我不認識你們是那裡的；你們這些作惡的人，都離開我吧！</a:t>
            </a:r>
          </a:p>
          <a:p>
            <a:pPr marL="0" lv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「幾時你們望見亞巴郎、依撒格、雅各伯，及眾先知，在天主的國裡，</a:t>
            </a: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633413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2/3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9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lv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你們卻被摒棄在外面，你們只有哀號和切齒。將有從東從西，從北從南而來的人，參加天主國裡的筵席。</a:t>
            </a:r>
          </a:p>
          <a:p>
            <a:pPr marL="0" lv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「看！有最後的，將成為最先的，也有最先的，將成為最後的。」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lv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　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lv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  <a:endParaRPr lang="zh-TW" altLang="en-US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6237312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3/3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45B7B3B-57B9-4052-ADAE-24ACC9E734F7}"/>
              </a:ext>
            </a:extLst>
          </p:cNvPr>
          <p:cNvSpPr txBox="1"/>
          <p:nvPr/>
        </p:nvSpPr>
        <p:spPr>
          <a:xfrm>
            <a:off x="1907704" y="5076473"/>
            <a:ext cx="5400600" cy="584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請靜默片刻 默想上主對</a:t>
            </a:r>
            <a:r>
              <a:rPr lang="zh-TW" altLang="en-US" sz="3200" dirty="0">
                <a:solidFill>
                  <a:srgbClr val="FFFF00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337222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常年期第二十一主日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8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0"/>
              </a:spcAft>
              <a:buNone/>
            </a:pPr>
            <a:r>
              <a:rPr lang="zh-TW" altLang="en-US" sz="9600" dirty="0">
                <a:solidFill>
                  <a:srgbClr val="FFFF00"/>
                </a:solidFill>
                <a:ea typeface="華康儷中黑" panose="020B0509000000000000" pitchFamily="49" charset="-120"/>
              </a:rPr>
              <a:t>窄 門</a:t>
            </a:r>
            <a:endParaRPr lang="en-US" altLang="zh-TW" sz="9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  <a:r>
              <a:rPr lang="zh-TW" altLang="en-US" sz="6000" dirty="0">
                <a:solidFill>
                  <a:schemeClr val="bg1"/>
                </a:solidFill>
                <a:ea typeface="華康儷中黑" panose="020B0509000000000000" pitchFamily="49" charset="-120"/>
              </a:rPr>
              <a:t>聖德在努力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</a:rPr>
              <a:t>努力即聖德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312109527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17126</TotalTime>
  <Words>2011</Words>
  <Application>Microsoft Office PowerPoint</Application>
  <PresentationFormat>如螢幕大小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40" baseType="lpstr">
      <vt:lpstr>華康中黑體</vt:lpstr>
      <vt:lpstr>華康中黑體(P)</vt:lpstr>
      <vt:lpstr>華康布丁體W7(P)</vt:lpstr>
      <vt:lpstr>華康正顏楷體W7</vt:lpstr>
      <vt:lpstr>華康正顏楷體W7(P)</vt:lpstr>
      <vt:lpstr>華康正顏楷體W9(P)</vt:lpstr>
      <vt:lpstr>華康儷中黑</vt:lpstr>
      <vt:lpstr>華康儷中黑(P)</vt:lpstr>
      <vt:lpstr>華康儷粗宋(P)</vt:lpstr>
      <vt:lpstr>新細明體</vt:lpstr>
      <vt:lpstr>標楷體</vt:lpstr>
      <vt:lpstr>Arial</vt:lpstr>
      <vt:lpstr>Calibri</vt:lpstr>
      <vt:lpstr>Segoe UI</vt:lpstr>
      <vt:lpstr>Times New Roman</vt:lpstr>
      <vt:lpstr>Wingdings</vt:lpstr>
      <vt:lpstr>預設簡報設計</vt:lpstr>
      <vt:lpstr>3_預設簡報設計</vt:lpstr>
      <vt:lpstr>15_預設簡報設計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997</cp:revision>
  <dcterms:created xsi:type="dcterms:W3CDTF">2006-09-26T01:05:23Z</dcterms:created>
  <dcterms:modified xsi:type="dcterms:W3CDTF">2025-08-07T07:47:55Z</dcterms:modified>
</cp:coreProperties>
</file>