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</p:sldMasterIdLst>
  <p:notesMasterIdLst>
    <p:notesMasterId r:id="rId27"/>
  </p:notesMasterIdLst>
  <p:handoutMasterIdLst>
    <p:handoutMasterId r:id="rId28"/>
  </p:handoutMasterIdLst>
  <p:sldIdLst>
    <p:sldId id="1555" r:id="rId4"/>
    <p:sldId id="1050" r:id="rId5"/>
    <p:sldId id="2128" r:id="rId6"/>
    <p:sldId id="1612" r:id="rId7"/>
    <p:sldId id="1549" r:id="rId8"/>
    <p:sldId id="1550" r:id="rId9"/>
    <p:sldId id="1054" r:id="rId10"/>
    <p:sldId id="1413" r:id="rId11"/>
    <p:sldId id="1639" r:id="rId12"/>
    <p:sldId id="1614" r:id="rId13"/>
    <p:sldId id="1636" r:id="rId14"/>
    <p:sldId id="1637" r:id="rId15"/>
    <p:sldId id="1616" r:id="rId16"/>
    <p:sldId id="1617" r:id="rId17"/>
    <p:sldId id="1618" r:id="rId18"/>
    <p:sldId id="1624" r:id="rId19"/>
    <p:sldId id="1626" r:id="rId20"/>
    <p:sldId id="1628" r:id="rId21"/>
    <p:sldId id="1630" r:id="rId22"/>
    <p:sldId id="1632" r:id="rId23"/>
    <p:sldId id="1634" r:id="rId24"/>
    <p:sldId id="1638" r:id="rId25"/>
    <p:sldId id="1045" r:id="rId26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FF"/>
    <a:srgbClr val="99FF99"/>
    <a:srgbClr val="FFCCFF"/>
    <a:srgbClr val="FF00FF"/>
    <a:srgbClr val="00FF00"/>
    <a:srgbClr val="9900CC"/>
    <a:srgbClr val="0000FF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794" autoAdjust="0"/>
    <p:restoredTop sz="94677" autoAdjust="0"/>
  </p:normalViewPr>
  <p:slideViewPr>
    <p:cSldViewPr>
      <p:cViewPr varScale="1">
        <p:scale>
          <a:sx n="59" d="100"/>
          <a:sy n="59" d="100"/>
        </p:scale>
        <p:origin x="12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Aft>
                <a:spcPts val="18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dirty="0">
                <a:solidFill>
                  <a:schemeClr val="bg1">
                    <a:lumMod val="95000"/>
                  </a:schemeClr>
                </a:solidFill>
                <a:ea typeface="華康儷中黑" panose="020B0509000000000000" pitchFamily="49" charset="-120"/>
              </a:rPr>
              <a:t>送分裂或促共融</a:t>
            </a:r>
            <a:r>
              <a:rPr lang="en-US" altLang="zh-TW" sz="8800" dirty="0">
                <a:solidFill>
                  <a:schemeClr val="bg1">
                    <a:lumMod val="95000"/>
                  </a:schemeClr>
                </a:solidFill>
                <a:ea typeface="華康儷中黑" panose="020B0509000000000000" pitchFamily="49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1797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1F0F1C2-08E8-4DC6-BB85-61BDDCB0F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</a:pPr>
            <a:r>
              <a:rPr lang="zh-TW" altLang="en-US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請將耶肋米亞處死</a:t>
            </a:r>
            <a:r>
              <a:rPr lang="en-US" altLang="zh-TW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因為他說了這樣的話</a:t>
            </a:r>
            <a:r>
              <a:rPr lang="en-US" altLang="zh-TW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耶穌為那擺在他面前的</a:t>
            </a:r>
            <a:r>
              <a:rPr lang="zh-TW" altLang="en-US" sz="36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歡樂</a:t>
            </a:r>
            <a:r>
              <a:rPr lang="en-US" altLang="zh-TW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輕視了</a:t>
            </a:r>
            <a:r>
              <a:rPr lang="zh-TW" altLang="en-US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凌辱</a:t>
            </a:r>
            <a:r>
              <a:rPr lang="en-US" altLang="zh-TW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忍受了十字架</a:t>
            </a:r>
            <a:r>
              <a:rPr lang="en-US" altLang="zh-TW" sz="36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先知講真話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受苦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因當權者不愛聽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耶穌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堅持真善美聖的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樂趣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忍受十字架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我們講好話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能榮神益人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做好事能和耶穌</a:t>
            </a:r>
            <a:b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一起建設天國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這也能</a:t>
            </a:r>
            <a:r>
              <a:rPr lang="zh-TW" altLang="en-US" sz="3800" dirty="0">
                <a:solidFill>
                  <a:srgbClr val="66FF33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助我們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忍受痛苦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我每做完一件好事</a:t>
            </a:r>
            <a: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尤其講了三結合的道理</a:t>
            </a:r>
            <a:b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生活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文化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總會感到不枉此生</a:t>
            </a:r>
            <a: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 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寫完慕道書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想死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西默盎</a:t>
            </a:r>
            <a:r>
              <a:rPr lang="zh-TW" altLang="en-US" sz="24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路</a:t>
            </a:r>
            <a:r>
              <a:rPr lang="en-US" altLang="zh-TW" sz="24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2:29</a:t>
            </a:r>
            <a:r>
              <a:rPr lang="zh-TW" altLang="en-US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放你的僕人平安去了</a:t>
            </a:r>
            <a:r>
              <a:rPr lang="en-US" altLang="zh-TW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913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1F0F1C2-08E8-4DC6-BB85-61BDDCB0F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 marL="360000" indent="-457200" algn="l"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是為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把火投在地上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我是多麼切望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它已經燃燒起來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 </a:t>
            </a:r>
            <a:endParaRPr lang="en-US" altLang="zh-TW" sz="4000" dirty="0">
              <a:solidFill>
                <a:schemeClr val="bg1"/>
              </a:solidFill>
              <a:ea typeface="華康正顏楷體W7(P)" panose="03000700000000000000" pitchFamily="66" charset="-120"/>
              <a:cs typeface="華康中黑體" panose="020B0509000000000000" pitchFamily="49" charset="-120"/>
            </a:endParaRPr>
          </a:p>
          <a:p>
            <a:pPr marL="360000" indent="-457200" algn="l">
              <a:lnSpc>
                <a:spcPts val="6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500" i="1" kern="100" dirty="0">
                <a:solidFill>
                  <a:srgbClr val="FFCC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我為中國</a:t>
            </a:r>
            <a:r>
              <a:rPr lang="en-US" altLang="zh-TW" sz="3500" i="1" kern="100" dirty="0">
                <a:solidFill>
                  <a:srgbClr val="FFCCFF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500" i="1" kern="100" dirty="0">
                <a:solidFill>
                  <a:srgbClr val="FFCC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為教會所懷的熱忱把我耗盡</a:t>
            </a:r>
            <a:endParaRPr lang="en-US" altLang="zh-TW" sz="3500" i="1" kern="100" dirty="0">
              <a:solidFill>
                <a:srgbClr val="FFCCFF"/>
              </a:solidFill>
              <a:effectLst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6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情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如驕陽</a:t>
            </a: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似火</a:t>
            </a:r>
            <a:r>
              <a:rPr lang="en-US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聖言</a:t>
            </a:r>
            <a:r>
              <a:rPr lang="zh-TW" altLang="en-US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文化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滋潤我</a:t>
            </a:r>
            <a:r>
              <a:rPr lang="en-US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endParaRPr lang="zh-TW" altLang="zh-TW" sz="2000" kern="100" dirty="0">
              <a:solidFill>
                <a:schemeClr val="bg1"/>
              </a:solidFill>
              <a:effectLst/>
              <a:ea typeface="新細明體" panose="02020500000000000000" pitchFamily="18" charset="-120"/>
            </a:endParaRPr>
          </a:p>
          <a:p>
            <a:pPr algn="l">
              <a:lnSpc>
                <a:spcPts val="6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荒漠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湧</a:t>
            </a:r>
            <a:r>
              <a:rPr lang="zh-HK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出大江流</a:t>
            </a:r>
            <a:r>
              <a:rPr lang="en-US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HK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復活</a:t>
            </a: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枯骨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向天歌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</a:t>
            </a:r>
            <a:endParaRPr lang="en-US" altLang="zh-TW" sz="4000" kern="1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algn="l">
              <a:lnSpc>
                <a:spcPts val="6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世界大同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非夢幻</a:t>
            </a:r>
            <a:r>
              <a:rPr lang="en-US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華夏同</a:t>
            </a:r>
            <a:r>
              <a:rPr lang="zh-HK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心</a:t>
            </a: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建天國</a:t>
            </a:r>
            <a:endParaRPr lang="zh-TW" altLang="zh-TW" sz="4000" kern="100" dirty="0">
              <a:solidFill>
                <a:srgbClr val="FFFF00"/>
              </a:solidFill>
              <a:effectLst/>
              <a:ea typeface="新細明體" panose="02020500000000000000" pitchFamily="18" charset="-120"/>
            </a:endParaRPr>
          </a:p>
          <a:p>
            <a:pPr algn="l">
              <a:lnSpc>
                <a:spcPts val="6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為主盡瘁</a:t>
            </a:r>
            <a:r>
              <a:rPr lang="zh-TW" altLang="en-US" sz="4000" kern="100" dirty="0">
                <a:solidFill>
                  <a:schemeClr val="bg1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頭先白</a:t>
            </a:r>
            <a:r>
              <a:rPr lang="en-US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淚斷血流</a:t>
            </a:r>
            <a:r>
              <a:rPr lang="zh-TW" altLang="zh-TW" sz="4000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結實</a:t>
            </a:r>
            <a:r>
              <a:rPr lang="zh-TW" altLang="zh-TW" sz="4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多</a:t>
            </a:r>
            <a:endParaRPr lang="zh-TW" altLang="zh-TW" sz="2000" kern="100" dirty="0">
              <a:solidFill>
                <a:schemeClr val="bg1"/>
              </a:solidFill>
              <a:effectLst/>
              <a:ea typeface="新細明體" panose="02020500000000000000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519DE91-BC0A-4830-B683-6EEC2F9FCBCC}"/>
              </a:ext>
            </a:extLst>
          </p:cNvPr>
          <p:cNvSpPr txBox="1"/>
          <p:nvPr/>
        </p:nvSpPr>
        <p:spPr>
          <a:xfrm>
            <a:off x="7459625" y="1760442"/>
            <a:ext cx="1216831" cy="6855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60000" marR="0" lvl="0" indent="-457200" algn="ctr" defTabSz="914400" rtl="0" eaLnBrk="0" fontAlgn="base" latinLnBrk="0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1800" b="0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標楷體" panose="03000509000000000000" pitchFamily="65" charset="-120"/>
              </a:rPr>
              <a:t>若</a:t>
            </a:r>
            <a:r>
              <a:rPr kumimoji="1" lang="en-US" altLang="zh-TW" sz="1800" b="0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標楷體" panose="03000509000000000000" pitchFamily="65" charset="-120"/>
              </a:rPr>
              <a:t>2:17</a:t>
            </a:r>
          </a:p>
          <a:p>
            <a:pPr marL="360000" marR="0" lvl="0" indent="-457200" algn="ctr" defTabSz="914400" rtl="0" eaLnBrk="0" fontAlgn="base" latinLnBrk="0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標楷體" panose="03000509000000000000" pitchFamily="65" charset="-120"/>
              </a:rPr>
              <a:t>清潔聖殿</a:t>
            </a:r>
            <a:endParaRPr lang="zh-TW" altLang="en-US" sz="1800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622CD40-280E-42EF-AE93-0591B9525E10}"/>
              </a:ext>
            </a:extLst>
          </p:cNvPr>
          <p:cNvSpPr txBox="1"/>
          <p:nvPr/>
        </p:nvSpPr>
        <p:spPr>
          <a:xfrm>
            <a:off x="7437513" y="5199005"/>
            <a:ext cx="1238943" cy="6855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60000" indent="-45720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zh-TW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  <a:cs typeface="Calibri" panose="020F0502020204030204" pitchFamily="34" charset="0"/>
              </a:rPr>
              <a:t>弟後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4:6-8</a:t>
            </a:r>
          </a:p>
          <a:p>
            <a:pPr marL="360000" indent="-45720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祭奠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,</a:t>
            </a:r>
            <a:r>
              <a:rPr lang="zh-TW" altLang="en-US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終點</a:t>
            </a:r>
            <a:endParaRPr lang="en-US" altLang="zh-TW" sz="1800" kern="100" dirty="0">
              <a:solidFill>
                <a:schemeClr val="bg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1B9D2F6-A7B4-4EDD-A33A-C58C570C9F84}"/>
              </a:ext>
            </a:extLst>
          </p:cNvPr>
          <p:cNvSpPr txBox="1"/>
          <p:nvPr/>
        </p:nvSpPr>
        <p:spPr>
          <a:xfrm>
            <a:off x="7452320" y="3533061"/>
            <a:ext cx="122413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則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37:1-14</a:t>
            </a:r>
          </a:p>
          <a:p>
            <a:pPr algn="ctr"/>
            <a:r>
              <a:rPr lang="zh-TW" altLang="en-US" sz="180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枯骨復生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084838E-CB49-43EF-8164-F969E4CB9CDF}"/>
              </a:ext>
            </a:extLst>
          </p:cNvPr>
          <p:cNvSpPr txBox="1"/>
          <p:nvPr/>
        </p:nvSpPr>
        <p:spPr>
          <a:xfrm>
            <a:off x="7452320" y="2599383"/>
            <a:ext cx="123894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spc="-15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人間自是有</a:t>
            </a:r>
            <a:endParaRPr lang="en-US" altLang="zh-TW" sz="1800" spc="-150" dirty="0">
              <a:solidFill>
                <a:schemeClr val="bg1"/>
              </a:solidFill>
              <a:latin typeface="+mn-lt"/>
              <a:ea typeface="標楷體" panose="03000509000000000000" pitchFamily="65" charset="-120"/>
            </a:endParaRPr>
          </a:p>
          <a:p>
            <a:pPr algn="ctr"/>
            <a:r>
              <a:rPr lang="zh-TW" altLang="en-US" sz="1800" spc="-15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情癡</a:t>
            </a:r>
            <a:r>
              <a:rPr lang="en-US" altLang="zh-TW" sz="1800" spc="-15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: </a:t>
            </a:r>
            <a:r>
              <a:rPr lang="zh-TW" altLang="en-US" sz="1500" spc="-150" dirty="0">
                <a:solidFill>
                  <a:schemeClr val="bg1"/>
                </a:solidFill>
                <a:latin typeface="+mn-lt"/>
                <a:ea typeface="標楷體" panose="03000509000000000000" pitchFamily="65" charset="-120"/>
              </a:rPr>
              <a:t>歐陽修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83EA06B-2162-4FAD-9136-0562F1669305}"/>
              </a:ext>
            </a:extLst>
          </p:cNvPr>
          <p:cNvSpPr txBox="1"/>
          <p:nvPr/>
        </p:nvSpPr>
        <p:spPr>
          <a:xfrm>
            <a:off x="7452320" y="4365104"/>
            <a:ext cx="1238943" cy="6855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60000" indent="-45720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  <a:cs typeface="Calibri" panose="020F0502020204030204" pitchFamily="34" charset="0"/>
              </a:rPr>
              <a:t>路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4:21</a:t>
            </a:r>
          </a:p>
          <a:p>
            <a:pPr marL="360000" indent="-45720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kern="100" spc="-150" dirty="0"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天國應驗了</a:t>
            </a:r>
            <a:endParaRPr lang="en-US" altLang="zh-TW" sz="1800" kern="100" spc="-150" dirty="0">
              <a:solidFill>
                <a:schemeClr val="bg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26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1F0F1C2-08E8-4DC6-BB85-61BDDCB0F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你們以為我來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是給地上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送和平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嗎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送分裂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因為從今以後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一家五口的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將要分裂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三個反對兩個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兩個反對三個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耶穌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賜和平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?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或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良人受享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</a:rPr>
              <a:t>應享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太平於地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  Gloria in excelsis 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</a:rPr>
              <a:t>Deo</a:t>
            </a:r>
          </a:p>
          <a:p>
            <a:pPr marL="360000" indent="-457200" algn="l">
              <a:spcBef>
                <a:spcPts val="0"/>
              </a:spcBef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TW" sz="4000" spc="-100" dirty="0">
                <a:solidFill>
                  <a:schemeClr val="bg1"/>
                </a:solidFill>
                <a:ea typeface="華康儷中黑" panose="020B0509000000000000" pitchFamily="49" charset="-120"/>
              </a:rPr>
              <a:t>Pax </a:t>
            </a:r>
            <a:r>
              <a:rPr lang="en-US" altLang="zh-TW" sz="4000" spc="-100" dirty="0" err="1">
                <a:solidFill>
                  <a:srgbClr val="00FF00"/>
                </a:solidFill>
                <a:ea typeface="華康儷中黑" panose="020B0509000000000000" pitchFamily="49" charset="-120"/>
              </a:rPr>
              <a:t>hominibus</a:t>
            </a:r>
            <a:r>
              <a:rPr lang="en-US" altLang="zh-TW" sz="4000" spc="-1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4000" spc="-100" dirty="0" err="1">
                <a:solidFill>
                  <a:schemeClr val="bg1"/>
                </a:solidFill>
                <a:ea typeface="華康儷中黑" panose="020B0509000000000000" pitchFamily="49" charset="-120"/>
              </a:rPr>
              <a:t>bonae</a:t>
            </a:r>
            <a:r>
              <a:rPr lang="en-US" altLang="zh-TW" sz="4000" spc="-1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4000" spc="-100" dirty="0" err="1">
                <a:solidFill>
                  <a:schemeClr val="bg1"/>
                </a:solidFill>
                <a:ea typeface="華康儷中黑" panose="020B0509000000000000" pitchFamily="49" charset="-120"/>
              </a:rPr>
              <a:t>voluntatis</a:t>
            </a:r>
            <a:r>
              <a:rPr lang="en-US" altLang="zh-TW" sz="4000" spc="-1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i="1" spc="-150" dirty="0">
                <a:solidFill>
                  <a:srgbClr val="FFFF00"/>
                </a:solidFill>
                <a:ea typeface="華康儷中黑" panose="020B0509000000000000" pitchFamily="49" charset="-120"/>
              </a:rPr>
              <a:t>good will</a:t>
            </a: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送分裂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只為政治取向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?(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不願中梵建交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少了個壓制中國的理由或藉口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?)</a:t>
            </a:r>
          </a:p>
          <a:p>
            <a:pPr marL="360000" indent="-457200" algn="l"/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2018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年的中梵臨協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教宗與魔鬼交易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?</a:t>
            </a:r>
            <a:endParaRPr lang="zh-TW" altLang="en-US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303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392"/>
            <a:ext cx="9144000" cy="6858000"/>
          </a:xfrm>
          <a:ln>
            <a:noFill/>
          </a:ln>
        </p:spPr>
        <p:txBody>
          <a:bodyPr/>
          <a:lstStyle/>
          <a:p>
            <a:pPr algn="l">
              <a:lnSpc>
                <a:spcPts val="3500"/>
              </a:lnSpc>
              <a:spcAft>
                <a:spcPts val="0"/>
              </a:spcAft>
            </a:pPr>
            <a:r>
              <a:rPr lang="en-US" altLang="zh-TW" sz="30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 Provisional Agreement between Vatican and China</a:t>
            </a:r>
            <a:endParaRPr lang="zh-TW" altLang="zh-TW" sz="3000" kern="100" spc="-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  <a:spcAft>
                <a:spcPts val="1800"/>
              </a:spcAft>
            </a:pPr>
            <a:r>
              <a:rPr lang="zh-TW" altLang="zh-TW" sz="3600" kern="0" spc="30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中梵臨時協議精華</a:t>
            </a:r>
            <a:r>
              <a:rPr lang="en-US" altLang="zh-TW" sz="3600" kern="0" spc="30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en-US" altLang="zh-TW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(2018</a:t>
            </a:r>
            <a:r>
              <a:rPr lang="zh-TW" altLang="en-US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年</a:t>
            </a:r>
            <a:r>
              <a:rPr lang="en-US" altLang="zh-TW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9</a:t>
            </a:r>
            <a:r>
              <a:rPr lang="zh-TW" altLang="en-US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月</a:t>
            </a:r>
            <a:r>
              <a:rPr lang="en-US" altLang="zh-TW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26</a:t>
            </a:r>
            <a:r>
              <a:rPr lang="zh-TW" altLang="en-US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日</a:t>
            </a:r>
            <a:r>
              <a:rPr lang="en-US" altLang="zh-TW" sz="2800" kern="0" spc="-150" dirty="0">
                <a:solidFill>
                  <a:srgbClr val="0000FF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zh-TW" altLang="zh-TW" sz="2800" kern="100" spc="-150" dirty="0">
              <a:solidFill>
                <a:srgbClr val="0000FF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ea typeface="華康正顏楷體W7" panose="03000709000000000000" pitchFamily="65" charset="-120"/>
              </a:rPr>
              <a:t>On the </a:t>
            </a:r>
            <a:r>
              <a:rPr lang="en-US" altLang="zh-TW" sz="4000" b="1" dirty="0">
                <a:ea typeface="華康正顏楷體W7" panose="03000709000000000000" pitchFamily="65" charset="-120"/>
              </a:rPr>
              <a:t>pastoral level</a:t>
            </a:r>
            <a:r>
              <a:rPr lang="en-US" altLang="zh-TW" sz="4000" dirty="0">
                <a:ea typeface="華康正顏楷體W7" panose="03000709000000000000" pitchFamily="65" charset="-120"/>
              </a:rPr>
              <a:t>, the Catholic community in China is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called to be </a:t>
            </a:r>
            <a:r>
              <a:rPr lang="en-US" altLang="zh-TW" sz="4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united</a:t>
            </a:r>
            <a:r>
              <a:rPr lang="en-US" altLang="zh-TW" sz="4000" dirty="0">
                <a:ea typeface="華康正顏楷體W7" panose="03000709000000000000" pitchFamily="65" charset="-120"/>
              </a:rPr>
              <a:t>. All Christians, none excluded, must now offer gestures of </a:t>
            </a:r>
            <a:r>
              <a:rPr lang="en-US" altLang="zh-TW" sz="4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reconciliation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 </a:t>
            </a:r>
            <a:r>
              <a:rPr lang="en-US" altLang="zh-TW" sz="4000" dirty="0">
                <a:ea typeface="華康正顏楷體W7" panose="03000709000000000000" pitchFamily="65" charset="-120"/>
              </a:rPr>
              <a:t>and </a:t>
            </a:r>
            <a:r>
              <a:rPr lang="en-US" altLang="zh-TW" sz="4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communion</a:t>
            </a:r>
            <a:r>
              <a:rPr lang="en-US" altLang="zh-TW" sz="4000" dirty="0">
                <a:ea typeface="華康正顏楷體W7" panose="03000709000000000000" pitchFamily="65" charset="-120"/>
              </a:rPr>
              <a:t>. 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在牧靈層面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中國的教會團體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被召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合而為一</a:t>
            </a:r>
            <a:r>
              <a:rPr lang="en-US" altLang="zh-TW" sz="4000" dirty="0">
                <a:ea typeface="華康正顏楷體W7" panose="03000709000000000000" pitchFamily="65" charset="-120"/>
              </a:rPr>
              <a:t>;</a:t>
            </a:r>
            <a:r>
              <a:rPr lang="zh-TW" altLang="en-US" sz="4000" dirty="0">
                <a:ea typeface="華康正顏楷體W7" panose="03000709000000000000" pitchFamily="65" charset="-120"/>
              </a:rPr>
              <a:t>所有信友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沒有例外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現在應一起表現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和好</a:t>
            </a:r>
            <a:r>
              <a:rPr lang="zh-TW" altLang="en-US" sz="4000" dirty="0">
                <a:ea typeface="華康正顏楷體W7" panose="03000709000000000000" pitchFamily="65" charset="-120"/>
              </a:rPr>
              <a:t>與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共融</a:t>
            </a:r>
            <a:r>
              <a:rPr lang="zh-TW" altLang="en-US" sz="4000" dirty="0">
                <a:ea typeface="華康正顏楷體W7" panose="03000709000000000000" pitchFamily="65" charset="-120"/>
              </a:rPr>
              <a:t>的行為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A43C1EB-AF05-498B-8216-CF73C3D297CC}"/>
              </a:ext>
            </a:extLst>
          </p:cNvPr>
          <p:cNvSpPr txBox="1"/>
          <p:nvPr/>
        </p:nvSpPr>
        <p:spPr>
          <a:xfrm>
            <a:off x="611560" y="5949280"/>
            <a:ext cx="7920880" cy="6052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altLang="zh-TW" sz="3600" dirty="0">
                <a:solidFill>
                  <a:srgbClr val="0000FF"/>
                </a:solidFill>
                <a:ea typeface="華康正顏楷體W7" panose="03000709000000000000" pitchFamily="65" charset="-120"/>
              </a:rPr>
              <a:t>There is only </a:t>
            </a:r>
            <a:r>
              <a:rPr lang="en-US" altLang="zh-TW" sz="36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ONE</a:t>
            </a:r>
            <a:r>
              <a:rPr lang="en-US" altLang="zh-TW" sz="3600" dirty="0">
                <a:solidFill>
                  <a:srgbClr val="0000FF"/>
                </a:solidFill>
                <a:ea typeface="華康正顏楷體W7" panose="03000709000000000000" pitchFamily="65" charset="-120"/>
              </a:rPr>
              <a:t> Church in China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9144000" cy="5976664"/>
          </a:xfrm>
          <a:solidFill>
            <a:srgbClr val="FFCCFF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spc="3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合一是教會的本質</a:t>
            </a:r>
            <a:endParaRPr lang="en-US" altLang="zh-TW" sz="4400" spc="3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spc="3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不受任何政治因素干擾</a:t>
            </a:r>
            <a:endParaRPr lang="en-US" altLang="zh-TW" sz="4400" spc="3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zh-TW" altLang="en-US" sz="4400" dirty="0">
                <a:ea typeface="華康正顏楷體W7" panose="03000709000000000000" pitchFamily="65" charset="-120"/>
              </a:rPr>
              <a:t>教會憲章論「</a:t>
            </a:r>
            <a:r>
              <a:rPr lang="zh-TW" altLang="en-US" sz="44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教會本質</a:t>
            </a:r>
            <a:r>
              <a:rPr lang="zh-TW" altLang="en-US" sz="4400" dirty="0">
                <a:ea typeface="華康正顏楷體W7" panose="03000709000000000000" pitchFamily="65" charset="-120"/>
              </a:rPr>
              <a:t>」</a:t>
            </a:r>
            <a:endParaRPr lang="en-US" altLang="zh-TW" sz="44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6600" dirty="0">
                <a:ea typeface="華康正顏楷體W7" panose="03000709000000000000" pitchFamily="65" charset="-120"/>
              </a:rPr>
              <a:t>天人合一</a:t>
            </a:r>
            <a:r>
              <a:rPr lang="zh-TW" altLang="en-US" sz="4400" dirty="0">
                <a:ea typeface="華康正顏楷體W7" panose="03000709000000000000" pitchFamily="65" charset="-120"/>
              </a:rPr>
              <a:t> </a:t>
            </a:r>
            <a:r>
              <a:rPr lang="en-US" altLang="zh-TW" sz="8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+</a:t>
            </a:r>
            <a:r>
              <a:rPr lang="en-US" altLang="zh-TW" sz="44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6600" dirty="0">
                <a:ea typeface="華康正顏楷體W7" panose="03000709000000000000" pitchFamily="65" charset="-120"/>
              </a:rPr>
              <a:t>人類合一</a:t>
            </a:r>
            <a:endParaRPr lang="en-US" altLang="zh-TW" sz="66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6600" dirty="0">
                <a:ea typeface="華康正顏楷體W7" panose="03000709000000000000" pitchFamily="65" charset="-120"/>
              </a:rPr>
              <a:t>標記</a:t>
            </a:r>
            <a:r>
              <a:rPr lang="zh-TW" altLang="en-US" sz="4400" dirty="0">
                <a:ea typeface="華康正顏楷體W7" panose="03000709000000000000" pitchFamily="65" charset="-120"/>
              </a:rPr>
              <a:t> </a:t>
            </a:r>
            <a:r>
              <a:rPr lang="en-US" altLang="zh-TW" sz="8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+</a:t>
            </a:r>
            <a:r>
              <a:rPr lang="en-US" altLang="zh-TW" sz="44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6600" dirty="0">
                <a:ea typeface="華康正顏楷體W7" panose="03000709000000000000" pitchFamily="65" charset="-120"/>
              </a:rPr>
              <a:t>工具</a:t>
            </a:r>
          </a:p>
        </p:txBody>
      </p:sp>
    </p:spTree>
    <p:extLst>
      <p:ext uri="{BB962C8B-B14F-4D97-AF65-F5344CB8AC3E}">
        <p14:creationId xmlns:p14="http://schemas.microsoft.com/office/powerpoint/2010/main" val="369866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On the </a:t>
            </a:r>
            <a:r>
              <a:rPr lang="en-US" altLang="zh-TW" sz="4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civil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and </a:t>
            </a:r>
            <a:r>
              <a:rPr lang="en-US" altLang="zh-TW" sz="4000" b="1" dirty="0">
                <a:solidFill>
                  <a:srgbClr val="FF0000"/>
                </a:solidFill>
                <a:ea typeface="華康正顏楷體W7" panose="03000709000000000000" pitchFamily="65" charset="-120"/>
              </a:rPr>
              <a:t>political level</a:t>
            </a:r>
            <a:r>
              <a:rPr lang="en-US" altLang="zh-TW" sz="4000" dirty="0">
                <a:ea typeface="華康正顏楷體W7" panose="03000709000000000000" pitchFamily="65" charset="-120"/>
              </a:rPr>
              <a:t>, </a:t>
            </a:r>
            <a:r>
              <a:rPr lang="en-US" altLang="zh-TW" sz="4000" spc="-100" dirty="0">
                <a:ea typeface="華康正顏楷體W7" panose="03000709000000000000" pitchFamily="65" charset="-120"/>
              </a:rPr>
              <a:t>Chinese Catholics must be </a:t>
            </a:r>
            <a:r>
              <a:rPr lang="en-US" altLang="zh-TW" sz="4000" spc="-1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good citizens</a:t>
            </a:r>
            <a:r>
              <a:rPr lang="en-US" altLang="zh-TW" sz="4000" spc="-100" dirty="0">
                <a:ea typeface="華康正顏楷體W7" panose="03000709000000000000" pitchFamily="65" charset="-120"/>
              </a:rPr>
              <a:t>,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loving</a:t>
            </a:r>
            <a:r>
              <a:rPr lang="en-US" altLang="zh-TW" sz="4000" dirty="0">
                <a:ea typeface="華康正顏楷體W7" panose="03000709000000000000" pitchFamily="65" charset="-120"/>
              </a:rPr>
              <a:t> their homeland and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serving </a:t>
            </a:r>
            <a:r>
              <a:rPr lang="en-US" altLang="zh-TW" sz="4000" dirty="0">
                <a:ea typeface="華康正顏楷體W7" panose="03000709000000000000" pitchFamily="65" charset="-120"/>
              </a:rPr>
              <a:t>their country with diligence and honesty, 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ea typeface="華康正顏楷體W7" panose="03000709000000000000" pitchFamily="65" charset="-120"/>
              </a:rPr>
              <a:t>to the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best of their ability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在社會和政治層面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中國教友應是</a:t>
            </a:r>
            <a:br>
              <a:rPr lang="en-US" altLang="zh-TW" sz="4000" dirty="0">
                <a:ea typeface="華康正顏楷體W7" panose="03000709000000000000" pitchFamily="65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良好的公民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根據自己的能力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充分熱愛他們的祖國</a:t>
            </a:r>
            <a:r>
              <a:rPr lang="zh-TW" altLang="en-US" sz="4000" dirty="0">
                <a:ea typeface="華康正顏楷體W7" panose="03000709000000000000" pitchFamily="65" charset="-120"/>
              </a:rPr>
              <a:t>並以義務和誠實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服務自己的國家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55E5E02-C75D-4843-8AC0-F5B6B2D0F9C5}"/>
              </a:ext>
            </a:extLst>
          </p:cNvPr>
          <p:cNvSpPr txBox="1"/>
          <p:nvPr/>
        </p:nvSpPr>
        <p:spPr>
          <a:xfrm>
            <a:off x="755576" y="5805264"/>
            <a:ext cx="7776864" cy="707886"/>
          </a:xfrm>
          <a:prstGeom prst="rect">
            <a:avLst/>
          </a:prstGeom>
          <a:solidFill>
            <a:srgbClr val="FFCCFF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spc="3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教會愛國無罪</a:t>
            </a:r>
            <a:r>
              <a:rPr lang="en-US" altLang="zh-TW" sz="4000" spc="3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spc="3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教友建國有責</a:t>
            </a:r>
          </a:p>
        </p:txBody>
      </p:sp>
    </p:spTree>
    <p:extLst>
      <p:ext uri="{BB962C8B-B14F-4D97-AF65-F5344CB8AC3E}">
        <p14:creationId xmlns:p14="http://schemas.microsoft.com/office/powerpoint/2010/main" val="20809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On the </a:t>
            </a:r>
            <a:r>
              <a:rPr lang="en-US" altLang="zh-TW" sz="4000" b="1" dirty="0">
                <a:ea typeface="華康正顏楷體W7" panose="03000709000000000000" pitchFamily="65" charset="-120"/>
              </a:rPr>
              <a:t>ethical level</a:t>
            </a:r>
            <a:r>
              <a:rPr lang="en-US" altLang="zh-TW" sz="4000" dirty="0">
                <a:ea typeface="華康正顏楷體W7" panose="03000709000000000000" pitchFamily="65" charset="-120"/>
              </a:rPr>
              <a:t>, they should be aware that many of their fellow citizens expect from them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a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greater commitment </a:t>
            </a:r>
            <a:r>
              <a:rPr lang="en-US" altLang="zh-TW" sz="4000" dirty="0">
                <a:ea typeface="華康正顏楷體W7" panose="03000709000000000000" pitchFamily="65" charset="-120"/>
              </a:rPr>
              <a:t>to the service 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ea typeface="華康正顏楷體W7" panose="03000709000000000000" pitchFamily="65" charset="-120"/>
              </a:rPr>
              <a:t>of the common good and the harmonious growth of society.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在道德層面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他們應該明白許多同胞期待他們以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更高的標準</a:t>
            </a:r>
            <a:r>
              <a:rPr lang="zh-TW" altLang="en-US" sz="4000" dirty="0">
                <a:ea typeface="華康正顏楷體W7" panose="03000709000000000000" pitchFamily="65" charset="-120"/>
              </a:rPr>
              <a:t>為公益及整個社會的和諧發展服務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22F7385-31AE-4310-A9CE-54B92C6FF238}"/>
              </a:ext>
            </a:extLst>
          </p:cNvPr>
          <p:cNvSpPr txBox="1"/>
          <p:nvPr/>
        </p:nvSpPr>
        <p:spPr>
          <a:xfrm>
            <a:off x="611560" y="5661248"/>
            <a:ext cx="7920880" cy="707886"/>
          </a:xfrm>
          <a:prstGeom prst="rect">
            <a:avLst/>
          </a:prstGeom>
          <a:solidFill>
            <a:srgbClr val="FFCCFF"/>
          </a:solidFill>
          <a:ln w="19050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spc="300" dirty="0">
                <a:solidFill>
                  <a:srgbClr val="9900CC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教友應比普通中國人更有中國心</a:t>
            </a:r>
          </a:p>
        </p:txBody>
      </p:sp>
    </p:spTree>
    <p:extLst>
      <p:ext uri="{BB962C8B-B14F-4D97-AF65-F5344CB8AC3E}">
        <p14:creationId xmlns:p14="http://schemas.microsoft.com/office/powerpoint/2010/main" val="142225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3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000" spc="-100" dirty="0">
                <a:ea typeface="華康正顏楷體W7" panose="03000709000000000000" pitchFamily="65" charset="-120"/>
              </a:rPr>
              <a:t>Let us leave behind </a:t>
            </a:r>
            <a:r>
              <a:rPr lang="en-US" altLang="zh-TW" sz="4000" spc="-1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past conflicts </a:t>
            </a:r>
            <a:r>
              <a:rPr lang="en-US" altLang="zh-TW" sz="4000" spc="-100" dirty="0">
                <a:ea typeface="華康正顏楷體W7" panose="03000709000000000000" pitchFamily="65" charset="-120"/>
              </a:rPr>
              <a:t>and attempts to pursue our </a:t>
            </a:r>
            <a:r>
              <a:rPr lang="en-US" altLang="zh-TW" sz="4000" spc="-1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own interests</a:t>
            </a:r>
            <a:r>
              <a:rPr lang="en-US" altLang="zh-TW" sz="4000" spc="-100" dirty="0">
                <a:ea typeface="華康正顏楷體W7" panose="03000709000000000000" pitchFamily="65" charset="-120"/>
              </a:rPr>
              <a:t>, and care for the faithful, making our own their joys and their sufferings. Let us work humbly for reconciliation and unity.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讓我們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克服過去的對立</a:t>
            </a:r>
            <a:r>
              <a:rPr lang="zh-TW" altLang="en-US" sz="4000" dirty="0">
                <a:ea typeface="華康正顏楷體W7" panose="03000709000000000000" pitchFamily="65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個人利益</a:t>
            </a:r>
            <a:r>
              <a:rPr lang="zh-TW" altLang="en-US" sz="4000" dirty="0">
                <a:ea typeface="華康正顏楷體W7" panose="03000709000000000000" pitchFamily="65" charset="-120"/>
              </a:rPr>
              <a:t>的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追求</a:t>
            </a:r>
            <a:r>
              <a:rPr lang="en-US" altLang="zh-TW" sz="4000" dirty="0">
                <a:ea typeface="華康正顏楷體W7" panose="03000709000000000000" pitchFamily="65" charset="-120"/>
              </a:rPr>
              <a:t>;</a:t>
            </a:r>
            <a:r>
              <a:rPr lang="zh-TW" altLang="en-US" sz="4000" dirty="0">
                <a:ea typeface="華康正顏楷體W7" panose="03000709000000000000" pitchFamily="65" charset="-120"/>
              </a:rPr>
              <a:t>讓我們照顧好教友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對他們的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喜樂和痛苦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感同身受</a:t>
            </a:r>
            <a:r>
              <a:rPr lang="en-US" altLang="zh-TW" sz="4000" dirty="0">
                <a:ea typeface="華康正顏楷體W7" panose="03000709000000000000" pitchFamily="65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讓我們謙卑地致力於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修好與合一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BEC774F-7BDA-4DC8-80D0-C00BB15E1E48}"/>
              </a:ext>
            </a:extLst>
          </p:cNvPr>
          <p:cNvSpPr txBox="1"/>
          <p:nvPr/>
        </p:nvSpPr>
        <p:spPr>
          <a:xfrm>
            <a:off x="467544" y="5805264"/>
            <a:ext cx="8136904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600" i="1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在漂亮的言詞下</a:t>
            </a:r>
            <a:r>
              <a:rPr lang="en-US" altLang="zh-TW" sz="3600" i="1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i="1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隱藏多少私意和私利</a:t>
            </a:r>
            <a:r>
              <a:rPr lang="en-US" altLang="zh-TW" sz="3600" i="1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endParaRPr lang="zh-TW" altLang="en-US" sz="3600" i="1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34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More than bureaucrats and functionaries, the Church needs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passionate missionaries</a:t>
            </a:r>
            <a:r>
              <a:rPr lang="en-US" altLang="zh-TW" sz="4000" dirty="0">
                <a:ea typeface="華康正顏楷體W7" panose="03000709000000000000" pitchFamily="65" charset="-120"/>
              </a:rPr>
              <a:t>, enthusiastic about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sharing true life</a:t>
            </a:r>
            <a:r>
              <a:rPr lang="en-US" altLang="zh-TW" sz="4000" dirty="0">
                <a:ea typeface="華康正顏楷體W7" panose="03000709000000000000" pitchFamily="65" charset="-120"/>
              </a:rPr>
              <a:t>, and abandon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a dull and dreary mediocrity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正顏楷體W7" panose="03000709000000000000" pitchFamily="65" charset="-120"/>
              </a:rPr>
              <a:t>教會需要的並非官僚及公務人員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而是熱心的傳教士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熱衷於傳遞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真實的生命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同時捨棄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死氣沉沉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冷漠麻木的庸碌生活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ea typeface="華康正顏楷體W7" panose="030007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248A1E1-EE34-45EB-BD10-235FC41F072D}"/>
              </a:ext>
            </a:extLst>
          </p:cNvPr>
          <p:cNvSpPr txBox="1"/>
          <p:nvPr/>
        </p:nvSpPr>
        <p:spPr>
          <a:xfrm>
            <a:off x="179512" y="5229200"/>
            <a:ext cx="8784976" cy="1200329"/>
          </a:xfrm>
          <a:prstGeom prst="rect">
            <a:avLst/>
          </a:prstGeom>
          <a:solidFill>
            <a:srgbClr val="FFCCFF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ea typeface="華康正顏楷體W7" panose="03000709000000000000" pitchFamily="65" charset="-120"/>
              </a:rPr>
              <a:t>香港一位副主教</a:t>
            </a:r>
            <a:r>
              <a:rPr lang="en-US" altLang="zh-TW" sz="3600" dirty="0">
                <a:ea typeface="華康正顏楷體W7" panose="03000709000000000000" pitchFamily="65" charset="-120"/>
              </a:rPr>
              <a:t>Fr. Einaudi</a:t>
            </a:r>
            <a:r>
              <a:rPr lang="zh-TW" altLang="en-US" sz="3600" dirty="0">
                <a:ea typeface="華康正顏楷體W7" panose="03000709000000000000" pitchFamily="65" charset="-120"/>
              </a:rPr>
              <a:t>退休回意大利前曾受訪說香港教會的問題是</a:t>
            </a:r>
            <a:r>
              <a:rPr lang="en-US" altLang="zh-TW" sz="3600" dirty="0">
                <a:ea typeface="華康正顏楷體W7" panose="03000709000000000000" pitchFamily="65" charset="-120"/>
              </a:rPr>
              <a:t>over-organized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33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Let us ask for the apostolic courage to share the Gospel with others and to stop trying to make our Christian life </a:t>
            </a: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A museum of memories</a:t>
            </a:r>
            <a:r>
              <a:rPr lang="en-US" altLang="zh-TW" sz="4000" dirty="0">
                <a:ea typeface="華康正顏楷體W7" panose="03000709000000000000" pitchFamily="65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祈求上主賜我們使徒的勇氣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與人分享福音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拒絕讓我們的基督徒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生活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變得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過氣陳舊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猶如博物館中陳列的展品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01A37FF-167A-4DC2-A9A4-E886BBAD9B99}"/>
              </a:ext>
            </a:extLst>
          </p:cNvPr>
          <p:cNvSpPr txBox="1"/>
          <p:nvPr/>
        </p:nvSpPr>
        <p:spPr>
          <a:xfrm>
            <a:off x="483670" y="5301208"/>
            <a:ext cx="8120778" cy="1200329"/>
          </a:xfrm>
          <a:prstGeom prst="rect">
            <a:avLst/>
          </a:prstGeom>
          <a:solidFill>
            <a:srgbClr val="FFCCFF"/>
          </a:solidFill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+mn-lt"/>
                <a:ea typeface="華康儷中黑" panose="020B0509000000000000" pitchFamily="49" charset="-120"/>
              </a:rPr>
              <a:t>而有些教條的部分內容</a:t>
            </a:r>
            <a:r>
              <a:rPr lang="en-US" altLang="zh-TW" sz="3600" dirty="0">
                <a:latin typeface="+mn-lt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黑" panose="020B0509000000000000" pitchFamily="49" charset="-120"/>
              </a:rPr>
              <a:t>與生活</a:t>
            </a:r>
            <a:endParaRPr lang="en-US" altLang="zh-TW" sz="3600" dirty="0">
              <a:latin typeface="+mn-lt"/>
              <a:ea typeface="華康儷中黑" panose="020B0509000000000000" pitchFamily="49" charset="-120"/>
            </a:endParaRPr>
          </a:p>
          <a:p>
            <a:pPr algn="ctr"/>
            <a:r>
              <a:rPr lang="zh-TW" altLang="en-US" sz="3600" dirty="0">
                <a:latin typeface="+mn-lt"/>
                <a:ea typeface="華康儷中黑" panose="020B0509000000000000" pitchFamily="49" charset="-120"/>
              </a:rPr>
              <a:t>毫無關係</a:t>
            </a:r>
            <a:r>
              <a:rPr lang="en-US" altLang="zh-TW" sz="3600" dirty="0">
                <a:latin typeface="+mn-lt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黑" panose="020B0509000000000000" pitchFamily="49" charset="-120"/>
              </a:rPr>
              <a:t>也確像帶人參觀博物館的展品</a:t>
            </a:r>
          </a:p>
        </p:txBody>
      </p:sp>
    </p:spTree>
    <p:extLst>
      <p:ext uri="{BB962C8B-B14F-4D97-AF65-F5344CB8AC3E}">
        <p14:creationId xmlns:p14="http://schemas.microsoft.com/office/powerpoint/2010/main" val="346726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 algn="just" eaLnBrk="1">
              <a:lnSpc>
                <a:spcPts val="47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38:4-6, 8-10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那時候，眾首長對君王說：「</a:t>
            </a:r>
            <a:r>
              <a:rPr lang="zh-TW" altLang="en-US" sz="39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請將這人處死！因為他說了這樣的話，</a:t>
            </a: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使遺留在城裡的戰士和全體人民，灰心喪志。實在，</a:t>
            </a:r>
            <a:r>
              <a:rPr lang="zh-TW" altLang="en-US" sz="39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這人謀求的，不是人民的福利，而是人民的災禍。</a:t>
            </a: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」漆德克雅王答說：「看，他已經在你們手中；君王不能反對你們。」他們便將耶肋米亞用繩吊下去，丟在蓄水池裡；這蓄水池</a:t>
            </a:r>
            <a:r>
              <a:rPr lang="en-US" altLang="zh-TW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endParaRPr lang="zh-TW" altLang="en-US" sz="3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ea typeface="華康正顏楷體W7" panose="03000709000000000000" pitchFamily="65" charset="-120"/>
              </a:rPr>
              <a:t>I ask you to cooperate in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building the future of your country</a:t>
            </a:r>
            <a:r>
              <a:rPr lang="en-US" altLang="zh-TW" sz="4000" dirty="0">
                <a:ea typeface="華康正顏楷體W7" panose="03000709000000000000" pitchFamily="65" charset="-120"/>
              </a:rPr>
              <a:t>. I encourage you to bring, by your enthusiasm, the 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joy of the Gospel</a:t>
            </a:r>
            <a:r>
              <a:rPr lang="en-US" altLang="zh-TW" sz="4000" dirty="0">
                <a:ea typeface="華康正顏楷體W7" panose="03000709000000000000" pitchFamily="65" charset="-120"/>
              </a:rPr>
              <a:t> to everyone you meet.</a:t>
            </a:r>
          </a:p>
          <a:p>
            <a:pPr>
              <a:spcBef>
                <a:spcPts val="0"/>
              </a:spcBef>
            </a:pPr>
            <a:r>
              <a:rPr lang="zh-TW" altLang="en-US" sz="4000" spc="-150" dirty="0">
                <a:ea typeface="華康正顏楷體W7" panose="03000709000000000000" pitchFamily="65" charset="-120"/>
              </a:rPr>
              <a:t>我要求你們為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" panose="03000709000000000000" pitchFamily="65" charset="-120"/>
              </a:rPr>
              <a:t>建設你們的祖國未來而合作</a:t>
            </a:r>
            <a:r>
              <a:rPr lang="en-US" altLang="zh-TW" sz="4000" spc="-150" dirty="0">
                <a:ea typeface="華康正顏楷體W7" panose="03000709000000000000" pitchFamily="65" charset="-120"/>
              </a:rPr>
              <a:t>;</a:t>
            </a:r>
            <a:r>
              <a:rPr lang="zh-TW" altLang="en-US" sz="4000" dirty="0">
                <a:ea typeface="華康正顏楷體W7" panose="03000709000000000000" pitchFamily="65" charset="-120"/>
              </a:rPr>
              <a:t>我勸勉你們用你們的熱情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將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福音的喜樂</a:t>
            </a:r>
            <a:r>
              <a:rPr lang="zh-TW" altLang="en-US" sz="4000" dirty="0">
                <a:ea typeface="華康正顏楷體W7" panose="03000709000000000000" pitchFamily="65" charset="-120"/>
              </a:rPr>
              <a:t>帶給所有的人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8A02BF5-C220-4162-87D1-A9AE2FBC1CF2}"/>
              </a:ext>
            </a:extLst>
          </p:cNvPr>
          <p:cNvSpPr txBox="1"/>
          <p:nvPr/>
        </p:nvSpPr>
        <p:spPr>
          <a:xfrm>
            <a:off x="189451" y="4869160"/>
            <a:ext cx="8742785" cy="159274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900"/>
              </a:lnSpc>
            </a:pP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教宗一直強調愛中國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建設中國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難怪讓一些人不高興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並視之為與魔鬼打交道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.</a:t>
            </a: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如果教會聽從教宗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你以為中國政府還會為難我們嗎</a:t>
            </a:r>
            <a:r>
              <a:rPr lang="en-US" altLang="zh-TW" sz="3600" spc="-150" dirty="0">
                <a:solidFill>
                  <a:srgbClr val="0000FF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?</a:t>
            </a:r>
            <a:endParaRPr lang="zh-TW" altLang="en-US" sz="3600" spc="-150" dirty="0">
              <a:solidFill>
                <a:srgbClr val="0000FF"/>
              </a:solidFill>
              <a:latin typeface="華康魏碑體(P)" panose="03000700000000000000" pitchFamily="66" charset="-120"/>
              <a:ea typeface="華康魏碑體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352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The time has come to taste together the genuine fruits of the Gospel sown in the ancient “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Middle Kingdom</a:t>
            </a:r>
            <a:r>
              <a:rPr lang="en-US" altLang="zh-TW" sz="4000" dirty="0">
                <a:ea typeface="華康正顏楷體W7" panose="03000709000000000000" pitchFamily="65" charset="-120"/>
              </a:rPr>
              <a:t>” and to raise to the Lord Jesus Christ a hymn of faith and thanksgiving, 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spc="-80" dirty="0">
                <a:solidFill>
                  <a:srgbClr val="FF0000"/>
                </a:solidFill>
                <a:ea typeface="華康正顏楷體W7" panose="03000709000000000000" pitchFamily="65" charset="-120"/>
              </a:rPr>
              <a:t>enriched by authentically Chinese notes</a:t>
            </a:r>
            <a:endParaRPr lang="en-US" altLang="zh-TW" sz="4000" spc="-8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時候到了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我們可一起品嚐在古時的中國所播種的福音純正果實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也可向主耶穌基督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高唱被純正的</a:t>
            </a: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中國特點所豐富的</a:t>
            </a:r>
            <a:endParaRPr lang="en-US" altLang="zh-TW" sz="4000" dirty="0">
              <a:solidFill>
                <a:srgbClr val="FF0000"/>
              </a:solidFill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信仰和感恩之歌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  <a:r>
              <a:rPr lang="en-US" altLang="zh-TW" sz="2800" dirty="0">
                <a:ea typeface="華康正顏楷體W7" panose="03000709000000000000" pitchFamily="65" charset="-120"/>
              </a:rPr>
              <a:t>(</a:t>
            </a:r>
            <a:r>
              <a:rPr lang="zh-TW" altLang="en-US" sz="2800" dirty="0">
                <a:ea typeface="華康正顏楷體W7" panose="03000709000000000000" pitchFamily="65" charset="-120"/>
              </a:rPr>
              <a:t>教宗方濟各</a:t>
            </a:r>
            <a:r>
              <a:rPr lang="en-US" altLang="zh-TW" sz="2800" dirty="0">
                <a:ea typeface="華康正顏楷體W7" panose="03000709000000000000" pitchFamily="65" charset="-120"/>
              </a:rPr>
              <a:t>2018</a:t>
            </a:r>
            <a:r>
              <a:rPr lang="zh-TW" altLang="en-US" sz="2800" dirty="0">
                <a:ea typeface="華康正顏楷體W7" panose="03000709000000000000" pitchFamily="65" charset="-120"/>
              </a:rPr>
              <a:t>年</a:t>
            </a:r>
            <a:r>
              <a:rPr lang="en-US" altLang="zh-TW" sz="2800" dirty="0">
                <a:ea typeface="華康正顏楷體W7" panose="03000709000000000000" pitchFamily="65" charset="-120"/>
              </a:rPr>
              <a:t>9</a:t>
            </a:r>
            <a:r>
              <a:rPr lang="zh-TW" altLang="en-US" sz="2800" dirty="0">
                <a:ea typeface="華康正顏楷體W7" panose="03000709000000000000" pitchFamily="65" charset="-120"/>
              </a:rPr>
              <a:t>月</a:t>
            </a:r>
            <a:r>
              <a:rPr lang="en-US" altLang="zh-TW" sz="2800" dirty="0">
                <a:ea typeface="華康正顏楷體W7" panose="03000709000000000000" pitchFamily="65" charset="-120"/>
              </a:rPr>
              <a:t>26</a:t>
            </a:r>
            <a:r>
              <a:rPr lang="zh-TW" altLang="en-US" sz="2800" dirty="0">
                <a:ea typeface="華康正顏楷體W7" panose="03000709000000000000" pitchFamily="65" charset="-120"/>
              </a:rPr>
              <a:t>日</a:t>
            </a:r>
            <a:r>
              <a:rPr lang="en-US" altLang="zh-TW" sz="2800" dirty="0">
                <a:ea typeface="華康正顏楷體W7" panose="03000709000000000000" pitchFamily="65" charset="-120"/>
              </a:rPr>
              <a:t>)</a:t>
            </a:r>
            <a:r>
              <a:rPr lang="zh-TW" altLang="en-US" sz="2800" dirty="0">
                <a:ea typeface="華康正顏楷體W7" panose="03000709000000000000" pitchFamily="65" charset="-120"/>
              </a:rPr>
              <a:t> 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33AC118-5443-4E7A-A118-9A9153182E12}"/>
              </a:ext>
            </a:extLst>
          </p:cNvPr>
          <p:cNvSpPr txBox="1"/>
          <p:nvPr/>
        </p:nvSpPr>
        <p:spPr>
          <a:xfrm>
            <a:off x="1835696" y="5869577"/>
            <a:ext cx="5976664" cy="699404"/>
          </a:xfrm>
          <a:prstGeom prst="rect">
            <a:avLst/>
          </a:prstGeom>
          <a:solidFill>
            <a:schemeClr val="bg1"/>
          </a:solidFill>
          <a:ln w="19050">
            <a:solidFill>
              <a:srgbClr val="9900CC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lang="zh-TW" altLang="en-US" sz="3600" spc="300" dirty="0">
                <a:solidFill>
                  <a:srgbClr val="FF0000"/>
                </a:solidFill>
                <a:latin typeface="華康唐風隸W5" panose="03000509000000000000" pitchFamily="65" charset="-120"/>
                <a:ea typeface="金梅毛隸書" panose="02010609000101010101" pitchFamily="49" charset="-120"/>
              </a:rPr>
              <a:t>教會</a:t>
            </a:r>
            <a:r>
              <a:rPr lang="zh-TW" altLang="en-US" sz="3600" spc="300" dirty="0">
                <a:solidFill>
                  <a:srgbClr val="FF0000"/>
                </a:solidFill>
                <a:highlight>
                  <a:srgbClr val="FFFF00"/>
                </a:highlight>
                <a:latin typeface="華康唐風隸W5" panose="03000509000000000000" pitchFamily="65" charset="-120"/>
                <a:ea typeface="金梅毛隸書" panose="02010609000101010101" pitchFamily="49" charset="-120"/>
              </a:rPr>
              <a:t>本地化 </a:t>
            </a:r>
            <a:r>
              <a:rPr lang="zh-TW" altLang="en-US" sz="3600" spc="300" dirty="0">
                <a:solidFill>
                  <a:srgbClr val="FF0000"/>
                </a:solidFill>
                <a:latin typeface="華康唐風隸W5" panose="03000509000000000000" pitchFamily="65" charset="-120"/>
                <a:ea typeface="金梅毛隸書" panose="02010609000101010101" pitchFamily="49" charset="-120"/>
              </a:rPr>
              <a:t>福音</a:t>
            </a:r>
            <a:r>
              <a:rPr lang="zh-TW" altLang="en-US" sz="3600" spc="300" dirty="0">
                <a:solidFill>
                  <a:srgbClr val="FF0000"/>
                </a:solidFill>
                <a:highlight>
                  <a:srgbClr val="FFFF00"/>
                </a:highlight>
                <a:latin typeface="華康唐風隸W5" panose="03000509000000000000" pitchFamily="65" charset="-120"/>
                <a:ea typeface="金梅毛隸書" panose="02010609000101010101" pitchFamily="49" charset="-120"/>
              </a:rPr>
              <a:t>文化化</a:t>
            </a:r>
          </a:p>
        </p:txBody>
      </p:sp>
    </p:spTree>
    <p:extLst>
      <p:ext uri="{BB962C8B-B14F-4D97-AF65-F5344CB8AC3E}">
        <p14:creationId xmlns:p14="http://schemas.microsoft.com/office/powerpoint/2010/main" val="121379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636236-61F0-441C-9480-040AE3A06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" panose="03000709000000000000" pitchFamily="65" charset="-120"/>
              </a:rPr>
              <a:t>The time has come to taste together the genuine fruits of the Gospel sown in the ancient “</a:t>
            </a:r>
            <a:r>
              <a:rPr lang="en-US" altLang="zh-TW" sz="4000" dirty="0">
                <a:solidFill>
                  <a:srgbClr val="FF0000"/>
                </a:solidFill>
                <a:ea typeface="華康正顏楷體W7" panose="03000709000000000000" pitchFamily="65" charset="-120"/>
              </a:rPr>
              <a:t>Middle Kingdom</a:t>
            </a:r>
            <a:r>
              <a:rPr lang="en-US" altLang="zh-TW" sz="4000" dirty="0">
                <a:ea typeface="華康正顏楷體W7" panose="03000709000000000000" pitchFamily="65" charset="-120"/>
              </a:rPr>
              <a:t>” and to raise to the Lord Jesus Christ a hymn of faith and thanksgiving, 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spc="-8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enriched by authentically Chinese notes</a:t>
            </a:r>
            <a:endParaRPr lang="en-US" altLang="zh-TW" sz="4000" spc="-8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時候到了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我們可一起品嚐在古時的中國所播種的福音純正果實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也可向主耶穌基督</a:t>
            </a:r>
            <a:r>
              <a:rPr lang="en-US" altLang="zh-TW" sz="4000" dirty="0">
                <a:ea typeface="華康正顏楷體W7" panose="03000709000000000000" pitchFamily="65" charset="-120"/>
              </a:rPr>
              <a:t>,</a:t>
            </a:r>
            <a:r>
              <a:rPr lang="zh-TW" altLang="en-US" sz="4000" dirty="0">
                <a:ea typeface="華康正顏楷體W7" panose="03000709000000000000" pitchFamily="65" charset="-120"/>
              </a:rPr>
              <a:t>高唱被純正的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中國特點所豐富</a:t>
            </a:r>
            <a:r>
              <a:rPr lang="zh-TW" altLang="en-US" sz="4000" dirty="0">
                <a:ea typeface="華康正顏楷體W7" panose="03000709000000000000" pitchFamily="65" charset="-120"/>
              </a:rPr>
              <a:t>的</a:t>
            </a:r>
            <a:endParaRPr lang="en-US" altLang="zh-TW" sz="4000" dirty="0">
              <a:ea typeface="華康正顏楷體W7" panose="03000709000000000000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" panose="03000709000000000000" pitchFamily="65" charset="-120"/>
              </a:rPr>
              <a:t>信仰和感恩之歌</a:t>
            </a:r>
            <a:r>
              <a:rPr lang="en-US" altLang="zh-TW" sz="4000" dirty="0">
                <a:ea typeface="華康正顏楷體W7" panose="03000709000000000000" pitchFamily="65" charset="-120"/>
              </a:rPr>
              <a:t>.</a:t>
            </a:r>
            <a:r>
              <a:rPr lang="en-US" altLang="zh-TW" sz="2800" dirty="0">
                <a:ea typeface="華康正顏楷體W7" panose="03000709000000000000" pitchFamily="65" charset="-120"/>
              </a:rPr>
              <a:t>(</a:t>
            </a:r>
            <a:r>
              <a:rPr lang="zh-TW" altLang="en-US" sz="2800" dirty="0">
                <a:ea typeface="華康正顏楷體W7" panose="03000709000000000000" pitchFamily="65" charset="-120"/>
              </a:rPr>
              <a:t>教宗方濟各</a:t>
            </a:r>
            <a:r>
              <a:rPr lang="en-US" altLang="zh-TW" sz="2800" dirty="0">
                <a:ea typeface="華康正顏楷體W7" panose="03000709000000000000" pitchFamily="65" charset="-120"/>
              </a:rPr>
              <a:t>2018</a:t>
            </a:r>
            <a:r>
              <a:rPr lang="zh-TW" altLang="en-US" sz="2800" dirty="0">
                <a:ea typeface="華康正顏楷體W7" panose="03000709000000000000" pitchFamily="65" charset="-120"/>
              </a:rPr>
              <a:t>年</a:t>
            </a:r>
            <a:r>
              <a:rPr lang="en-US" altLang="zh-TW" sz="2800" dirty="0">
                <a:ea typeface="華康正顏楷體W7" panose="03000709000000000000" pitchFamily="65" charset="-120"/>
              </a:rPr>
              <a:t>9</a:t>
            </a:r>
            <a:r>
              <a:rPr lang="zh-TW" altLang="en-US" sz="2800" dirty="0">
                <a:ea typeface="華康正顏楷體W7" panose="03000709000000000000" pitchFamily="65" charset="-120"/>
              </a:rPr>
              <a:t>月</a:t>
            </a:r>
            <a:r>
              <a:rPr lang="en-US" altLang="zh-TW" sz="2800" dirty="0">
                <a:ea typeface="華康正顏楷體W7" panose="03000709000000000000" pitchFamily="65" charset="-120"/>
              </a:rPr>
              <a:t>26</a:t>
            </a:r>
            <a:r>
              <a:rPr lang="zh-TW" altLang="en-US" sz="2800" dirty="0">
                <a:ea typeface="華康正顏楷體W7" panose="03000709000000000000" pitchFamily="65" charset="-120"/>
              </a:rPr>
              <a:t>日</a:t>
            </a:r>
            <a:r>
              <a:rPr lang="en-US" altLang="zh-TW" sz="2800" dirty="0">
                <a:ea typeface="華康正顏楷體W7" panose="03000709000000000000" pitchFamily="65" charset="-120"/>
              </a:rPr>
              <a:t>)</a:t>
            </a:r>
            <a:r>
              <a:rPr lang="zh-TW" altLang="en-US" sz="2800" dirty="0">
                <a:ea typeface="華康正顏楷體W7" panose="03000709000000000000" pitchFamily="65" charset="-120"/>
              </a:rPr>
              <a:t> 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33AC118-5443-4E7A-A118-9A9153182E12}"/>
              </a:ext>
            </a:extLst>
          </p:cNvPr>
          <p:cNvSpPr txBox="1"/>
          <p:nvPr/>
        </p:nvSpPr>
        <p:spPr>
          <a:xfrm>
            <a:off x="1331640" y="5949280"/>
            <a:ext cx="6768752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spc="300" dirty="0">
                <a:solidFill>
                  <a:schemeClr val="bg1"/>
                </a:solidFill>
                <a:latin typeface="華康唐風隸W5" panose="03000509000000000000" pitchFamily="65" charset="-120"/>
                <a:ea typeface="金梅毛隸書" panose="02010609000101010101" pitchFamily="49" charset="-120"/>
              </a:rPr>
              <a:t>教會本地化</a:t>
            </a:r>
            <a:r>
              <a:rPr lang="en-US" altLang="zh-TW" sz="4000" spc="300" dirty="0">
                <a:solidFill>
                  <a:schemeClr val="bg1"/>
                </a:solidFill>
                <a:latin typeface="華康唐風隸W5" panose="03000509000000000000" pitchFamily="65" charset="-120"/>
                <a:ea typeface="金梅毛隸書" panose="02010609000101010101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唐風隸W5" panose="03000509000000000000" pitchFamily="65" charset="-120"/>
                <a:ea typeface="金梅毛隸書" panose="02010609000101010101" pitchFamily="49" charset="-120"/>
              </a:rPr>
              <a:t>福音文化化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05EE722-92DC-4AE4-B85E-2290AE4AF20E}"/>
              </a:ext>
            </a:extLst>
          </p:cNvPr>
          <p:cNvSpPr txBox="1"/>
          <p:nvPr/>
        </p:nvSpPr>
        <p:spPr>
          <a:xfrm rot="21445472">
            <a:off x="382927" y="1358479"/>
            <a:ext cx="8285358" cy="446276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endParaRPr lang="en-US" altLang="zh-TW" sz="2000" dirty="0">
              <a:solidFill>
                <a:schemeClr val="bg1"/>
              </a:solidFill>
              <a:latin typeface="+mn-lt"/>
              <a:ea typeface="華康儷粗宋" panose="020207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為什這麼漂亮的文告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,2018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年時會</a:t>
            </a:r>
            <a:endParaRPr lang="en-US" altLang="zh-TW" sz="4000" dirty="0">
              <a:solidFill>
                <a:srgbClr val="FFFF00"/>
              </a:solidFill>
              <a:latin typeface="+mn-lt"/>
              <a:ea typeface="華康儷粗宋" panose="02020709000000000000" pitchFamily="49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粗宋" panose="02020709000000000000" pitchFamily="49" charset="-120"/>
              </a:rPr>
              <a:t>為香港教會帶來某種程度的分裂？</a:t>
            </a:r>
            <a:endParaRPr lang="en-US" altLang="zh-TW" sz="4000" dirty="0">
              <a:solidFill>
                <a:srgbClr val="FFFF00"/>
              </a:solidFill>
              <a:latin typeface="+mn-lt"/>
              <a:ea typeface="華康儷粗宋" panose="02020709000000000000" pitchFamily="49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三個反對兩個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兩個反對三個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父親反對兒子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兒子反對父親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母親反對女兒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女兒反對母親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婆母反對兒媳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兒媳反對婆母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algn="ctr">
              <a:spcBef>
                <a:spcPts val="120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00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為什麼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00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2800" dirty="0">
                <a:solidFill>
                  <a:srgbClr val="FF00FF"/>
                </a:solidFill>
                <a:highlight>
                  <a:srgbClr val="FFCCFF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為什麼</a:t>
            </a:r>
            <a:r>
              <a:rPr lang="en-US" altLang="zh-TW" sz="2800" dirty="0">
                <a:solidFill>
                  <a:srgbClr val="FF00FF"/>
                </a:solidFill>
                <a:highlight>
                  <a:srgbClr val="FFCCFF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2000" dirty="0">
                <a:solidFill>
                  <a:schemeClr val="bg1"/>
                </a:solidFill>
                <a:highlight>
                  <a:srgbClr val="FF00FF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為什麼</a:t>
            </a:r>
            <a:r>
              <a:rPr lang="en-US" altLang="zh-TW" sz="2000" dirty="0">
                <a:solidFill>
                  <a:schemeClr val="bg1"/>
                </a:solidFill>
                <a:highlight>
                  <a:srgbClr val="FF00FF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2000" dirty="0">
                <a:highlight>
                  <a:srgbClr val="FF00FF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9900CC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政治凌駕一切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endParaRPr lang="en-US" altLang="zh-TW" sz="3600" dirty="0">
              <a:solidFill>
                <a:srgbClr val="FF0000"/>
              </a:solidFill>
              <a:highlight>
                <a:srgbClr val="FFFF00"/>
              </a:highlight>
              <a:latin typeface="+mn-lt"/>
              <a:ea typeface="華康儷粗宋" panose="02020709000000000000" pitchFamily="49" charset="-120"/>
            </a:endParaRPr>
          </a:p>
          <a:p>
            <a:pPr algn="ctr"/>
            <a:endParaRPr lang="zh-TW" altLang="en-US" sz="2000" dirty="0">
              <a:solidFill>
                <a:schemeClr val="bg1"/>
              </a:solidFill>
              <a:latin typeface="+mn-lt"/>
              <a:ea typeface="華康儷粗宋" panose="0202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3817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76" y="261878"/>
            <a:ext cx="9144000" cy="6408033"/>
          </a:xfrm>
        </p:spPr>
        <p:txBody>
          <a:bodyPr/>
          <a:lstStyle/>
          <a:p>
            <a:pPr marL="0" indent="0" algn="just" eaLnBrk="1">
              <a:lnSpc>
                <a:spcPts val="4700"/>
              </a:lnSpc>
              <a:spcBef>
                <a:spcPts val="0"/>
              </a:spcBef>
              <a:buFontTx/>
              <a:buNone/>
            </a:pP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是王子瑪耳基雅在監獄庭院裡所建造的。池裡沒有水，只有污泥；耶肋米亞就陷在污泥裡。厄貝得默肋客，從王宮出來，稟告君王，說：「我主君王！</a:t>
            </a:r>
            <a:r>
              <a:rPr lang="zh-TW" altLang="en-US" sz="39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這些人對先知耶肋米亞所做的事，實在毒辣。他們竟將他丟在蓄水池裡；在那裡，他必要餓死，</a:t>
            </a: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因為城中沒有糧食了！」王便下令，對雇士人厄貝得默肋客說：</a:t>
            </a:r>
            <a:endParaRPr lang="zh-TW" altLang="en-US" sz="3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880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0048"/>
            <a:ext cx="9144000" cy="6557904"/>
          </a:xfrm>
        </p:spPr>
        <p:txBody>
          <a:bodyPr/>
          <a:lstStyle/>
          <a:p>
            <a:pPr marL="0" indent="0" algn="just" eaLnBrk="1">
              <a:lnSpc>
                <a:spcPts val="4500"/>
              </a:lnSpc>
              <a:spcBef>
                <a:spcPts val="0"/>
              </a:spcBef>
              <a:buFontTx/>
              <a:buNone/>
            </a:pPr>
            <a:r>
              <a:rPr lang="zh-TW" altLang="en-US" sz="39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「你立即帶三個人去，將耶肋米亞先知，趁他還沒有死，從蓄水池裡拉出來</a:t>
            </a:r>
            <a:r>
              <a:rPr lang="zh-TW" altLang="en-US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！」</a:t>
            </a:r>
            <a:r>
              <a:rPr lang="en-US" altLang="zh-TW" sz="24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3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894860" y="6317962"/>
            <a:ext cx="1259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3/3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80BA846-330D-43CC-AB69-7CD9C9892BE8}"/>
              </a:ext>
            </a:extLst>
          </p:cNvPr>
          <p:cNvSpPr txBox="1"/>
          <p:nvPr/>
        </p:nvSpPr>
        <p:spPr>
          <a:xfrm>
            <a:off x="2604617" y="5373216"/>
            <a:ext cx="4464496" cy="55207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zh-TW" altLang="en-US" sz="2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</a:t>
            </a:r>
            <a:r>
              <a:rPr lang="zh-TW" altLang="en-US" sz="2800" dirty="0">
                <a:solidFill>
                  <a:srgbClr val="66FF33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靜默</a:t>
            </a:r>
            <a:r>
              <a:rPr lang="zh-TW" altLang="en-US" sz="2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片刻</a:t>
            </a:r>
            <a:r>
              <a:rPr lang="en-US" altLang="zh-TW" sz="2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默想上主對</a:t>
            </a:r>
            <a:r>
              <a:rPr lang="zh-TW" altLang="en-US" sz="32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2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03645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44000" cy="6785992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buFontTx/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12:1-4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弟兄姊妹們：我們既有如此眾多如雲的證人，圍繞著我們，就該卸下各種累贅，及糾纏人的罪過，以堅忍的心，跑那擺在我們面前的賽程，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雙目常注視著耶穌；他是信德的創始者和完成者；他為那擺在他面前的歡樂，輕視了凌辱，忍受了十字架，而今坐在天主寶座的右邊。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991872" y="616530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53975" y="57460"/>
            <a:ext cx="9144000" cy="6669360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buFontTx/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你們要常想，耶穌所以忍受罪人對他這樣的叛逆，是怕你們灰心喪志。你們與罪惡爭鬥，還沒有抵抗到流血的地步。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26868E8-50C8-4CBB-844E-E4FB822F8BA5}"/>
              </a:ext>
            </a:extLst>
          </p:cNvPr>
          <p:cNvSpPr txBox="1"/>
          <p:nvPr/>
        </p:nvSpPr>
        <p:spPr>
          <a:xfrm>
            <a:off x="1763688" y="4000200"/>
            <a:ext cx="6480720" cy="679032"/>
          </a:xfrm>
          <a:prstGeom prst="rect">
            <a:avLst/>
          </a:prstGeom>
          <a:noFill/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</a:t>
            </a:r>
            <a:r>
              <a:rPr lang="zh-TW" altLang="en-US" sz="2800" dirty="0">
                <a:solidFill>
                  <a:srgbClr val="66FF33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靜默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片刻</a:t>
            </a:r>
            <a:r>
              <a:rPr lang="en-US" altLang="zh-TW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</a:t>
            </a:r>
            <a:r>
              <a:rPr lang="zh-TW" altLang="en-US" sz="2800" dirty="0">
                <a:solidFill>
                  <a:srgbClr val="66FF33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這一刻 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對</a:t>
            </a:r>
            <a:r>
              <a:rPr lang="zh-TW" altLang="en-US" sz="40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61873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75406"/>
            <a:ext cx="9144000" cy="6321946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12:49-53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我來，是為把火投在地上，我是多麼切望：它已經燃燒起來！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我有一種應受的洗禮，我是如何焦急，直到它的完成！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你們以為我來，是給地上送和平嗎？不，我告訴你們：而是來送分裂。因為從今以後，一家五口的，將要分裂：三個反對兩個，兩個反對三個。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28" y="609329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他們將要分裂：父親反對兒子，兒子反對父親；母親反對女兒，女兒反對母親；婆母反對兒媳，兒媳反對婆母。」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619125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DE1EE02-CE2E-4C50-B9B6-673F810E916C}"/>
              </a:ext>
            </a:extLst>
          </p:cNvPr>
          <p:cNvSpPr txBox="1"/>
          <p:nvPr/>
        </p:nvSpPr>
        <p:spPr>
          <a:xfrm>
            <a:off x="1259632" y="4149080"/>
            <a:ext cx="5688632" cy="65659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</a:t>
            </a:r>
            <a:r>
              <a:rPr lang="zh-TW" altLang="en-US" sz="2400" dirty="0">
                <a:solidFill>
                  <a:srgbClr val="66FF33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靜默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片刻</a:t>
            </a:r>
            <a:r>
              <a:rPr lang="en-US" altLang="zh-TW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</a:t>
            </a:r>
            <a:r>
              <a:rPr lang="zh-TW" altLang="en-US" sz="36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對</a:t>
            </a:r>
            <a:r>
              <a:rPr lang="zh-TW" altLang="en-US" sz="36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Aft>
                <a:spcPts val="18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dirty="0">
                <a:solidFill>
                  <a:schemeClr val="bg1">
                    <a:lumMod val="95000"/>
                  </a:schemeClr>
                </a:solidFill>
                <a:ea typeface="華康儷中黑" panose="020B0509000000000000" pitchFamily="49" charset="-120"/>
              </a:rPr>
              <a:t>送分裂或促共融</a:t>
            </a:r>
            <a:r>
              <a:rPr lang="en-US" altLang="zh-TW" sz="8800" dirty="0">
                <a:solidFill>
                  <a:schemeClr val="bg1">
                    <a:lumMod val="95000"/>
                  </a:schemeClr>
                </a:solidFill>
                <a:ea typeface="華康儷中黑" panose="020B0509000000000000" pitchFamily="49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292157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16952</TotalTime>
  <Words>1876</Words>
  <Application>Microsoft Office PowerPoint</Application>
  <PresentationFormat>如螢幕大小 (4:3)</PresentationFormat>
  <Paragraphs>135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44" baseType="lpstr">
      <vt:lpstr>金梅毛隸書</vt:lpstr>
      <vt:lpstr>華康中黑體</vt:lpstr>
      <vt:lpstr>華康中黑體(P)</vt:lpstr>
      <vt:lpstr>華康正顏楷體W7</vt:lpstr>
      <vt:lpstr>華康正顏楷體W7(P)</vt:lpstr>
      <vt:lpstr>華康正顏楷體W9(P)</vt:lpstr>
      <vt:lpstr>華康唐風隸W5</vt:lpstr>
      <vt:lpstr>華康魏碑體(P)</vt:lpstr>
      <vt:lpstr>華康儷中黑</vt:lpstr>
      <vt:lpstr>華康儷中黑(P)</vt:lpstr>
      <vt:lpstr>華康儷粗宋</vt:lpstr>
      <vt:lpstr>華康儷粗宋(P)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988</cp:revision>
  <dcterms:created xsi:type="dcterms:W3CDTF">2006-09-26T01:05:23Z</dcterms:created>
  <dcterms:modified xsi:type="dcterms:W3CDTF">2025-07-07T05:15:12Z</dcterms:modified>
</cp:coreProperties>
</file>