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  <p:sldMasterId id="2147489984" r:id="rId4"/>
  </p:sldMasterIdLst>
  <p:notesMasterIdLst>
    <p:notesMasterId r:id="rId43"/>
  </p:notesMasterIdLst>
  <p:handoutMasterIdLst>
    <p:handoutMasterId r:id="rId44"/>
  </p:handoutMasterIdLst>
  <p:sldIdLst>
    <p:sldId id="2341" r:id="rId5"/>
    <p:sldId id="2119" r:id="rId6"/>
    <p:sldId id="2122" r:id="rId7"/>
    <p:sldId id="2123" r:id="rId8"/>
    <p:sldId id="2134" r:id="rId9"/>
    <p:sldId id="2135" r:id="rId10"/>
    <p:sldId id="2306" r:id="rId11"/>
    <p:sldId id="2342" r:id="rId12"/>
    <p:sldId id="2096" r:id="rId13"/>
    <p:sldId id="2365" r:id="rId14"/>
    <p:sldId id="2333" r:id="rId15"/>
    <p:sldId id="349" r:id="rId16"/>
    <p:sldId id="312" r:id="rId17"/>
    <p:sldId id="258" r:id="rId18"/>
    <p:sldId id="260" r:id="rId19"/>
    <p:sldId id="2366" r:id="rId20"/>
    <p:sldId id="2344" r:id="rId21"/>
    <p:sldId id="2345" r:id="rId22"/>
    <p:sldId id="2346" r:id="rId23"/>
    <p:sldId id="2347" r:id="rId24"/>
    <p:sldId id="2348" r:id="rId25"/>
    <p:sldId id="2349" r:id="rId26"/>
    <p:sldId id="2350" r:id="rId27"/>
    <p:sldId id="2351" r:id="rId28"/>
    <p:sldId id="2352" r:id="rId29"/>
    <p:sldId id="2356" r:id="rId30"/>
    <p:sldId id="2357" r:id="rId31"/>
    <p:sldId id="2358" r:id="rId32"/>
    <p:sldId id="2359" r:id="rId33"/>
    <p:sldId id="2360" r:id="rId34"/>
    <p:sldId id="2361" r:id="rId35"/>
    <p:sldId id="2362" r:id="rId36"/>
    <p:sldId id="2353" r:id="rId37"/>
    <p:sldId id="2354" r:id="rId38"/>
    <p:sldId id="2363" r:id="rId39"/>
    <p:sldId id="2364" r:id="rId40"/>
    <p:sldId id="2367" r:id="rId41"/>
    <p:sldId id="2305" r:id="rId4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3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99FF"/>
    <a:srgbClr val="FF00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504" autoAdjust="0"/>
    <p:restoredTop sz="93315" autoAdjust="0"/>
  </p:normalViewPr>
  <p:slideViewPr>
    <p:cSldViewPr>
      <p:cViewPr>
        <p:scale>
          <a:sx n="50" d="100"/>
          <a:sy n="50" d="100"/>
        </p:scale>
        <p:origin x="1328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24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9A350F-0401-4586-ABFD-20079A82A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360C9F-3C42-48DB-98D1-D9C6F62E86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0BE9F5-2288-4495-A2EC-AA277A20A6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51C40-BBFA-4310-BB5E-4446087FE8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33626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BB7295-A4F0-408A-B5E1-35F15FF96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461445-5475-425E-AF88-A2C61D3644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4ABC7B-CE19-4BB7-9AF7-475F73B19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31DA8-A199-4270-B221-7D491F61ED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47890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9FB8CF-1E2F-4FA1-8689-A777B783B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3389D-9C77-4C33-BA52-8DCC33A5F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BD520E-965F-4657-961D-0F6031B6F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3295-9E77-4206-9C1D-7E369FDF60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6802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92F9DE-77FC-425D-BAAE-43514D5D7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5D99F4-067A-4CDA-92B5-9BB737E89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320DD2-1AAE-4272-A3A8-07466D60D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C6BA9-B7D4-4B97-806F-866F2D001B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120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AF8632E-861C-44EF-8B39-13A196698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4FFD89-62C8-4EFC-B515-E48DBA718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25FCEAC-4A46-4A92-AD2C-8F2F47BD0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4229C-3112-4159-9FA4-1A19E9A157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90523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E786A1-2838-437B-B820-881EA5842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B473AF-538C-40DB-ADA7-3C6788C22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F0B631-2AAC-40E1-94B3-048BC3E50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8EBDB-D011-44AE-965C-98D1A6E150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71116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7F79B1-92B2-4CA5-8FE8-27D0BCD1F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47BE92-4B87-4409-A067-CD0B1EE45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E09840-E03D-43CA-86DC-C8276147D0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AECB8-F8CC-4B9D-BF8C-6F313FFC27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284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5B91BD-A9F7-46F8-AB10-1B638FCA7A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C2CD8-44D5-46A4-8B1B-26A6E2FFE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F20F37-F503-41A7-ABEA-E14232D91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0CF46-4FBD-4DF4-A070-F60A486EA7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93177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57461B-022D-4DA8-A08F-CEF3001F7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EF7C85-4D7E-474B-9D58-F9166C02B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DAAFF2-758C-423D-A3AF-5848065CC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78EDB-F943-45AC-B6F5-6628AB85E3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86594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454E4A-E232-4016-AED6-D557F0AFB4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1615B0-D6F7-4EB2-8AC6-81528C4B3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FAEAB5-DC16-4A1A-BA91-1E172BAFB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06289-5121-411E-A220-B82F71FD0E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1827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870C08-6761-4754-A724-4345C5C28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D6B09E-1129-4C59-AC87-7774643D5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B7E4A5-34C3-425C-B89E-6DEB2ED767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5D24A-2253-4524-86D0-147CA79D57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48581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19D7284-C111-4BFE-ADC7-F981E11D5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FC72D8E-A800-4B33-86A5-F6D9F6CAA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68CBD4-BDDF-4CBD-96D6-DAC05718D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22794-66CA-4264-9E84-0BEE8166D6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280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EA46C1-81FD-4C08-89E3-F488BBC4E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773417D-01D7-4F93-BF2A-F6C39080B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7C9654-F9A7-44A1-9377-62E11B6A53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96484E-80F8-492A-8A8B-DAF6031151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C7FC38-8D59-4440-8149-9A8A306CC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23524A2-FBB5-496F-9850-44BA5E15E1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417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  <p:sldLayoutId id="21474899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二十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30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七條腿走上明智路</a:t>
            </a:r>
            <a:endParaRPr lang="en-US" altLang="zh-TW" sz="80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培養胸襟和視野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193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你們應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放棄無知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好能生存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並在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明智的道路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上邁進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走出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小圈子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;</a:t>
            </a:r>
            <a:r>
              <a:rPr lang="zh-TW" altLang="en-US" sz="24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讀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萬卷書</a:t>
            </a:r>
            <a:r>
              <a:rPr lang="en-US" altLang="zh-TW" sz="2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24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行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萬里路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不要像無知的人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卻要像明智的人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應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把握時機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因為日子險惡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不要做糊塗人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但要曉得什麼是主的旨意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要充滿聖神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以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聖詠</a:t>
            </a:r>
            <a:r>
              <a:rPr lang="en-US" altLang="zh-TW" sz="40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詩詞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及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屬神的歌曲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互相對談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 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聖經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中華文化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天下無敵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這是從天上降下來的食糧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不像祖先吃了瑪納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仍然死了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誰吃這食糧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必要生活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直到永遠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滴水在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海洋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個人在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天地人間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中華民族的自強過程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en-US" sz="3600" spc="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國旗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歌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節錄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en-US" altLang="zh-TW" sz="2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000" spc="-15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台灣王齊麟</a:t>
            </a:r>
            <a:r>
              <a:rPr lang="en-US" altLang="zh-TW" sz="2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000" spc="-15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李洋羽毛球男雙</a:t>
            </a:r>
            <a:r>
              <a:rPr lang="en-US" altLang="zh-TW" sz="2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山川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壯麗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物產豐隆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炎黃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世冑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東亞稱雄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光我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民族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促進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大同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創業維艱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守成不易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莫徒務近功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同心同德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貫徹始終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青天白日滿地紅</a:t>
            </a:r>
            <a:r>
              <a:rPr lang="en-US" altLang="zh-TW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.(</a:t>
            </a:r>
            <a:r>
              <a:rPr lang="en-US" altLang="zh-TW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1930</a:t>
            </a:r>
            <a:r>
              <a:rPr lang="zh-TW" altLang="en-US" sz="2000" spc="-30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黃自</a:t>
            </a:r>
            <a:r>
              <a:rPr lang="en-US" altLang="zh-TW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中華</a:t>
            </a:r>
            <a:r>
              <a:rPr lang="zh-CN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自古</a:t>
            </a:r>
            <a:r>
              <a:rPr lang="zh-TW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為</a:t>
            </a:r>
            <a:r>
              <a:rPr lang="zh-CN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世之雄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願毋自</a:t>
            </a:r>
            <a:r>
              <a:rPr lang="zh-TW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棄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誓不自封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CN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光我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民族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36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促進</a:t>
            </a:r>
            <a:r>
              <a:rPr lang="zh-CN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大同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3600" dirty="0">
                <a:solidFill>
                  <a:srgbClr val="C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後死</a:t>
            </a:r>
            <a:r>
              <a:rPr lang="zh-CN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責任重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C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zh-CN" sz="2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1929</a:t>
            </a:r>
            <a:r>
              <a:rPr lang="en-US" altLang="zh-C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孔子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後死者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中國國民</a:t>
            </a:r>
            <a:r>
              <a:rPr lang="zh-CN" altLang="en-US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志氣洪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戴月披星去務農</a:t>
            </a:r>
            <a:r>
              <a:rPr lang="en-US" altLang="zh-TW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;</a:t>
            </a:r>
            <a:r>
              <a:rPr lang="zh-CN" altLang="en-US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犁盡世間不平地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協作共享</a:t>
            </a:r>
            <a:r>
              <a:rPr lang="zh-CN" altLang="en-US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稻粱豐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en-US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人群進化</a:t>
            </a: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3600" dirty="0"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世界</a:t>
            </a:r>
            <a:r>
              <a:rPr lang="zh-CN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" panose="02020709000000000000" pitchFamily="49" charset="-120"/>
                <a:cs typeface="Calibri" panose="020F0502020204030204" pitchFamily="34" charset="0"/>
              </a:rPr>
              <a:t>大同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C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zh-CN" sz="2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1928</a:t>
            </a:r>
            <a:r>
              <a:rPr lang="en-US" altLang="zh-C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我於</a:t>
            </a:r>
            <a:r>
              <a:rPr lang="zh-TW" altLang="en-US" sz="3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大澳永助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讀小學時</a:t>
            </a:r>
            <a:r>
              <a:rPr lang="zh-TW" altLang="en-US" sz="3000" spc="-150" dirty="0"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曾唱此歌</a:t>
            </a:r>
            <a: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我的國家感</a:t>
            </a:r>
            <a: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民族感</a:t>
            </a:r>
            <a: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建國</a:t>
            </a:r>
            <a:b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愛國</a:t>
            </a:r>
            <a: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甚至世界大同思想</a:t>
            </a:r>
            <a: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均源於此</a:t>
            </a:r>
            <a:r>
              <a:rPr lang="en-US" altLang="zh-TW" sz="3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當時還有</a:t>
            </a:r>
            <a:r>
              <a:rPr lang="zh-TW" altLang="en-US" sz="3000" spc="-15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雙十國慶遊行</a:t>
            </a:r>
            <a:endParaRPr lang="en-US" altLang="zh-CN" sz="3000" spc="-1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3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r>
              <a:rPr lang="en-US" altLang="zh-HK" dirty="0"/>
              <a:t>                   </a:t>
            </a:r>
            <a:endParaRPr lang="zh-HK" altLang="en-US" dirty="0"/>
          </a:p>
        </p:txBody>
      </p:sp>
      <p:sp>
        <p:nvSpPr>
          <p:cNvPr id="35843" name="矩形 3"/>
          <p:cNvSpPr>
            <a:spLocks noChangeArrowheads="1"/>
          </p:cNvSpPr>
          <p:nvPr/>
        </p:nvSpPr>
        <p:spPr bwMode="auto">
          <a:xfrm>
            <a:off x="0" y="94353"/>
            <a:ext cx="9144000" cy="650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zh-HK" sz="1200" dirty="0">
                <a:solidFill>
                  <a:srgbClr val="FF0000"/>
                </a:solidFill>
                <a:latin typeface="+mn-lt"/>
                <a:ea typeface="華康黑體-GB5" panose="020B0509000000000000" pitchFamily="49" charset="-120"/>
                <a:cs typeface="華康黑體-GB5" panose="020B0509000000000000" pitchFamily="49" charset="-120"/>
              </a:rPr>
              <a:t>                                                        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zh-HK" sz="2800" dirty="0">
                <a:solidFill>
                  <a:srgbClr val="FF0000"/>
                </a:solidFill>
                <a:latin typeface="+mn-lt"/>
                <a:ea typeface="華康黑體-GB5" panose="020B0509000000000000" pitchFamily="49" charset="-120"/>
                <a:cs typeface="華康黑體-GB5" panose="020B0509000000000000" pitchFamily="49" charset="-120"/>
              </a:rPr>
              <a:t>                                                           </a:t>
            </a:r>
            <a:r>
              <a:rPr lang="zh-HK" altLang="zh-HK" sz="28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教研中心祭天禱文</a:t>
            </a:r>
            <a:endParaRPr lang="en-US" altLang="zh-HK" sz="2800" dirty="0">
              <a:solidFill>
                <a:srgbClr val="FF0000"/>
              </a:solidFill>
              <a:highlight>
                <a:srgbClr val="FFFF00"/>
              </a:highlight>
              <a:latin typeface="+mn-lt"/>
              <a:ea typeface="華康儷粗宋" panose="02020709000000000000" pitchFamily="49" charset="-120"/>
              <a:cs typeface="華康黑體-GB5" panose="020B0509000000000000" pitchFamily="49" charset="-120"/>
            </a:endParaRPr>
          </a:p>
          <a:p>
            <a:pPr marL="177800" eaLnBrk="1" hangingPunct="1">
              <a:lnSpc>
                <a:spcPts val="34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天地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玄黃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宇宙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洪荒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                 </a:t>
            </a:r>
            <a:b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</a:b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       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上主大愛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大海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難量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endParaRPr lang="zh-TW" altLang="zh-HK" sz="2800" dirty="0">
              <a:solidFill>
                <a:prstClr val="black"/>
              </a:solidFill>
              <a:latin typeface="+mn-lt"/>
              <a:ea typeface="華康儷粗宋" panose="02020709000000000000" pitchFamily="49" charset="-120"/>
              <a:cs typeface="華康黑體-GB5" panose="020B0509000000000000" pitchFamily="49" charset="-120"/>
            </a:endParaRPr>
          </a:p>
          <a:p>
            <a:pPr marL="177800" eaLnBrk="1" hangingPunct="1">
              <a:lnSpc>
                <a:spcPts val="3400"/>
              </a:lnSpc>
            </a:pPr>
            <a:r>
              <a:rPr lang="en-US" altLang="zh-TW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       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春生秋實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夏</a:t>
            </a:r>
            <a:r>
              <a:rPr lang="zh-HK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滿</a:t>
            </a:r>
            <a:r>
              <a:rPr lang="zh-TW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冬藏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     </a:t>
            </a:r>
            <a:b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</a:b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       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天</a:t>
            </a:r>
            <a:r>
              <a:rPr lang="zh-HK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恩</a:t>
            </a:r>
            <a:r>
              <a:rPr lang="zh-HK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浩瀚</a:t>
            </a:r>
            <a:r>
              <a:rPr lang="en-US" altLang="zh-TW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澤及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萬邦</a:t>
            </a:r>
            <a:r>
              <a:rPr lang="en-US" altLang="zh-HK" sz="28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endParaRPr lang="zh-TW" altLang="zh-HK" sz="2800" dirty="0">
              <a:solidFill>
                <a:prstClr val="black"/>
              </a:solidFill>
              <a:latin typeface="+mn-lt"/>
              <a:ea typeface="華康儷粗宋" panose="02020709000000000000" pitchFamily="49" charset="-120"/>
              <a:cs typeface="華康黑體-GB5" panose="020B0509000000000000" pitchFamily="49" charset="-120"/>
            </a:endParaRPr>
          </a:p>
          <a:p>
            <a:pPr marL="177800" eaLnBrk="1" hangingPunct="1">
              <a:lnSpc>
                <a:spcPts val="3400"/>
              </a:lnSpc>
            </a:pPr>
            <a:r>
              <a:rPr lang="en-US" altLang="zh-TW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       </a:t>
            </a:r>
            <a:r>
              <a:rPr lang="zh-TW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偉哉中華</a:t>
            </a:r>
            <a:r>
              <a:rPr lang="en-US" altLang="zh-TW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雄立東方</a:t>
            </a:r>
            <a:r>
              <a:rPr lang="en-US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            </a:t>
            </a:r>
            <a:br>
              <a:rPr lang="en-US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</a:br>
            <a:r>
              <a:rPr lang="en-US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       </a:t>
            </a:r>
            <a:r>
              <a:rPr lang="zh-TW" altLang="en-US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歷</a:t>
            </a:r>
            <a:r>
              <a:rPr lang="zh-HK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盡艱辛</a:t>
            </a:r>
            <a:r>
              <a:rPr lang="en-US" altLang="zh-TW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莊敬自</a:t>
            </a:r>
            <a:r>
              <a:rPr lang="zh-TW" altLang="en-US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強</a:t>
            </a:r>
            <a:r>
              <a:rPr lang="en-US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              </a:t>
            </a:r>
            <a:endParaRPr lang="zh-TW" altLang="zh-HK" sz="2800" dirty="0">
              <a:solidFill>
                <a:srgbClr val="0000FF"/>
              </a:solidFill>
              <a:latin typeface="+mn-lt"/>
              <a:ea typeface="華康儷粗宋" panose="02020709000000000000" pitchFamily="49" charset="-120"/>
              <a:cs typeface="華康黑體-GB5" panose="020B0509000000000000" pitchFamily="49" charset="-120"/>
            </a:endParaRPr>
          </a:p>
          <a:p>
            <a:pPr indent="177800" eaLnBrk="1" hangingPunct="1">
              <a:lnSpc>
                <a:spcPts val="3400"/>
              </a:lnSpc>
            </a:pPr>
            <a:r>
              <a:rPr lang="en-US" altLang="zh-TW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                                                        </a:t>
            </a:r>
            <a:r>
              <a:rPr lang="zh-TW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赫赫</a:t>
            </a:r>
            <a:r>
              <a:rPr lang="zh-HK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先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祖</a:t>
            </a:r>
            <a:r>
              <a:rPr lang="en-US" altLang="zh-TW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功</a:t>
            </a:r>
            <a:r>
              <a:rPr lang="zh-HK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盛德昌</a:t>
            </a:r>
            <a:r>
              <a:rPr lang="en-US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愛我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中華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萬載流芳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仁人志士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中正賢良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民族</a:t>
            </a:r>
            <a:r>
              <a:rPr lang="zh-TW" altLang="en-US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復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興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主愛扶匡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山岳巍巍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河海蕩蕩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煌煌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中</a:t>
            </a:r>
            <a:r>
              <a:rPr lang="zh-HK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國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文化</a:t>
            </a:r>
            <a:r>
              <a:rPr lang="zh-HK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宏揚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掌握時機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前途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共創</a:t>
            </a:r>
            <a:r>
              <a:rPr lang="en-US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緬懷祖德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矢志不忘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凝聚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百姓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屢建豐功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神州</a:t>
            </a:r>
            <a:r>
              <a:rPr lang="zh-TW" altLang="en-US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復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興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千年之夢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以</a:t>
            </a:r>
            <a:r>
              <a:rPr lang="zh-HK" altLang="zh-HK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主</a:t>
            </a:r>
            <a:r>
              <a:rPr lang="zh-TW" altLang="en-US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為</a:t>
            </a:r>
            <a:r>
              <a:rPr lang="zh-HK" altLang="zh-HK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基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8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國運</a:t>
            </a:r>
            <a:r>
              <a:rPr lang="zh-HK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興隆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以人</a:t>
            </a:r>
            <a:r>
              <a:rPr lang="zh-TW" altLang="en-US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為</a:t>
            </a:r>
            <a:r>
              <a:rPr lang="zh-TW" altLang="zh-HK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本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人和政通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法天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之德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效地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之用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HK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參之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贊之</a:t>
            </a:r>
            <a:r>
              <a:rPr lang="en-US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與之同功</a:t>
            </a:r>
            <a:r>
              <a:rPr lang="en-US" altLang="zh-TW" sz="2700" dirty="0">
                <a:solidFill>
                  <a:prstClr val="black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融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古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鑄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今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中西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匯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通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四海</a:t>
            </a:r>
            <a:r>
              <a:rPr lang="zh-TW" altLang="zh-HK" sz="27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一家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世界</a:t>
            </a:r>
            <a:r>
              <a:rPr lang="zh-TW" altLang="zh-HK" sz="2800" dirty="0">
                <a:solidFill>
                  <a:srgbClr val="FF0000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大同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伏</a:t>
            </a:r>
            <a:r>
              <a:rPr lang="zh-HK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祈</a:t>
            </a:r>
            <a:r>
              <a:rPr lang="zh-HK" altLang="zh-HK" sz="27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天父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賜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我福祥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;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謹以至誠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敬獻心香</a:t>
            </a:r>
            <a:r>
              <a:rPr lang="en-US" altLang="zh-HK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en-US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亞孟</a:t>
            </a:r>
            <a:r>
              <a:rPr lang="en-US" altLang="zh-TW" sz="2700" dirty="0">
                <a:solidFill>
                  <a:srgbClr val="0000FF"/>
                </a:solidFill>
                <a:latin typeface="+mn-lt"/>
                <a:ea typeface="華康儷粗宋" panose="02020709000000000000" pitchFamily="49" charset="-120"/>
                <a:cs typeface="華康黑體-GB5" panose="020B0509000000000000" pitchFamily="49" charset="-120"/>
              </a:rPr>
              <a:t>. </a:t>
            </a:r>
            <a:endParaRPr lang="zh-TW" altLang="zh-HK" sz="2700" dirty="0">
              <a:latin typeface="+mn-lt"/>
              <a:ea typeface="華康儷粗宋" panose="02020709000000000000" pitchFamily="49" charset="-120"/>
              <a:cs typeface="華康黑體-GB5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07F8C11-0896-4599-958B-0CBA17FBE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7795"/>
            <a:ext cx="5184576" cy="3499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32148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6755346-EFBB-4894-850C-46A5A36B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1400" dirty="0">
              <a:solidFill>
                <a:srgbClr val="FF0000"/>
              </a:solidFill>
              <a:ea typeface="華康黑體(P)-GB5" panose="020B0500000000000000" pitchFamily="34" charset="-120"/>
              <a:cs typeface="華康黑體(P)-GB5" panose="020B0500000000000000" pitchFamily="34" charset="-120"/>
            </a:endParaRPr>
          </a:p>
          <a:p>
            <a:pPr marL="0" lv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zh-TW" altLang="en-US" sz="2400" kern="1200" dirty="0">
                <a:solidFill>
                  <a:prstClr val="black"/>
                </a:solidFill>
                <a:latin typeface="Calibri" panose="020F0502020204030204"/>
                <a:ea typeface="華康儷中黑" panose="020B0509000000000000" pitchFamily="49" charset="-120"/>
              </a:rPr>
              <a:t>培養胸襟和視野</a:t>
            </a:r>
            <a:r>
              <a:rPr kumimoji="0" lang="en-US" altLang="zh-TW" sz="2400" kern="1200" dirty="0">
                <a:solidFill>
                  <a:prstClr val="black"/>
                </a:solidFill>
                <a:latin typeface="Calibri" panose="020F0502020204030204"/>
                <a:ea typeface="華康儷中黑" panose="020B0509000000000000" pitchFamily="49" charset="-120"/>
              </a:rPr>
              <a:t>,</a:t>
            </a:r>
            <a:r>
              <a:rPr kumimoji="0" lang="zh-TW" altLang="en-US" sz="2400" kern="1200" dirty="0">
                <a:solidFill>
                  <a:prstClr val="black"/>
                </a:solidFill>
                <a:latin typeface="Calibri" panose="020F0502020204030204"/>
                <a:ea typeface="華康儷中黑" panose="020B0509000000000000" pitchFamily="49" charset="-120"/>
              </a:rPr>
              <a:t>走上明智路</a:t>
            </a:r>
            <a:br>
              <a:rPr kumimoji="0" lang="en-US" altLang="zh-TW" sz="2400" kern="1200" dirty="0">
                <a:solidFill>
                  <a:prstClr val="black"/>
                </a:solidFill>
                <a:latin typeface="Calibri" panose="020F0502020204030204"/>
                <a:ea typeface="華康儷中黑" panose="020B0509000000000000" pitchFamily="49" charset="-120"/>
              </a:rPr>
            </a:br>
            <a:r>
              <a:rPr kumimoji="0" lang="zh-TW" altLang="en-US" sz="2400" kern="1200" dirty="0">
                <a:solidFill>
                  <a:prstClr val="black"/>
                </a:solidFill>
                <a:latin typeface="Calibri" panose="020F0502020204030204"/>
                <a:ea typeface="華康儷中黑" panose="020B0509000000000000" pitchFamily="49" charset="-120"/>
              </a:rPr>
              <a:t>詳見</a:t>
            </a:r>
            <a:r>
              <a:rPr kumimoji="0" lang="en-US" altLang="zh-TW" sz="2400" kern="1200" dirty="0">
                <a:solidFill>
                  <a:srgbClr val="FF0000"/>
                </a:solidFill>
                <a:latin typeface="Calibri" panose="020F0502020204030204"/>
                <a:ea typeface="華康儷中黑" panose="020B0509000000000000" pitchFamily="49" charset="-120"/>
              </a:rPr>
              <a:t>Youtube20.09.13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libri" panose="020F0502020204030204"/>
                <a:ea typeface="華康儷中黑" panose="020B0509000000000000" pitchFamily="49" charset="-120"/>
              </a:rPr>
              <a:t>常</a:t>
            </a:r>
            <a:r>
              <a:rPr kumimoji="0" lang="en-US" altLang="zh-TW" sz="2400" kern="1200" dirty="0">
                <a:solidFill>
                  <a:srgbClr val="FF0000"/>
                </a:solidFill>
                <a:latin typeface="Calibri" panose="020F0502020204030204"/>
                <a:ea typeface="華康儷中黑" panose="020B0509000000000000" pitchFamily="49" charset="-120"/>
              </a:rPr>
              <a:t>24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libri" panose="020F0502020204030204"/>
                <a:ea typeface="華康儷中黑" panose="020B0509000000000000" pitchFamily="49" charset="-120"/>
              </a:rPr>
              <a:t>主日</a:t>
            </a:r>
            <a:endParaRPr kumimoji="0" lang="en-US" altLang="zh-TW" sz="2400" kern="1200" dirty="0">
              <a:solidFill>
                <a:prstClr val="black"/>
              </a:solidFill>
              <a:latin typeface="Calibri" panose="020F0502020204030204"/>
              <a:ea typeface="華康儷中黑" panose="020B0509000000000000" pitchFamily="49" charset="-120"/>
            </a:endParaRPr>
          </a:p>
          <a:p>
            <a:pPr eaLnBrk="1" hangingPunct="1">
              <a:spcBef>
                <a:spcPts val="1800"/>
              </a:spcBef>
              <a:buFontTx/>
              <a:buNone/>
            </a:pPr>
            <a:endParaRPr lang="zh-TW" altLang="en-US" dirty="0">
              <a:solidFill>
                <a:srgbClr val="9900CC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anose="020B0500000000000000" pitchFamily="34" charset="-120"/>
            </a:endParaRPr>
          </a:p>
        </p:txBody>
      </p:sp>
      <p:sp>
        <p:nvSpPr>
          <p:cNvPr id="2051" name="Line 3">
            <a:extLst>
              <a:ext uri="{FF2B5EF4-FFF2-40B4-BE49-F238E27FC236}">
                <a16:creationId xmlns:a16="http://schemas.microsoft.com/office/drawing/2014/main" id="{F94FDB96-0549-47D8-BFB6-78B453F43C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213" y="549275"/>
            <a:ext cx="7704137" cy="287972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2" name="Line 4">
            <a:extLst>
              <a:ext uri="{FF2B5EF4-FFF2-40B4-BE49-F238E27FC236}">
                <a16:creationId xmlns:a16="http://schemas.microsoft.com/office/drawing/2014/main" id="{A28425AF-5193-4849-BA42-469F3DEA8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3429000"/>
            <a:ext cx="7775575" cy="295275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3" name="Line 5">
            <a:extLst>
              <a:ext uri="{FF2B5EF4-FFF2-40B4-BE49-F238E27FC236}">
                <a16:creationId xmlns:a16="http://schemas.microsoft.com/office/drawing/2014/main" id="{08FA70D8-B93B-4C80-BEF1-8F726387E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2852738"/>
            <a:ext cx="0" cy="1223962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C4ECB828-F243-49F7-8E91-E3DDFEB95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2492375"/>
            <a:ext cx="0" cy="1873250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A9DDC869-198E-4313-983F-21CEAC457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0575"/>
            <a:ext cx="0" cy="2881313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2832D43B-747C-4353-B848-F79794350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15573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876D3AA8-2D31-477C-88D6-F011652AC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484313"/>
            <a:ext cx="0" cy="3889375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0D321D49-FA72-461D-AC5F-4E54A883A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052513"/>
            <a:ext cx="0" cy="4824412"/>
          </a:xfrm>
          <a:prstGeom prst="line">
            <a:avLst/>
          </a:prstGeom>
          <a:noFill/>
          <a:ln w="38100">
            <a:solidFill>
              <a:srgbClr val="0000FF"/>
            </a:solidFill>
            <a:prstDash val="lgDashDot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ABCB9F80-9216-4CE3-A719-A753E1170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141663"/>
            <a:ext cx="5032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3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E57D6971-27BF-4D3E-9970-6B5535228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3076575"/>
            <a:ext cx="647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5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BFA2A0EF-004B-4F12-8B5C-365A89FF4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68638"/>
            <a:ext cx="647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6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8710FD0C-E73D-4A71-BFB9-88381D273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2997200"/>
            <a:ext cx="792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72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999CA706-5868-483E-A452-4CC4819DB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924175"/>
            <a:ext cx="7921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8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E56EF145-98D8-4D0E-BF96-BC1237044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2636838"/>
            <a:ext cx="1008062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117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1256DF9B-B55A-4BBF-91F8-98CA67847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2205038"/>
            <a:ext cx="6778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家神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D4E11A69-493F-4AD4-8AD6-75F134780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3738563"/>
            <a:ext cx="11699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kumimoji="0"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報復七倍</a:t>
            </a:r>
            <a:r>
              <a:rPr kumimoji="0" lang="zh-TW" altLang="en-US">
                <a:solidFill>
                  <a:srgbClr val="7030A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無限報復</a:t>
            </a:r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EE6290D4-00CC-4FD1-BE7A-7AEB6F159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1701800"/>
            <a:ext cx="677863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族神</a:t>
            </a: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99ED5D62-3472-46B9-8F95-3E370825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8" y="4365625"/>
            <a:ext cx="727075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50000"/>
              </a:spcBef>
              <a:buFontTx/>
              <a:buNone/>
            </a:pPr>
            <a:r>
              <a:rPr kumimoji="0" lang="zh-TW" altLang="en-US" b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以牙還牙</a:t>
            </a:r>
            <a:endParaRPr kumimoji="0" lang="en-US" altLang="zh-TW" b="1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出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21:24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手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/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腳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/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烙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/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疤</a:t>
            </a: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F65DB046-D86D-4B21-B2CA-BEC0FB08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775" y="4724400"/>
            <a:ext cx="677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寬恕七次</a:t>
            </a:r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D1102BF4-9C71-4BF2-B7C8-C1C01E1AD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263" y="1339850"/>
            <a:ext cx="6778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戰神</a:t>
            </a:r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609B4A34-FA4A-4C1D-AAB1-DDCBA2D03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763" y="979488"/>
            <a:ext cx="677862" cy="187325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萬民之神</a:t>
            </a:r>
          </a:p>
        </p:txBody>
      </p:sp>
      <p:sp>
        <p:nvSpPr>
          <p:cNvPr id="14360" name="Text Box 24">
            <a:extLst>
              <a:ext uri="{FF2B5EF4-FFF2-40B4-BE49-F238E27FC236}">
                <a16:creationId xmlns:a16="http://schemas.microsoft.com/office/drawing/2014/main" id="{FC7CE7CA-D6FB-43DF-8365-FF2055FB9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4281488"/>
            <a:ext cx="677863" cy="223202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七十個七次</a:t>
            </a:r>
          </a:p>
        </p:txBody>
      </p:sp>
      <p:sp>
        <p:nvSpPr>
          <p:cNvPr id="14361" name="Text Box 25">
            <a:extLst>
              <a:ext uri="{FF2B5EF4-FFF2-40B4-BE49-F238E27FC236}">
                <a16:creationId xmlns:a16="http://schemas.microsoft.com/office/drawing/2014/main" id="{A88861C3-524E-4305-BF8D-DBE4B4C6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8388" y="806450"/>
            <a:ext cx="800100" cy="12969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父親</a:t>
            </a:r>
          </a:p>
        </p:txBody>
      </p:sp>
      <p:sp>
        <p:nvSpPr>
          <p:cNvPr id="14362" name="Text Box 26">
            <a:extLst>
              <a:ext uri="{FF2B5EF4-FFF2-40B4-BE49-F238E27FC236}">
                <a16:creationId xmlns:a16="http://schemas.microsoft.com/office/drawing/2014/main" id="{DA7E58DF-B27C-4268-9AAD-325C74C0E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4929188"/>
            <a:ext cx="738187" cy="15113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不計較</a:t>
            </a:r>
          </a:p>
        </p:txBody>
      </p:sp>
      <p:sp>
        <p:nvSpPr>
          <p:cNvPr id="14363" name="Text Box 27">
            <a:extLst>
              <a:ext uri="{FF2B5EF4-FFF2-40B4-BE49-F238E27FC236}">
                <a16:creationId xmlns:a16="http://schemas.microsoft.com/office/drawing/2014/main" id="{7F7E2681-8279-4C5D-836B-D4B5B075B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383" y="1557338"/>
            <a:ext cx="92333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4800" dirty="0">
                <a:solidFill>
                  <a:schemeClr val="bg1"/>
                </a:solidFill>
                <a:highlight>
                  <a:srgbClr val="FF0000"/>
                </a:highlight>
                <a:latin typeface="華康粗黑體" panose="020B0709000000000000" pitchFamily="49" charset="-120"/>
                <a:ea typeface="華康粗黑體" panose="020B0709000000000000" pitchFamily="49" charset="-120"/>
              </a:rPr>
              <a:t>胸襟</a:t>
            </a: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B81D4128-6B0B-48CE-BD2D-B01CC7E84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383" y="4381500"/>
            <a:ext cx="92333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4800" dirty="0">
                <a:solidFill>
                  <a:schemeClr val="bg1"/>
                </a:solidFill>
                <a:highlight>
                  <a:srgbClr val="FF0000"/>
                </a:highlight>
                <a:latin typeface="華康粗黑體" panose="020B0709000000000000" pitchFamily="49" charset="-120"/>
                <a:ea typeface="華康粗黑體" panose="020B0709000000000000" pitchFamily="49" charset="-120"/>
              </a:rPr>
              <a:t>視野</a:t>
            </a:r>
          </a:p>
        </p:txBody>
      </p:sp>
      <p:sp>
        <p:nvSpPr>
          <p:cNvPr id="14365" name="Text Box 29">
            <a:extLst>
              <a:ext uri="{FF2B5EF4-FFF2-40B4-BE49-F238E27FC236}">
                <a16:creationId xmlns:a16="http://schemas.microsoft.com/office/drawing/2014/main" id="{EFE3A12B-9001-43B3-A4DF-41451E43F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9138" y="639763"/>
            <a:ext cx="677862" cy="5629275"/>
          </a:xfrm>
          <a:prstGeom prst="rect">
            <a:avLst/>
          </a:prstGeom>
          <a:solidFill>
            <a:srgbClr val="FFFF00"/>
          </a:solidFill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kumimoji="0" lang="zh-TW" altLang="en-US" sz="3400">
                <a:solidFill>
                  <a:srgbClr val="0000FF"/>
                </a:solidFill>
                <a:ea typeface="華康粗黑體" panose="020B0709000000000000" pitchFamily="49" charset="-120"/>
              </a:rPr>
              <a:t>有容乃大</a:t>
            </a:r>
            <a:r>
              <a:rPr kumimoji="0" lang="zh-TW" altLang="en-US" sz="1400">
                <a:solidFill>
                  <a:srgbClr val="0000FF"/>
                </a:solidFill>
                <a:ea typeface="華康粗黑體" panose="020B0709000000000000" pitchFamily="49" charset="-120"/>
              </a:rPr>
              <a:t> </a:t>
            </a:r>
            <a:r>
              <a:rPr kumimoji="0"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天國境界</a:t>
            </a:r>
            <a:r>
              <a:rPr kumimoji="0" lang="zh-TW" altLang="en-US" sz="1400">
                <a:solidFill>
                  <a:srgbClr val="FF0000"/>
                </a:solidFill>
                <a:ea typeface="華康粗黑體" panose="020B0709000000000000" pitchFamily="49" charset="-120"/>
              </a:rPr>
              <a:t> </a:t>
            </a:r>
            <a:r>
              <a:rPr kumimoji="0" lang="zh-TW" altLang="en-US" sz="3400">
                <a:solidFill>
                  <a:srgbClr val="9900CC"/>
                </a:solidFill>
                <a:ea typeface="華康粗黑體" panose="020B0709000000000000" pitchFamily="49" charset="-120"/>
              </a:rPr>
              <a:t>厚德載物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/>
      <p:bldP spid="14354" grpId="0"/>
      <p:bldP spid="14355" grpId="0"/>
      <p:bldP spid="14356" grpId="0"/>
      <p:bldP spid="14357" grpId="0"/>
      <p:bldP spid="14358" grpId="0"/>
      <p:bldP spid="14359" grpId="0" animBg="1"/>
      <p:bldP spid="14360" grpId="0" animBg="1"/>
      <p:bldP spid="14361" grpId="0" animBg="1"/>
      <p:bldP spid="14362" grpId="0" animBg="1"/>
      <p:bldP spid="14363" grpId="0"/>
      <p:bldP spid="143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4BE9B7F-635D-4C32-A82D-44F1A5393C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TW" sz="4000">
                <a:solidFill>
                  <a:srgbClr val="CC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lang="zh-TW" altLang="en-US" sz="3600">
                <a:solidFill>
                  <a:srgbClr val="CC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經驗天主的七條路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若一：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有血有肉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具體又立體的天主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endParaRPr lang="zh-TW" altLang="en-US" sz="4000">
              <a:solidFill>
                <a:srgbClr val="0000FF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/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論到那從起初就有的生命的聖言，就是我們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聽見過</a:t>
            </a:r>
            <a:r>
              <a:rPr lang="en-US" altLang="zh-TW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親眼看見過</a:t>
            </a:r>
            <a:r>
              <a:rPr lang="en-US" altLang="zh-TW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瞻仰過</a:t>
            </a:r>
            <a:r>
              <a:rPr lang="en-US" altLang="zh-TW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以及我們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親手摸過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的生命的聖言</a:t>
            </a:r>
            <a:r>
              <a:rPr lang="en-US" altLang="zh-TW" sz="1800">
                <a:ea typeface="華康粗黑體" panose="020B0709000000000000" pitchFamily="49" charset="-120"/>
                <a:cs typeface="華康黑體-GB5" panose="020B0509000000000000" pitchFamily="49" charset="-120"/>
              </a:rPr>
              <a:t>——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這生命已顯示出來，我們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看見了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，也為他作證。</a:t>
            </a:r>
            <a:endParaRPr lang="en-US" altLang="zh-TW" sz="2000"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>
              <a:spcBef>
                <a:spcPts val="3000"/>
              </a:spcBef>
            </a:pP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七路</a:t>
            </a:r>
            <a:r>
              <a:rPr lang="en-US" altLang="zh-TW" sz="1800" b="1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: 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無大無小</a:t>
            </a:r>
            <a:endParaRPr lang="en-US" altLang="zh-TW" sz="1800">
              <a:solidFill>
                <a:srgbClr val="FF0000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互相支援</a:t>
            </a:r>
            <a:r>
              <a:rPr lang="en-US" altLang="zh-TW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規範</a:t>
            </a:r>
            <a:endParaRPr lang="en-US" altLang="zh-TW" sz="1800">
              <a:solidFill>
                <a:srgbClr val="9900CC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均衡發展</a:t>
            </a:r>
            <a:endParaRPr lang="en-US" altLang="zh-TW" sz="1800">
              <a:solidFill>
                <a:srgbClr val="0000FF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9EE97364-CAA6-45B7-A25F-C6AB7A0CB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1700213"/>
            <a:ext cx="6049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781B9B52-1FAF-401E-9D80-8E66E13C67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1700213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FC41C1E3-DE4E-4D1C-A5B8-A91EF6FDF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2825" y="2636838"/>
            <a:ext cx="6481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A1A1B6B2-95C4-4395-8030-D27E629E2D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1725" y="1700213"/>
            <a:ext cx="6477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4654DE0F-9C3F-463F-966C-39F220361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3113" y="26368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FB956AEA-33BD-43CD-B295-53CE518C3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6368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DD8BB76-BC4A-4782-899A-7DD7AEAA2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170021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25E20488-3560-4AAE-AA09-596D036CD5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6188" y="2636838"/>
            <a:ext cx="0" cy="1220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BECC0F02-78C5-454B-AC9C-4F68FBDB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26368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D8CA4078-5B21-4E7F-820D-023F42089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2636838"/>
            <a:ext cx="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0AFE0FF8-0979-4ACA-9C3C-5B63A7BB9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53" y="3246438"/>
            <a:ext cx="1415772" cy="36115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    </a:t>
            </a: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聖事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靈修</a:t>
            </a:r>
            <a:endParaRPr kumimoji="1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天主與我們同在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厄瑪奴爾</a:t>
            </a:r>
            <a:b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</a:b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        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聖事本身的恩寵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4EE7A354-7EC9-416E-A08A-AC908A6DB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447" y="3357563"/>
            <a:ext cx="1005403" cy="33575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聖經</a:t>
            </a:r>
            <a:endParaRPr kumimoji="1" lang="en-US" altLang="zh-TW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天主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今天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向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我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說話</a:t>
            </a:r>
            <a:endParaRPr kumimoji="1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F645E81B-45A3-466C-AD95-5DF13D108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498" y="3862388"/>
            <a:ext cx="1220527" cy="292417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團體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動態的教會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兩三人因基督相聚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哪裡有基督那裡就有教會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03CEE315-6CA1-4D92-AF40-780B14F6A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843" y="3573463"/>
            <a:ext cx="828432" cy="31416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工作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教會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5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章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在工作中成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聖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超越宗教 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正顏楷體W5" panose="03000509000000000000" pitchFamily="65" charset="-120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4E757395-9126-4875-BCF5-0B86095AD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6176" y="3304862"/>
            <a:ext cx="861774" cy="125253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愛德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AE2BF84B-4CC4-4C52-A33D-0E89C6995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045" y="3716338"/>
            <a:ext cx="979755" cy="1873250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大自然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諸天述說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115" name="Line 20">
            <a:extLst>
              <a:ext uri="{FF2B5EF4-FFF2-40B4-BE49-F238E27FC236}">
                <a16:creationId xmlns:a16="http://schemas.microsoft.com/office/drawing/2014/main" id="{79040545-7D9C-4EB3-9B3D-CF9576557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16" name="Text Box 21">
            <a:extLst>
              <a:ext uri="{FF2B5EF4-FFF2-40B4-BE49-F238E27FC236}">
                <a16:creationId xmlns:a16="http://schemas.microsoft.com/office/drawing/2014/main" id="{359E1141-ED98-4A4A-BC68-A13D9D0EC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3738" y="6519863"/>
            <a:ext cx="830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徐錦堯</a:t>
            </a:r>
          </a:p>
        </p:txBody>
      </p:sp>
      <p:sp>
        <p:nvSpPr>
          <p:cNvPr id="26645" name="文字方塊 21">
            <a:extLst>
              <a:ext uri="{FF2B5EF4-FFF2-40B4-BE49-F238E27FC236}">
                <a16:creationId xmlns:a16="http://schemas.microsoft.com/office/drawing/2014/main" id="{BE118926-84F0-4D4F-82CE-E259900DB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190" y="2847975"/>
            <a:ext cx="899285" cy="328612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5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痛苦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更高超靈修路</a:t>
            </a:r>
          </a:p>
        </p:txBody>
      </p:sp>
      <p:sp>
        <p:nvSpPr>
          <p:cNvPr id="4118" name="文字方塊 22">
            <a:extLst>
              <a:ext uri="{FF2B5EF4-FFF2-40B4-BE49-F238E27FC236}">
                <a16:creationId xmlns:a16="http://schemas.microsoft.com/office/drawing/2014/main" id="{F3DB456B-C4D4-4D3A-BF2B-99C51BA09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857375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天主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耶穌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真善美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止於至善</a:t>
            </a: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549217D3-8EEB-4225-99F5-27EDE4051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5" y="4003675"/>
            <a:ext cx="1108075" cy="273843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最小兄弟姊妹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   所有人和每一個人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政治非政黨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是眾人之事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3B4C019-B9D9-421C-99C5-5EC40DFEA4E5}"/>
              </a:ext>
            </a:extLst>
          </p:cNvPr>
          <p:cNvSpPr txBox="1"/>
          <p:nvPr/>
        </p:nvSpPr>
        <p:spPr>
          <a:xfrm>
            <a:off x="6659563" y="5487988"/>
            <a:ext cx="1108075" cy="1254125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+mn-cs"/>
              </a:rPr>
              <a:t>天何言哉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+mn-cs"/>
              </a:rPr>
              <a:t>造物無言卻有情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6C22B05-D456-44B0-9FCD-1FECE6F8AF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7150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TW" sz="4000">
                <a:solidFill>
                  <a:srgbClr val="CC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lang="zh-TW" altLang="en-US" sz="3600">
                <a:solidFill>
                  <a:srgbClr val="CC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經驗天主的七條路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若一：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有血有肉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具體又立體的天主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endParaRPr lang="zh-TW" altLang="en-US" sz="4000">
              <a:solidFill>
                <a:srgbClr val="0000FF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/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論到那從起初就有的生命的聖言，就是我們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聽見過</a:t>
            </a:r>
            <a:r>
              <a:rPr lang="en-US" altLang="zh-TW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親眼看見過</a:t>
            </a:r>
            <a:r>
              <a:rPr lang="en-US" altLang="zh-TW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瞻仰過</a:t>
            </a:r>
            <a:r>
              <a:rPr lang="en-US" altLang="zh-TW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以及我們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親手摸過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的生命的聖言</a:t>
            </a:r>
            <a:r>
              <a:rPr lang="en-US" altLang="zh-TW" sz="1800">
                <a:ea typeface="華康粗黑體" panose="020B0709000000000000" pitchFamily="49" charset="-120"/>
                <a:cs typeface="華康黑體-GB5" panose="020B0509000000000000" pitchFamily="49" charset="-120"/>
              </a:rPr>
              <a:t>——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這生命已顯示出來，我們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看見了</a:t>
            </a:r>
            <a:r>
              <a:rPr lang="zh-TW" altLang="en-US" sz="2000">
                <a:ea typeface="華康粗黑體" panose="020B0709000000000000" pitchFamily="49" charset="-120"/>
                <a:cs typeface="華康黑體-GB5" panose="020B0509000000000000" pitchFamily="49" charset="-120"/>
              </a:rPr>
              <a:t>，也為他作證。</a:t>
            </a:r>
            <a:endParaRPr lang="en-US" altLang="zh-TW" sz="2000"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>
              <a:spcBef>
                <a:spcPts val="1800"/>
              </a:spcBef>
            </a:pP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七路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無大無小</a:t>
            </a:r>
            <a:endParaRPr lang="en-US" altLang="zh-TW" sz="1800">
              <a:solidFill>
                <a:srgbClr val="FF0000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互相支援</a:t>
            </a:r>
            <a:r>
              <a:rPr lang="en-US" altLang="zh-TW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規範</a:t>
            </a:r>
            <a:endParaRPr lang="en-US" altLang="zh-TW" sz="1800">
              <a:solidFill>
                <a:srgbClr val="9900CC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均衡發展</a:t>
            </a:r>
            <a:endParaRPr lang="en-US" altLang="zh-TW" sz="1800">
              <a:solidFill>
                <a:srgbClr val="0000FF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775227CA-6462-4598-9A6A-D090A5543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1700213"/>
            <a:ext cx="6049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0F7F32DE-9821-4220-A130-239C5C15AA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1700213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B61B2EA0-BDF2-482D-B518-ECFB88011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6481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D6466B8B-5E38-4184-9E83-F3B3EC2504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1725" y="1700213"/>
            <a:ext cx="6477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185B44B7-7E1C-4211-A983-B265B6439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3113" y="26368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E91A80BE-08D2-475A-8733-B449F1A5EA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667000"/>
            <a:ext cx="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1EB09A4B-ACB0-4D0D-9DE6-247B0E4D8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170021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0524D558-6B30-4DBD-B7B4-0C59C7586A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6188" y="2667000"/>
            <a:ext cx="0" cy="1220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7990AB49-17AA-4BD7-BB4E-C740ECB19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2646363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3A72C700-0E2F-41DA-86AC-6CB82C339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2781300"/>
            <a:ext cx="0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A7CF7CF4-F136-4D3E-A36E-17A4726B8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53" y="3246438"/>
            <a:ext cx="1415772" cy="36115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</a:t>
            </a: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聖事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靈修</a:t>
            </a:r>
            <a:endParaRPr kumimoji="1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天主與我們同在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厄瑪奴爾</a:t>
            </a:r>
            <a:b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</a:b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        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聖事本身的恩寵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F4682E11-7A16-44FF-8E57-8D3864798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447" y="3357563"/>
            <a:ext cx="1005403" cy="33575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聖經</a:t>
            </a:r>
            <a:endParaRPr kumimoji="1" lang="en-US" altLang="zh-TW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天主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今天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向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我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說話</a:t>
            </a:r>
            <a:endParaRPr kumimoji="1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FEF8A793-46C3-4527-837E-E3E17B2D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498" y="3862388"/>
            <a:ext cx="1220527" cy="292417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團體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動態的教會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兩三人因基督相聚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 panose="020B0604020202020204" pitchFamily="34" charset="0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哪裡有基督哪裡就有教會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30C34175-80C2-40AE-8D65-B7CCACDCD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074" y="3773488"/>
            <a:ext cx="829201" cy="301942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工作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教會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5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章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在工作中成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聖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超越宗教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正顏楷體W5" panose="03000509000000000000" pitchFamily="65" charset="-120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56911165-DE23-46C1-AF60-8CF168A1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6176" y="3314801"/>
            <a:ext cx="861774" cy="125253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愛德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94376A16-F798-4B43-B65B-BA6C79F1F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045" y="3716338"/>
            <a:ext cx="979755" cy="1873250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大自然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諸天述說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5139" name="Line 20">
            <a:extLst>
              <a:ext uri="{FF2B5EF4-FFF2-40B4-BE49-F238E27FC236}">
                <a16:creationId xmlns:a16="http://schemas.microsoft.com/office/drawing/2014/main" id="{394FCE8A-22E1-45E1-8B0B-39D0285508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40" name="Text Box 21">
            <a:extLst>
              <a:ext uri="{FF2B5EF4-FFF2-40B4-BE49-F238E27FC236}">
                <a16:creationId xmlns:a16="http://schemas.microsoft.com/office/drawing/2014/main" id="{93CD4BFB-4B85-4810-B8A0-D8D8136C4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3738" y="6519863"/>
            <a:ext cx="830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徐錦堯</a:t>
            </a:r>
          </a:p>
        </p:txBody>
      </p:sp>
      <p:sp>
        <p:nvSpPr>
          <p:cNvPr id="4117" name="文字方塊 21">
            <a:extLst>
              <a:ext uri="{FF2B5EF4-FFF2-40B4-BE49-F238E27FC236}">
                <a16:creationId xmlns:a16="http://schemas.microsoft.com/office/drawing/2014/main" id="{E17980D0-F58B-47A3-A69F-996737BFD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190" y="2847975"/>
            <a:ext cx="899285" cy="328612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5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痛苦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更高超靈修路</a:t>
            </a:r>
          </a:p>
        </p:txBody>
      </p:sp>
      <p:sp>
        <p:nvSpPr>
          <p:cNvPr id="5142" name="文字方塊 22">
            <a:extLst>
              <a:ext uri="{FF2B5EF4-FFF2-40B4-BE49-F238E27FC236}">
                <a16:creationId xmlns:a16="http://schemas.microsoft.com/office/drawing/2014/main" id="{DF8A555E-F8A6-41DE-AFD1-A3549E70E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857375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天主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耶穌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真善美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止於至善</a:t>
            </a:r>
          </a:p>
        </p:txBody>
      </p:sp>
      <p:sp>
        <p:nvSpPr>
          <p:cNvPr id="5143" name="文字方塊 1">
            <a:extLst>
              <a:ext uri="{FF2B5EF4-FFF2-40B4-BE49-F238E27FC236}">
                <a16:creationId xmlns:a16="http://schemas.microsoft.com/office/drawing/2014/main" id="{F1D325C2-DFD2-4B1B-AD19-E06B168E6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5487988"/>
            <a:ext cx="110807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+mn-cs"/>
              </a:rPr>
              <a:t>天何言哉</a:t>
            </a:r>
            <a:r>
              <a: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+mn-cs"/>
              </a:rPr>
              <a:t>造物無言卻有情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3655476B-948E-44F1-918D-2162D2018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2420938"/>
            <a:ext cx="6543675" cy="46196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要全部均衡發展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如只重某點而忽略其它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有害</a:t>
            </a:r>
            <a:endParaRPr kumimoji="1" lang="zh-HK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E33BAB9C-59EF-462A-92AC-74A8D7BB3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452563"/>
            <a:ext cx="540861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投入</a:t>
            </a:r>
            <a:r>
              <a:rPr kumimoji="1" lang="en-US" altLang="zh-TW" sz="1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專注</a:t>
            </a:r>
            <a:r>
              <a:rPr kumimoji="1" lang="en-US" altLang="zh-TW" sz="1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付出感情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身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龍門石碑" panose="03000709000000000000" pitchFamily="65" charset="-120"/>
                <a:ea typeface="華康龍門石碑" panose="03000709000000000000" pitchFamily="65" charset="-120"/>
                <a:cs typeface="華康中黑體" panose="020B0509000000000000" pitchFamily="49" charset="-120"/>
              </a:rPr>
              <a:t>在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腦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龍門石碑" panose="03000709000000000000" pitchFamily="65" charset="-120"/>
                <a:ea typeface="華康龍門石碑" panose="03000709000000000000" pitchFamily="65" charset="-120"/>
                <a:cs typeface="華康中黑體" panose="020B0509000000000000" pitchFamily="49" charset="-120"/>
              </a:rPr>
              <a:t>在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心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龍門石碑" panose="03000709000000000000" pitchFamily="65" charset="-120"/>
                <a:ea typeface="華康龍門石碑" panose="03000709000000000000" pitchFamily="65" charset="-120"/>
                <a:cs typeface="華康中黑體" panose="020B0509000000000000" pitchFamily="49" charset="-120"/>
              </a:rPr>
              <a:t>在</a:t>
            </a:r>
            <a:endParaRPr kumimoji="1" lang="zh-HK" alt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龍門石碑" panose="03000709000000000000" pitchFamily="65" charset="-120"/>
              <a:ea typeface="華康龍門石碑" panose="03000709000000000000" pitchFamily="65" charset="-120"/>
              <a:cs typeface="華康中黑體" panose="020B0509000000000000" pitchFamily="49" charset="-12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7A44DAE1-C10C-4762-8186-B845689F0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775" y="1471613"/>
            <a:ext cx="852488" cy="93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力行</a:t>
            </a:r>
            <a:endParaRPr kumimoji="1" lang="en-US" altLang="zh-TW" sz="2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方有</a:t>
            </a:r>
            <a:endParaRPr kumimoji="1" lang="en-US" altLang="zh-TW" sz="22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真信</a:t>
            </a:r>
            <a:endParaRPr kumimoji="1" lang="zh-HK" altLang="en-US" sz="22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7C346C7D-47EB-4E9A-A574-A83411D4A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5" y="4003675"/>
            <a:ext cx="1108075" cy="273843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最小兄弟姊妹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   所有人和每一個人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政治非政黨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是眾人之事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你們應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放棄無知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好能生存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並在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明智的道路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上邁進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走出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小圈子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;</a:t>
            </a:r>
            <a:r>
              <a:rPr lang="zh-TW" altLang="en-US" sz="24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讀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萬卷書</a:t>
            </a:r>
            <a:r>
              <a:rPr lang="en-US" altLang="zh-TW" sz="2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24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行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萬里路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不要像無知的人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卻要像明智的人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應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把握時機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因為日子險惡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不要做糊塗人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但要曉得什麼是主的旨意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要充滿聖神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以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聖詠</a:t>
            </a:r>
            <a:r>
              <a:rPr lang="en-US" altLang="zh-TW" sz="40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詩詞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及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屬神的歌曲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互相對談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 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聖經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400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中華文化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天下無敵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這是從天上降下來的食糧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不像祖先吃了瑪納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仍然死了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誰吃這食糧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必要生活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直到永遠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滴水在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海洋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個人在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天地人間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479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真正的智慧來自天主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祂創造一切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超越一切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貫通一切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在一切內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包容一切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en-US" altLang="zh-TW" sz="2000" dirty="0">
                <a:ea typeface="華康儷中黑" panose="020B0509000000000000" pitchFamily="49" charset="-120"/>
              </a:rPr>
              <a:t>(</a:t>
            </a:r>
            <a:r>
              <a:rPr lang="zh-TW" altLang="en-US" sz="2000" dirty="0">
                <a:ea typeface="華康儷中黑" panose="020B0509000000000000" pitchFamily="49" charset="-120"/>
              </a:rPr>
              <a:t>參考弗第四章</a:t>
            </a:r>
            <a:r>
              <a:rPr lang="en-US" altLang="zh-TW" sz="2000" dirty="0">
                <a:ea typeface="華康儷中黑" panose="020B0509000000000000" pitchFamily="49" charset="-120"/>
              </a:rPr>
              <a:t>);</a:t>
            </a:r>
            <a:r>
              <a:rPr lang="zh-TW" altLang="en-US" sz="4000" dirty="0">
                <a:ea typeface="華康儷中黑" panose="020B0509000000000000" pitchFamily="49" charset="-120"/>
              </a:rPr>
              <a:t>祂是一位「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超越</a:t>
            </a:r>
            <a:r>
              <a:rPr lang="zh-TW" altLang="en-US" sz="4000" dirty="0">
                <a:ea typeface="華康儷中黑" panose="020B0509000000000000" pitchFamily="49" charset="-120"/>
              </a:rPr>
              <a:t>」而「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內在</a:t>
            </a:r>
            <a:r>
              <a:rPr lang="zh-TW" altLang="en-US" sz="4000" dirty="0">
                <a:ea typeface="華康儷中黑" panose="020B0509000000000000" pitchFamily="49" charset="-120"/>
              </a:rPr>
              <a:t>」的至上神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True wisdom comes from God</a:t>
            </a:r>
            <a:r>
              <a:rPr lang="en-US" altLang="zh-TW" sz="4000" dirty="0">
                <a:ea typeface="華康儷中黑" panose="020B0509000000000000" pitchFamily="49" charset="-120"/>
              </a:rPr>
              <a:t>. He created everything, transcends everything, inherent in everything, and encompasses everything.</a:t>
            </a:r>
            <a:r>
              <a:rPr lang="en-US" altLang="zh-TW" sz="2000" dirty="0">
                <a:ea typeface="華康儷中黑" panose="020B0509000000000000" pitchFamily="49" charset="-120"/>
              </a:rPr>
              <a:t>(Refer to Ep Chapter 4);</a:t>
            </a:r>
            <a:r>
              <a:rPr lang="en-US" altLang="zh-TW" sz="4000" dirty="0">
                <a:ea typeface="華康儷中黑" panose="020B0509000000000000" pitchFamily="49" charset="-120"/>
              </a:rPr>
              <a:t> He is a supreme God who is both </a:t>
            </a:r>
            <a:r>
              <a:rPr lang="en-US" altLang="zh-TW" sz="4400" b="1" dirty="0">
                <a:ea typeface="華康儷中黑" panose="020B0509000000000000" pitchFamily="49" charset="-120"/>
              </a:rPr>
              <a:t>'</a:t>
            </a:r>
            <a:r>
              <a:rPr lang="en-US" altLang="zh-TW" sz="4400" b="1" dirty="0">
                <a:highlight>
                  <a:srgbClr val="FFFF00"/>
                </a:highlight>
                <a:ea typeface="華康儷中黑" panose="020B0509000000000000" pitchFamily="49" charset="-120"/>
              </a:rPr>
              <a:t>transcendent</a:t>
            </a:r>
            <a:r>
              <a:rPr lang="en-US" altLang="zh-TW" sz="4400" b="1" dirty="0">
                <a:ea typeface="華康儷中黑" panose="020B0509000000000000" pitchFamily="49" charset="-120"/>
              </a:rPr>
              <a:t>' </a:t>
            </a:r>
            <a:r>
              <a:rPr lang="en-US" altLang="zh-TW" sz="4000" dirty="0">
                <a:ea typeface="華康儷中黑" panose="020B0509000000000000" pitchFamily="49" charset="-120"/>
              </a:rPr>
              <a:t>and </a:t>
            </a:r>
            <a:r>
              <a:rPr lang="en-US" altLang="zh-TW" sz="4400" b="1" dirty="0">
                <a:ea typeface="華康儷中黑" panose="020B0509000000000000" pitchFamily="49" charset="-120"/>
              </a:rPr>
              <a:t>'</a:t>
            </a:r>
            <a:r>
              <a:rPr lang="en-US" altLang="zh-TW" sz="4400" b="1" dirty="0">
                <a:highlight>
                  <a:srgbClr val="FFFF00"/>
                </a:highlight>
                <a:ea typeface="華康儷中黑" panose="020B0509000000000000" pitchFamily="49" charset="-120"/>
              </a:rPr>
              <a:t>immanent</a:t>
            </a:r>
            <a:r>
              <a:rPr lang="en-US" altLang="zh-TW" sz="4400" b="1" dirty="0">
                <a:ea typeface="華康儷中黑" panose="020B0509000000000000" pitchFamily="49" charset="-120"/>
              </a:rPr>
              <a:t>'</a:t>
            </a:r>
            <a:r>
              <a:rPr lang="en-US" altLang="zh-TW" sz="4000" dirty="0">
                <a:ea typeface="華康儷中黑" panose="020B0509000000000000" pitchFamily="49" charset="-120"/>
              </a:rPr>
              <a:t>." </a:t>
            </a:r>
          </a:p>
        </p:txBody>
      </p:sp>
    </p:spTree>
    <p:extLst>
      <p:ext uri="{BB962C8B-B14F-4D97-AF65-F5344CB8AC3E}">
        <p14:creationId xmlns:p14="http://schemas.microsoft.com/office/powerpoint/2010/main" val="2759206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相信天主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必然也必須包括愛祂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認識祂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敬畏祂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接受祂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用祂全部的話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去指導自己的整個生命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敬畏天主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是智慧的開始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ea typeface="華康儷中黑" panose="020B0509000000000000" pitchFamily="49" charset="-120"/>
              </a:rPr>
              <a:t>箴</a:t>
            </a:r>
            <a:r>
              <a:rPr lang="en-US" altLang="zh-TW" sz="2400" dirty="0">
                <a:ea typeface="華康儷中黑" panose="020B0509000000000000" pitchFamily="49" charset="-120"/>
              </a:rPr>
              <a:t>9:10;</a:t>
            </a:r>
            <a:r>
              <a:rPr lang="zh-TW" altLang="en-US" sz="2400" dirty="0">
                <a:ea typeface="華康儷中黑" panose="020B0509000000000000" pitchFamily="49" charset="-120"/>
              </a:rPr>
              <a:t>詠</a:t>
            </a:r>
            <a:r>
              <a:rPr lang="en-US" altLang="zh-TW" sz="2400" dirty="0">
                <a:ea typeface="華康儷中黑" panose="020B0509000000000000" pitchFamily="49" charset="-120"/>
              </a:rPr>
              <a:t>111:10)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Believing in God necessarily includes loving Him, knowing Him, venerating, accepting Him and using all His teachings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to guide one’s </a:t>
            </a:r>
            <a:r>
              <a:rPr lang="en-US" altLang="zh-TW" sz="4000" dirty="0" err="1">
                <a:solidFill>
                  <a:srgbClr val="FF0000"/>
                </a:solidFill>
                <a:ea typeface="華康儷中黑" panose="020B0509000000000000" pitchFamily="49" charset="-120"/>
              </a:rPr>
              <a:t>behaviour</a:t>
            </a:r>
            <a:r>
              <a:rPr lang="en-US" altLang="zh-TW" sz="4000" dirty="0">
                <a:ea typeface="華康儷中黑" panose="020B0509000000000000" pitchFamily="49" charset="-120"/>
              </a:rPr>
              <a:t>. “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Fearing God is the beginning of wisdom</a:t>
            </a:r>
            <a:r>
              <a:rPr lang="en-US" altLang="zh-TW" sz="4000" dirty="0">
                <a:ea typeface="華康儷中黑" panose="020B0509000000000000" pitchFamily="49" charset="-120"/>
              </a:rPr>
              <a:t>”. 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en-US" altLang="zh-TW" sz="2400" dirty="0" err="1">
                <a:ea typeface="華康儷中黑" panose="020B0509000000000000" pitchFamily="49" charset="-120"/>
              </a:rPr>
              <a:t>Pr</a:t>
            </a:r>
            <a:r>
              <a:rPr lang="en-US" altLang="zh-TW" sz="2400" dirty="0">
                <a:ea typeface="華康儷中黑" panose="020B0509000000000000" pitchFamily="49" charset="-120"/>
              </a:rPr>
              <a:t> 9:10, Ps 111:10)</a:t>
            </a:r>
          </a:p>
        </p:txBody>
      </p:sp>
    </p:spTree>
    <p:extLst>
      <p:ext uri="{BB962C8B-B14F-4D97-AF65-F5344CB8AC3E}">
        <p14:creationId xmlns:p14="http://schemas.microsoft.com/office/powerpoint/2010/main" val="181088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而在自我中心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或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自己全對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別人全錯</a:t>
            </a:r>
            <a:r>
              <a:rPr lang="zh-TW" altLang="en-US" sz="4000" dirty="0">
                <a:ea typeface="華康儷中黑" panose="020B0509000000000000" pitchFamily="49" charset="-120"/>
              </a:rPr>
              <a:t>的世界潮流中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一定找不到真天主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無論你叫它做中國優先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香港優先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天主教優先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或美國優先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都遠離真理十萬八千里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 world that trends towards self-centeredness </a:t>
            </a:r>
            <a: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(egoism) 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one is completely right while others are inevitably wrong, one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find the true God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Whether it is China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Hong Kong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Catholicism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 America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they are 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 hundreds of thousands of miles 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the Truth.</a:t>
            </a:r>
          </a:p>
        </p:txBody>
      </p:sp>
    </p:spTree>
    <p:extLst>
      <p:ext uri="{BB962C8B-B14F-4D97-AF65-F5344CB8AC3E}">
        <p14:creationId xmlns:p14="http://schemas.microsoft.com/office/powerpoint/2010/main" val="428046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74136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恭讀箴言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9:1-6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智慧建造了房舍，雕琢了七根石柱，宰殺了牲畜，配製了美酒，舖設了飯桌，派出自己的使女，在城裡高處吶喊：「誰是無知的，請轉身到這裡來！」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她對愚鈍的人說：「你們來，吃我的食糧，飲我配製的酒！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你們應放棄無知，好能生存，並在明智的道路上邁進。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ctr" eaLnBrk="1">
              <a:spcBef>
                <a:spcPts val="1800"/>
              </a:spcBef>
              <a:spcAft>
                <a:spcPts val="0"/>
              </a:spcAft>
              <a:buNone/>
            </a:pPr>
            <a:r>
              <a:rPr lang="en-US" altLang="zh-TW" sz="2800" spc="-3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請靜默片刻</a:t>
            </a:r>
            <a:r>
              <a:rPr lang="en-US" altLang="zh-TW" sz="28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默想剛才上主對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zh-TW" altLang="en-US" sz="28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說的話</a:t>
            </a:r>
            <a:r>
              <a:rPr lang="en-US" altLang="zh-TW" sz="2800" spc="-3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二十多年前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我寫了一篇</a:t>
            </a:r>
            <a:r>
              <a:rPr lang="zh-TW" altLang="en-US" sz="3600" dirty="0">
                <a:ea typeface="華康儷中黑" panose="020B0509000000000000" pitchFamily="49" charset="-12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祭天禱文</a:t>
            </a:r>
            <a:r>
              <a:rPr lang="zh-TW" altLang="en-US" sz="3600" dirty="0">
                <a:ea typeface="華康儷中黑" panose="020B0509000000000000" pitchFamily="49" charset="-120"/>
              </a:rPr>
              <a:t>」</a:t>
            </a:r>
            <a:endParaRPr lang="en-US" altLang="zh-TW" sz="36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包含了認識天主和找到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來自天主智慧的重要因素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Twenty or more years ago, I wrote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“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A Prayer to the Heavenly God</a:t>
            </a:r>
            <a:r>
              <a:rPr lang="en-US" altLang="zh-TW" sz="4400" dirty="0">
                <a:ea typeface="華康儷中黑" panose="020B0509000000000000" pitchFamily="49" charset="-120"/>
              </a:rPr>
              <a:t>",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 which contained the important elements for knowing God and finding the wisdom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that comes from God.</a:t>
            </a:r>
          </a:p>
        </p:txBody>
      </p:sp>
    </p:spTree>
    <p:extLst>
      <p:ext uri="{BB962C8B-B14F-4D97-AF65-F5344CB8AC3E}">
        <p14:creationId xmlns:p14="http://schemas.microsoft.com/office/powerpoint/2010/main" val="2272512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那裡有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天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宇宙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歷史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地理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文化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國家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民族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個人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世界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大同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古今中外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天下一家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天父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The spirit of the prayer is about: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Heaven, Earth</a:t>
            </a:r>
            <a:r>
              <a:rPr lang="en-US" altLang="zh-TW" sz="4000" dirty="0">
                <a:ea typeface="華康儷中黑" panose="020B0509000000000000" pitchFamily="49" charset="-120"/>
              </a:rPr>
              <a:t>, the Universe,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people</a:t>
            </a:r>
            <a:r>
              <a:rPr lang="en-US" altLang="zh-TW" sz="4000" dirty="0">
                <a:ea typeface="華康儷中黑" panose="020B0509000000000000" pitchFamily="49" charset="-120"/>
              </a:rPr>
              <a:t>, history, geography, culture, countries, ethnicities, individuals, the world, the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Great Unity</a:t>
            </a:r>
            <a:r>
              <a:rPr lang="en-US" altLang="zh-TW" sz="4000" dirty="0">
                <a:ea typeface="華康儷中黑" panose="020B0509000000000000" pitchFamily="49" charset="-120"/>
              </a:rPr>
              <a:t>, from ancient to modern China and countries beyond, the world as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one family</a:t>
            </a:r>
            <a:r>
              <a:rPr lang="en-US" altLang="zh-TW" sz="4000" dirty="0">
                <a:ea typeface="華康儷中黑" panose="020B0509000000000000" pitchFamily="49" charset="-120"/>
              </a:rPr>
              <a:t>, and we have only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one Heavenly Father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34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天地玄黃，宇宙洪荒；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上主大愛，大海難量。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Heaven and Earth are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profound </a:t>
            </a:r>
            <a:r>
              <a:rPr lang="en-US" altLang="zh-TW" sz="4800" dirty="0">
                <a:ea typeface="華康儷中黑" panose="020B0509000000000000" pitchFamily="49" charset="-120"/>
              </a:rPr>
              <a:t>and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vast</a:t>
            </a:r>
            <a:r>
              <a:rPr lang="en-US" altLang="zh-TW" sz="4800" dirty="0">
                <a:ea typeface="華康儷中黑" panose="020B0509000000000000" pitchFamily="49" charset="-120"/>
              </a:rPr>
              <a:t>, the universe is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boundless</a:t>
            </a:r>
            <a:r>
              <a:rPr lang="en-US" altLang="zh-TW" sz="4800" dirty="0">
                <a:ea typeface="華康儷中黑" panose="020B0509000000000000" pitchFamily="49" charset="-120"/>
              </a:rPr>
              <a:t> and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ancient;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highlight>
                  <a:srgbClr val="FFFF00"/>
                </a:highlight>
                <a:ea typeface="華康儷中黑" panose="020B0509000000000000" pitchFamily="49" charset="-120"/>
              </a:rPr>
              <a:t>the Lord's great love is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highlight>
                  <a:srgbClr val="FFFF00"/>
                </a:highlight>
                <a:ea typeface="華康儷中黑" panose="020B0509000000000000" pitchFamily="49" charset="-120"/>
              </a:rPr>
              <a:t>unfathomable like the ocean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340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9144000" cy="62646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i="1" dirty="0">
                <a:ea typeface="華康儷中黑" panose="020B0509000000000000" pitchFamily="49" charset="-120"/>
              </a:rPr>
              <a:t>天地玄黃宇宙洪荒</a:t>
            </a:r>
            <a:r>
              <a:rPr lang="en-US" altLang="zh-TW" sz="4000" i="1" dirty="0">
                <a:ea typeface="華康儷中黑" panose="020B0509000000000000" pitchFamily="49" charset="-120"/>
              </a:rPr>
              <a:t>:</a:t>
            </a:r>
            <a:r>
              <a:rPr lang="zh-TW" altLang="en-US" sz="4000" i="1" dirty="0">
                <a:ea typeface="華康儷中黑" panose="020B0509000000000000" pitchFamily="49" charset="-120"/>
              </a:rPr>
              <a:t>蘊含宇宙原始的</a:t>
            </a:r>
            <a:endParaRPr lang="en-US" altLang="zh-TW" sz="4000" i="1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i="1" dirty="0">
                <a:ea typeface="華康儷中黑" panose="020B0509000000000000" pitchFamily="49" charset="-120"/>
              </a:rPr>
              <a:t>不可知</a:t>
            </a:r>
            <a:r>
              <a:rPr lang="en-US" altLang="zh-TW" sz="4000" i="1" dirty="0">
                <a:ea typeface="華康儷中黑" panose="020B0509000000000000" pitchFamily="49" charset="-120"/>
              </a:rPr>
              <a:t>,</a:t>
            </a:r>
            <a:r>
              <a:rPr lang="zh-TW" altLang="en-US" sz="4000" i="1" dirty="0">
                <a:ea typeface="華康儷中黑" panose="020B0509000000000000" pitchFamily="49" charset="-120"/>
              </a:rPr>
              <a:t>不可測</a:t>
            </a:r>
            <a:r>
              <a:rPr lang="en-US" altLang="zh-TW" sz="4000" i="1" dirty="0">
                <a:ea typeface="華康儷中黑" panose="020B0509000000000000" pitchFamily="49" charset="-120"/>
              </a:rPr>
              <a:t>,</a:t>
            </a:r>
            <a:r>
              <a:rPr lang="zh-TW" altLang="en-US" sz="4000" i="1" dirty="0">
                <a:ea typeface="華康儷中黑" panose="020B0509000000000000" pitchFamily="49" charset="-120"/>
              </a:rPr>
              <a:t>奧妙無窮</a:t>
            </a:r>
            <a:r>
              <a:rPr lang="en-US" altLang="zh-TW" sz="4000" i="1" dirty="0">
                <a:ea typeface="華康儷中黑" panose="020B0509000000000000" pitchFamily="49" charset="-120"/>
              </a:rPr>
              <a:t>,</a:t>
            </a:r>
            <a:r>
              <a:rPr lang="zh-TW" altLang="en-US" sz="4000" i="1" dirty="0">
                <a:ea typeface="華康儷中黑" panose="020B0509000000000000" pitchFamily="49" charset="-120"/>
              </a:rPr>
              <a:t>和威力無邊</a:t>
            </a:r>
            <a:r>
              <a:rPr lang="en-US" altLang="zh-TW" sz="4000" i="1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i="1" dirty="0">
                <a:ea typeface="華康儷中黑" panose="020B0509000000000000" pitchFamily="49" charset="-120"/>
              </a:rPr>
              <a:t>所謂「</a:t>
            </a:r>
            <a:r>
              <a:rPr lang="zh-TW" altLang="en-US" sz="40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洪荒之力</a:t>
            </a:r>
            <a:r>
              <a:rPr lang="zh-TW" altLang="en-US" sz="4000" i="1" dirty="0">
                <a:ea typeface="華康儷中黑" panose="020B0509000000000000" pitchFamily="49" charset="-120"/>
              </a:rPr>
              <a:t>」是也</a:t>
            </a:r>
            <a:r>
              <a:rPr lang="en-US" altLang="zh-TW" sz="4000" i="1" dirty="0">
                <a:ea typeface="華康儷中黑" panose="020B0509000000000000" pitchFamily="49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000" i="1" dirty="0">
                <a:ea typeface="華康儷中黑" panose="020B0509000000000000" pitchFamily="49" charset="-120"/>
              </a:rPr>
              <a:t>These words refer to the unknowable </a:t>
            </a:r>
          </a:p>
          <a:p>
            <a:pPr>
              <a:spcBef>
                <a:spcPts val="0"/>
              </a:spcBef>
            </a:pPr>
            <a:r>
              <a:rPr lang="en-US" altLang="zh-TW" sz="4000" i="1" dirty="0">
                <a:ea typeface="華康儷中黑" panose="020B0509000000000000" pitchFamily="49" charset="-120"/>
              </a:rPr>
              <a:t>or indeterminate beginning and immeasurable essence of the universe, with its infinite mysteries and unquantifiable power. This is what is meant by the '</a:t>
            </a:r>
            <a:r>
              <a:rPr lang="en-US" altLang="zh-TW" sz="40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primordial force</a:t>
            </a:r>
            <a:r>
              <a:rPr lang="en-US" altLang="zh-TW" sz="4000" i="1" dirty="0">
                <a:ea typeface="華康儷中黑" panose="020B0509000000000000" pitchFamily="49" charset="-120"/>
              </a:rPr>
              <a:t>'</a:t>
            </a:r>
            <a:endParaRPr lang="zh-TW" altLang="en-US" sz="4000" i="1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8014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春生秋實，夏滿冬藏；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天恩浩瀚，澤及萬邦。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Spring brings forth life, Autumn yields the harvest, Summer nurtures growth, and Winter 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‘refrigerates’ the abundance.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The grace of Heaven is vast, 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Her blessings extend 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to all nations.</a:t>
            </a:r>
            <a:endParaRPr lang="zh-TW" altLang="en-US" sz="40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4328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偉哉中華，雄立東方；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歷盡艱辛，莊敬自強。</a:t>
            </a: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800" dirty="0">
                <a:ea typeface="華康儷中黑" panose="020B0509000000000000" pitchFamily="49" charset="-120"/>
              </a:rPr>
              <a:t>Magnificent China, standing tall in the East, </a:t>
            </a:r>
            <a:r>
              <a:rPr lang="en-US" altLang="zh-TW" sz="4000" dirty="0">
                <a:ea typeface="華康儷中黑" panose="020B0509000000000000" pitchFamily="49" charset="-120"/>
              </a:rPr>
              <a:t>or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Be the beacon of the East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en-US" altLang="zh-TW" sz="4800" dirty="0">
                <a:ea typeface="華康儷中黑" panose="020B0509000000000000" pitchFamily="49" charset="-120"/>
              </a:rPr>
              <a:t> Having overcome the </a:t>
            </a:r>
            <a:r>
              <a:rPr lang="en-US" altLang="zh-TW" sz="4800" spc="-110" dirty="0">
                <a:ea typeface="華康儷中黑" panose="020B0509000000000000" pitchFamily="49" charset="-120"/>
              </a:rPr>
              <a:t>continual challenges of hardships,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Be dignified and earnest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in self-reliance. </a:t>
            </a:r>
          </a:p>
        </p:txBody>
      </p:sp>
    </p:spTree>
    <p:extLst>
      <p:ext uri="{BB962C8B-B14F-4D97-AF65-F5344CB8AC3E}">
        <p14:creationId xmlns:p14="http://schemas.microsoft.com/office/powerpoint/2010/main" val="1013438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赫赫先祖，功盛德昌；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愛我中華，萬載流芳。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Our illustrious ancestors,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whose achievements and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800" dirty="0">
                <a:ea typeface="華康儷中黑" panose="020B0509000000000000" pitchFamily="49" charset="-120"/>
              </a:rPr>
              <a:t>virtues were great;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Our Love for China </a:t>
            </a:r>
            <a:r>
              <a:rPr lang="en-US" altLang="zh-TW" sz="4800" dirty="0">
                <a:ea typeface="華康儷中黑" panose="020B0509000000000000" pitchFamily="49" charset="-120"/>
              </a:rPr>
              <a:t>will echo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and resound through the ages.</a:t>
            </a:r>
          </a:p>
        </p:txBody>
      </p:sp>
    </p:spTree>
    <p:extLst>
      <p:ext uri="{BB962C8B-B14F-4D97-AF65-F5344CB8AC3E}">
        <p14:creationId xmlns:p14="http://schemas.microsoft.com/office/powerpoint/2010/main" val="1630187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仁人志士，中正賢良；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民族復興，主愛扶匡。</a:t>
            </a:r>
            <a:r>
              <a:rPr lang="zh-TW" altLang="en-US" sz="4000" dirty="0">
                <a:ea typeface="華康儷中黑" panose="020B0509000000000000" pitchFamily="49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Compassionate individuals and righteous people,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800" dirty="0">
                <a:ea typeface="華康儷中黑" panose="020B0509000000000000" pitchFamily="49" charset="-120"/>
              </a:rPr>
              <a:t>upright and virtuous;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The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revival of the nation</a:t>
            </a:r>
            <a:r>
              <a:rPr lang="en-US" altLang="zh-TW" sz="4800" dirty="0">
                <a:ea typeface="華康儷中黑" panose="020B0509000000000000" pitchFamily="49" charset="-12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is supported and guided by Divine Love.</a:t>
            </a:r>
          </a:p>
        </p:txBody>
      </p:sp>
    </p:spTree>
    <p:extLst>
      <p:ext uri="{BB962C8B-B14F-4D97-AF65-F5344CB8AC3E}">
        <p14:creationId xmlns:p14="http://schemas.microsoft.com/office/powerpoint/2010/main" val="1351364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山嶽巍巍，河海蕩蕩；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煌煌中國，文化宏揚。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Like towering mountains,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vast oceans and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800" dirty="0">
                <a:ea typeface="華康儷中黑" panose="020B0509000000000000" pitchFamily="49" charset="-120"/>
              </a:rPr>
              <a:t>meandering rivers;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Magnificent China,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may our culture flourish</a:t>
            </a:r>
            <a:r>
              <a:rPr lang="en-US" altLang="zh-TW" sz="4800" dirty="0">
                <a:ea typeface="華康儷中黑" panose="020B0509000000000000" pitchFamily="49" charset="-120"/>
              </a:rPr>
              <a:t>. </a:t>
            </a: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265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掌握時機，前途共創；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緬懷祖德，矢志不忘。 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Seize the </a:t>
            </a:r>
            <a:r>
              <a:rPr lang="en-US" altLang="zh-TW" sz="4800" dirty="0" err="1">
                <a:ea typeface="華康儷中黑" panose="020B0509000000000000" pitchFamily="49" charset="-120"/>
              </a:rPr>
              <a:t>kairos</a:t>
            </a:r>
            <a:r>
              <a:rPr lang="en-US" altLang="zh-TW" sz="4800" dirty="0"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ea typeface="華康儷中黑" panose="020B0509000000000000" pitchFamily="49" charset="-120"/>
              </a:rPr>
              <a:t>(opportune)</a:t>
            </a:r>
            <a:r>
              <a:rPr lang="en-US" altLang="zh-TW" sz="4800" dirty="0">
                <a:ea typeface="華康儷中黑" panose="020B0509000000000000" pitchFamily="49" charset="-120"/>
              </a:rPr>
              <a:t> moment, create 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our future together; 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Cherish the virtues and heritage of our ancestors, and 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remain steadfast </a:t>
            </a:r>
            <a:r>
              <a:rPr lang="en-US" altLang="zh-TW" sz="4800" dirty="0">
                <a:ea typeface="華康儷中黑" panose="020B0509000000000000" pitchFamily="49" charset="-120"/>
              </a:rPr>
              <a:t>as an arrow 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in our commitment.</a:t>
            </a:r>
          </a:p>
        </p:txBody>
      </p:sp>
    </p:spTree>
    <p:extLst>
      <p:ext uri="{BB962C8B-B14F-4D97-AF65-F5344CB8AC3E}">
        <p14:creationId xmlns:p14="http://schemas.microsoft.com/office/powerpoint/2010/main" val="223104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5:15-20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你們應細心觀察自己怎樣生活。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不要像無知的人，卻要像明智的人。應把握時機，因為日子險惡。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因此，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不要做糊塗人，但要曉得什麼是主的旨意。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你們也不要醉酒，醉酒使人淫亂。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卻要充滿聖神，以聖詠、詩詞及屬神的歌曲，互相對談，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在你們心中，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凝聚百姓，屢建豐功；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神州復興，千年之夢。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800" dirty="0">
                <a:ea typeface="華康儷中黑" panose="020B0509000000000000" pitchFamily="49" charset="-120"/>
              </a:rPr>
              <a:t>Unite the people, achieve great accomplishments repeatedly;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Revival of our Divine Land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is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a dream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a thousand years in the making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3444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以主為基，國運興隆；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以人為本，人和政通。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With </a:t>
            </a:r>
            <a:r>
              <a:rPr lang="en-US" altLang="zh-TW" sz="5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God </a:t>
            </a: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as the foundation</a:t>
            </a:r>
            <a:r>
              <a:rPr lang="en-US" altLang="zh-TW" sz="5000" dirty="0">
                <a:ea typeface="華康儷中黑" panose="020B0509000000000000" pitchFamily="49" charset="-12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the nation's fortunes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will flourish;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With </a:t>
            </a:r>
            <a:r>
              <a:rPr lang="en-US" altLang="zh-TW" sz="5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people</a:t>
            </a: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 as the priority</a:t>
            </a:r>
            <a:r>
              <a:rPr lang="en-US" altLang="zh-TW" sz="5000" dirty="0">
                <a:ea typeface="華康儷中黑" panose="020B0509000000000000" pitchFamily="49" charset="-12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harmony and good governance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will prevail.</a:t>
            </a:r>
          </a:p>
        </p:txBody>
      </p:sp>
    </p:spTree>
    <p:extLst>
      <p:ext uri="{BB962C8B-B14F-4D97-AF65-F5344CB8AC3E}">
        <p14:creationId xmlns:p14="http://schemas.microsoft.com/office/powerpoint/2010/main" val="1954435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法天之德，效地之用；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參之贊之，與之同功。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Embody the virtues of Heaven,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apply the same virtues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to serve the Earth;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Participate, support,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solidFill>
                  <a:srgbClr val="FF0000"/>
                </a:solidFill>
                <a:ea typeface="華康儷中黑" panose="020B0509000000000000" pitchFamily="49" charset="-120"/>
              </a:rPr>
              <a:t>work together towards the same goal. </a:t>
            </a:r>
            <a:endParaRPr lang="zh-TW" altLang="en-US" sz="500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37622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1000" i="1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i="1" dirty="0">
                <a:ea typeface="華康儷中黑" panose="020B0509000000000000" pitchFamily="49" charset="-120"/>
              </a:rPr>
              <a:t>這有</a:t>
            </a:r>
            <a:r>
              <a:rPr lang="zh-TW" altLang="en-US" sz="48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效法基督</a:t>
            </a:r>
            <a:r>
              <a:rPr lang="en-US" altLang="zh-TW" sz="4800" i="1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800" i="1" dirty="0">
                <a:ea typeface="華康儷中黑" panose="020B0509000000000000" pitchFamily="49" charset="-120"/>
              </a:rPr>
              <a:t>同時</a:t>
            </a:r>
            <a:endParaRPr lang="en-US" altLang="zh-TW" sz="4800" i="1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以萬物為師</a:t>
            </a:r>
            <a:r>
              <a:rPr lang="zh-TW" altLang="en-US" sz="4800" i="1" dirty="0">
                <a:ea typeface="華康儷中黑" panose="020B0509000000000000" pitchFamily="49" charset="-120"/>
              </a:rPr>
              <a:t>的味道</a:t>
            </a:r>
            <a:endParaRPr lang="en-US" altLang="zh-TW" sz="4800" i="1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i="1" dirty="0">
                <a:ea typeface="華康儷中黑" panose="020B0509000000000000" pitchFamily="49" charset="-120"/>
              </a:rPr>
              <a:t>Simply put, this also means to imitate Jesus and learn from the creation as teacher, </a:t>
            </a:r>
          </a:p>
          <a:p>
            <a:pPr>
              <a:spcBef>
                <a:spcPts val="0"/>
              </a:spcBef>
            </a:pPr>
            <a:r>
              <a:rPr lang="en-US" altLang="zh-TW" sz="4800" i="1" dirty="0">
                <a:ea typeface="華康儷中黑" panose="020B0509000000000000" pitchFamily="49" charset="-120"/>
              </a:rPr>
              <a:t>or </a:t>
            </a:r>
            <a:r>
              <a:rPr lang="en-US" altLang="zh-TW" sz="48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learning from all things</a:t>
            </a:r>
            <a:r>
              <a:rPr lang="en-US" altLang="zh-TW" sz="4800" i="1" dirty="0">
                <a:ea typeface="華康儷中黑" panose="020B0509000000000000" pitchFamily="49" charset="-120"/>
              </a:rPr>
              <a:t>.</a:t>
            </a:r>
            <a:endParaRPr lang="zh-TW" altLang="en-US" sz="4800" i="1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2022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融古鑄今，中西匯通；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四海一家，世界大同。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Infuse</a:t>
            </a:r>
            <a:r>
              <a:rPr lang="en-US" altLang="zh-TW" sz="5000" dirty="0">
                <a:ea typeface="華康儷中黑" panose="020B0509000000000000" pitchFamily="49" charset="-120"/>
              </a:rPr>
              <a:t> the best of the ancient and to </a:t>
            </a: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forge</a:t>
            </a:r>
            <a:r>
              <a:rPr lang="en-US" altLang="zh-TW" sz="5000" dirty="0">
                <a:ea typeface="華康儷中黑" panose="020B0509000000000000" pitchFamily="49" charset="-120"/>
              </a:rPr>
              <a:t> the modern, </a:t>
            </a:r>
            <a:r>
              <a:rPr lang="en-US" altLang="zh-TW" sz="5000" dirty="0">
                <a:highlight>
                  <a:srgbClr val="FFFF00"/>
                </a:highlight>
                <a:ea typeface="華康儷中黑" panose="020B0509000000000000" pitchFamily="49" charset="-120"/>
              </a:rPr>
              <a:t>integrate</a:t>
            </a:r>
            <a:r>
              <a:rPr lang="en-US" altLang="zh-TW" sz="5000" dirty="0">
                <a:ea typeface="華康儷中黑" panose="020B0509000000000000" pitchFamily="49" charset="-120"/>
              </a:rPr>
              <a:t> Chinese and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Western cultures;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one family under heaven,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is the </a:t>
            </a:r>
            <a:r>
              <a:rPr lang="en-US" altLang="zh-TW" sz="5000" dirty="0">
                <a:solidFill>
                  <a:srgbClr val="FF0000"/>
                </a:solidFill>
                <a:ea typeface="華康儷中黑" panose="020B0509000000000000" pitchFamily="49" charset="-120"/>
              </a:rPr>
              <a:t>Great Unity of the World</a:t>
            </a:r>
            <a:r>
              <a:rPr lang="en-US" altLang="zh-TW" sz="5000" dirty="0">
                <a:ea typeface="華康儷中黑" panose="020B0509000000000000" pitchFamily="49" charset="-120"/>
              </a:rPr>
              <a:t>. </a:t>
            </a: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1961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4000" i="1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i="1" dirty="0">
                <a:ea typeface="華康儷中黑" panose="020B0509000000000000" pitchFamily="49" charset="-120"/>
              </a:rPr>
              <a:t>所謂</a:t>
            </a:r>
            <a:r>
              <a:rPr lang="zh-TW" altLang="en-US" sz="54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生命說到最深處</a:t>
            </a:r>
            <a:r>
              <a:rPr lang="en-US" altLang="zh-TW" sz="54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i="1" dirty="0">
                <a:solidFill>
                  <a:srgbClr val="FF0000"/>
                </a:solidFill>
                <a:ea typeface="華康儷中黑" panose="020B0509000000000000" pitchFamily="49" charset="-120"/>
              </a:rPr>
              <a:t>不信人間有古今</a:t>
            </a:r>
            <a:r>
              <a:rPr lang="zh-TW" altLang="en-US" sz="5400" i="1" dirty="0">
                <a:ea typeface="華康儷中黑" panose="020B0509000000000000" pitchFamily="49" charset="-120"/>
              </a:rPr>
              <a:t>也  </a:t>
            </a:r>
            <a:endParaRPr lang="en-US" altLang="zh-TW" sz="5400" i="1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5400" i="1" dirty="0">
                <a:ea typeface="華康儷中黑" panose="020B0509000000000000" pitchFamily="49" charset="-120"/>
              </a:rPr>
              <a:t>When life is examined at depth I believe there can be no distinction </a:t>
            </a:r>
          </a:p>
          <a:p>
            <a:pPr>
              <a:spcBef>
                <a:spcPts val="0"/>
              </a:spcBef>
            </a:pPr>
            <a:r>
              <a:rPr lang="en-US" altLang="zh-TW" sz="5400" i="1" dirty="0">
                <a:ea typeface="華康儷中黑" panose="020B0509000000000000" pitchFamily="49" charset="-120"/>
              </a:rPr>
              <a:t>between past and present.</a:t>
            </a:r>
            <a:endParaRPr lang="zh-TW" altLang="en-US" sz="5400" i="1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44574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伏祈天父，賜我福祥；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      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謹以至誠，敬獻心香。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亞孟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 humbly pray to the Heavenly Father, bestow upon us blessings and grace;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With utmost sincerity,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 reverently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offer my pure heart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highlight>
                  <a:srgbClr val="FFFF00"/>
                </a:highlight>
                <a:ea typeface="華康儷中黑" panose="020B0509000000000000" pitchFamily="49" charset="-120"/>
              </a:rPr>
              <a:t>as incense </a:t>
            </a:r>
            <a:r>
              <a:rPr lang="en-US" altLang="zh-TW" sz="4800" dirty="0">
                <a:ea typeface="華康儷中黑" panose="020B0509000000000000" pitchFamily="49" charset="-120"/>
              </a:rPr>
              <a:t>to the Lord. Amen.</a:t>
            </a:r>
          </a:p>
        </p:txBody>
      </p:sp>
    </p:spTree>
    <p:extLst>
      <p:ext uri="{BB962C8B-B14F-4D97-AF65-F5344CB8AC3E}">
        <p14:creationId xmlns:p14="http://schemas.microsoft.com/office/powerpoint/2010/main" val="3277632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F89CE62-77B0-4957-B650-163DC66D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伏祈天父，賜我福祥；</a:t>
            </a:r>
            <a:endParaRPr lang="en-US" altLang="zh-TW" sz="4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      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謹以至誠，敬獻心香。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亞孟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 humbly pray to the Heavenly Father, bestow upon us blessings and grace;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With utmost sincerity,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I reverently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offer my pure heart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as incense to the Lord. Amen.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A4C82E7-16E5-405C-B912-75D20DB8E34A}"/>
              </a:ext>
            </a:extLst>
          </p:cNvPr>
          <p:cNvSpPr txBox="1"/>
          <p:nvPr/>
        </p:nvSpPr>
        <p:spPr>
          <a:xfrm>
            <a:off x="4860032" y="6093296"/>
            <a:ext cx="381642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上網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9EDD2C9-1FD7-4AA5-8FB4-B56D45C17E2A}"/>
              </a:ext>
            </a:extLst>
          </p:cNvPr>
          <p:cNvSpPr txBox="1"/>
          <p:nvPr/>
        </p:nvSpPr>
        <p:spPr>
          <a:xfrm rot="21267190">
            <a:off x="631812" y="1900731"/>
            <a:ext cx="5047238" cy="2153475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5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金梅毛楷體" panose="02010609000101010101" pitchFamily="49" charset="-120"/>
                <a:cs typeface="+mn-cs"/>
              </a:rPr>
              <a:t>扎根梵二 熱愛家庭</a:t>
            </a:r>
            <a:endParaRPr kumimoji="1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金梅毛楷體" panose="02010609000101010101" pitchFamily="49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5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金梅毛楷體" panose="02010609000101010101" pitchFamily="49" charset="-120"/>
                <a:cs typeface="+mn-cs"/>
              </a:rPr>
              <a:t>投身社會 胸懷祖國</a:t>
            </a:r>
            <a:endParaRPr kumimoji="1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金梅毛楷體" panose="02010609000101010101" pitchFamily="49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5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金梅毛楷體" panose="02010609000101010101" pitchFamily="49" charset="-120"/>
                <a:cs typeface="+mn-cs"/>
              </a:rPr>
              <a:t>放眼世界 注目永恆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49ADB49-E1BA-4C5D-8331-1884DC826259}"/>
              </a:ext>
            </a:extLst>
          </p:cNvPr>
          <p:cNvSpPr txBox="1"/>
          <p:nvPr/>
        </p:nvSpPr>
        <p:spPr>
          <a:xfrm rot="21287303">
            <a:off x="1601946" y="4218687"/>
            <a:ext cx="5128918" cy="142859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宋(P)" panose="02020500000000000000" pitchFamily="18" charset="-120"/>
                <a:ea typeface="華康儷中宋(P)" panose="02020500000000000000" pitchFamily="18" charset="-120"/>
                <a:cs typeface="+mn-cs"/>
              </a:rPr>
              <a:t>肯定自己 欣賞別人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華康儷中宋(P)" panose="02020500000000000000" pitchFamily="18" charset="-120"/>
              <a:ea typeface="華康儷中宋(P)" panose="02020500000000000000" pitchFamily="18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宋(P)" panose="02020500000000000000" pitchFamily="18" charset="-120"/>
                <a:ea typeface="華康儷中宋(P)" panose="02020500000000000000" pitchFamily="18" charset="-120"/>
                <a:cs typeface="+mn-cs"/>
              </a:rPr>
              <a:t>學習別人 豐富自己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2EEDC17-B8C0-437B-B0CF-41D73D6AF6B3}"/>
              </a:ext>
            </a:extLst>
          </p:cNvPr>
          <p:cNvSpPr txBox="1"/>
          <p:nvPr/>
        </p:nvSpPr>
        <p:spPr>
          <a:xfrm>
            <a:off x="7188676" y="404664"/>
            <a:ext cx="1415772" cy="345638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1200" cap="none" spc="600" normalizeH="0" baseline="0" noProof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天國的智慧</a:t>
            </a:r>
            <a:endParaRPr kumimoji="1" lang="en-US" altLang="zh-TW" sz="4000" b="1" i="0" u="none" strike="noStrike" kern="1200" cap="none" spc="600" normalizeH="0" baseline="0" noProof="0" dirty="0">
              <a:ln w="9525">
                <a:solidFill>
                  <a:srgbClr val="C00000"/>
                </a:solidFill>
                <a:prstDash val="solid"/>
              </a:ln>
              <a:solidFill>
                <a:srgbClr val="00FF00"/>
              </a:solidFill>
              <a:effectLst>
                <a:outerShdw blurRad="12700" dist="38100" dir="2700000" algn="tl" rotWithShape="0">
                  <a:srgbClr val="FFFFFF">
                    <a:lumMod val="50000"/>
                  </a:srgbClr>
                </a:outerShdw>
              </a:effectLst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1200" cap="none" spc="600" normalizeH="0" baseline="0" noProof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大同的胸襟</a:t>
            </a:r>
          </a:p>
        </p:txBody>
      </p:sp>
    </p:spTree>
    <p:extLst>
      <p:ext uri="{BB962C8B-B14F-4D97-AF65-F5344CB8AC3E}">
        <p14:creationId xmlns:p14="http://schemas.microsoft.com/office/powerpoint/2010/main" val="224163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b="1" dirty="0">
                <a:ln w="1905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歌頌讚美主；為一切事，要因我們的主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耶穌基督的名，時時感謝天主父。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4C9D7AD-4530-48DF-8438-B2A5B604C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83" y="4653136"/>
            <a:ext cx="7669433" cy="96325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166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6:51-58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那時候，耶穌對群眾說：「我是從天上降下的、生活的食糧；誰若吃了這食糧，必要生活，直到永遠。我所要賜給的食糧，就是我的肉，為使世界獲得生命。」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猶太人彼此爭論說：「這人怎麼能把他的肉，賜給我們吃呢？」。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耶穌向他們說：「我實實在在告訴你們：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30932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你們若不吃人子的肉，不喝他的血，在你們內，便沒有生命。誰吃我的肉，並喝我的血，必得永生，在末日，我且要叫他復活。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「因為我的肉，是真實的食糧；我的血，是真實的飲料。誰吃我的肉，並喝我的血，便住在我內，我也住在他內。就如那生活的父，派遣了我，我因父而生活；照樣，那吃我的人，也要因我而生活。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32600" y="6197242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260648"/>
            <a:ext cx="9107488" cy="61866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這是從天上降下來的食糧。不像祖先吃了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瑪納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，仍然死了。誰吃這食糧，必要生活，直到永遠。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B3BC19E-9E35-40C0-9121-B95D24069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83" y="4770005"/>
            <a:ext cx="7669433" cy="963251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371052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二十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30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七條腿走上明智路</a:t>
            </a:r>
            <a:endParaRPr lang="en-US" altLang="zh-TW" sz="80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培養胸襟和視野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421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你們應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放棄無知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好能生存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並在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明智的道路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上邁進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lnSpc>
                <a:spcPts val="4400"/>
              </a:lnSpc>
              <a:spcBef>
                <a:spcPct val="0"/>
              </a:spcBef>
              <a:spcAft>
                <a:spcPts val="3000"/>
              </a:spcAft>
              <a:buNone/>
            </a:pP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不要像無知的人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卻要像明智的人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應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把握時機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因為日子險惡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不要做糊塗人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但要曉得什麼是主的旨意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要充滿聖神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以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聖詠</a:t>
            </a:r>
            <a:r>
              <a:rPr lang="en-US" altLang="zh-TW" sz="40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詩詞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及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屬神的歌曲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互相對談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這是從天上降下來的食糧</a:t>
            </a:r>
            <a:r>
              <a:rPr lang="en-US" altLang="zh-TW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不像祖先吃了瑪納</a:t>
            </a:r>
            <a:r>
              <a:rPr lang="en-US" altLang="zh-TW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仍然死了</a:t>
            </a:r>
            <a:r>
              <a:rPr lang="en-US" altLang="zh-TW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.</a:t>
            </a:r>
            <a:r>
              <a:rPr lang="zh-TW" altLang="en-US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誰吃這食糧</a:t>
            </a:r>
            <a:r>
              <a:rPr lang="en-US" altLang="zh-TW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必要生活</a:t>
            </a:r>
            <a:r>
              <a:rPr lang="en-US" altLang="zh-TW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 </a:t>
            </a:r>
            <a:r>
              <a:rPr lang="zh-TW" altLang="en-US" sz="4000" spc="-15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直到永遠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4000" dirty="0"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31872</TotalTime>
  <Words>2995</Words>
  <Application>Microsoft Office PowerPoint</Application>
  <PresentationFormat>如螢幕大小 (4:3)</PresentationFormat>
  <Paragraphs>273</Paragraphs>
  <Slides>38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19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38</vt:i4>
      </vt:variant>
    </vt:vector>
  </HeadingPairs>
  <TitlesOfParts>
    <vt:vector size="61" baseType="lpstr">
      <vt:lpstr>金梅毛楷體</vt:lpstr>
      <vt:lpstr>華康中黑體</vt:lpstr>
      <vt:lpstr>華康中黑體(P)</vt:lpstr>
      <vt:lpstr>華康正顏楷體W5</vt:lpstr>
      <vt:lpstr>華康正顏楷體W7</vt:lpstr>
      <vt:lpstr>華康正顏楷體W7(P)</vt:lpstr>
      <vt:lpstr>華康粗黑體</vt:lpstr>
      <vt:lpstr>華康黑體(P)-GB5</vt:lpstr>
      <vt:lpstr>華康黑體-GB5</vt:lpstr>
      <vt:lpstr>華康龍門石碑</vt:lpstr>
      <vt:lpstr>華康儷中宋(P)</vt:lpstr>
      <vt:lpstr>華康儷中黑</vt:lpstr>
      <vt:lpstr>華康儷中黑(P)</vt:lpstr>
      <vt:lpstr>華康儷粗宋</vt:lpstr>
      <vt:lpstr>新細明體</vt:lpstr>
      <vt:lpstr>標楷體</vt:lpstr>
      <vt:lpstr>Arial</vt:lpstr>
      <vt:lpstr>Calibri</vt:lpstr>
      <vt:lpstr>Wingdings</vt:lpstr>
      <vt:lpstr>預設簡報設計</vt:lpstr>
      <vt:lpstr>3_預設簡報設計</vt:lpstr>
      <vt:lpstr>15_預設簡報設計</vt:lpstr>
      <vt:lpstr>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1758</cp:revision>
  <dcterms:created xsi:type="dcterms:W3CDTF">2006-09-26T01:05:23Z</dcterms:created>
  <dcterms:modified xsi:type="dcterms:W3CDTF">2024-08-12T06:18:57Z</dcterms:modified>
</cp:coreProperties>
</file>