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9719" r:id="rId2"/>
    <p:sldMasterId id="2147489960" r:id="rId3"/>
  </p:sldMasterIdLst>
  <p:notesMasterIdLst>
    <p:notesMasterId r:id="rId31"/>
  </p:notesMasterIdLst>
  <p:handoutMasterIdLst>
    <p:handoutMasterId r:id="rId32"/>
  </p:handoutMasterIdLst>
  <p:sldIdLst>
    <p:sldId id="2131" r:id="rId4"/>
    <p:sldId id="2119" r:id="rId5"/>
    <p:sldId id="2120" r:id="rId6"/>
    <p:sldId id="2122" r:id="rId7"/>
    <p:sldId id="2123" r:id="rId8"/>
    <p:sldId id="2134" r:id="rId9"/>
    <p:sldId id="2135" r:id="rId10"/>
    <p:sldId id="2140" r:id="rId11"/>
    <p:sldId id="2146" r:id="rId12"/>
    <p:sldId id="2096" r:id="rId13"/>
    <p:sldId id="2141" r:id="rId14"/>
    <p:sldId id="2142" r:id="rId15"/>
    <p:sldId id="2144" r:id="rId16"/>
    <p:sldId id="2145" r:id="rId17"/>
    <p:sldId id="2147" r:id="rId18"/>
    <p:sldId id="2143" r:id="rId19"/>
    <p:sldId id="2148" r:id="rId20"/>
    <p:sldId id="2149" r:id="rId21"/>
    <p:sldId id="2150" r:id="rId22"/>
    <p:sldId id="2151" r:id="rId23"/>
    <p:sldId id="2152" r:id="rId24"/>
    <p:sldId id="2153" r:id="rId25"/>
    <p:sldId id="2154" r:id="rId26"/>
    <p:sldId id="2155" r:id="rId27"/>
    <p:sldId id="2156" r:id="rId28"/>
    <p:sldId id="2157" r:id="rId29"/>
    <p:sldId id="1892" r:id="rId30"/>
  </p:sldIdLst>
  <p:sldSz cx="9144000" cy="6858000" type="screen4x3"/>
  <p:notesSz cx="9926638" cy="6797675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xujy2@gmail.com" initials="f" lastIdx="2" clrIdx="0">
    <p:extLst>
      <p:ext uri="{19B8F6BF-5375-455C-9EA6-DF929625EA0E}">
        <p15:presenceInfo xmlns:p15="http://schemas.microsoft.com/office/powerpoint/2012/main" userId="6e7ea2678dc1467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  <a:srgbClr val="FF00FF"/>
    <a:srgbClr val="FF99FF"/>
    <a:srgbClr val="660066"/>
    <a:srgbClr val="9900CC"/>
    <a:srgbClr val="00CC00"/>
    <a:srgbClr val="FFFFFF"/>
    <a:srgbClr val="99FF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3573" autoAdjust="0"/>
    <p:restoredTop sz="93315" autoAdjust="0"/>
  </p:normalViewPr>
  <p:slideViewPr>
    <p:cSldViewPr>
      <p:cViewPr>
        <p:scale>
          <a:sx n="50" d="100"/>
          <a:sy n="50" d="100"/>
        </p:scale>
        <p:origin x="1364" y="2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>
            <a:extLst>
              <a:ext uri="{FF2B5EF4-FFF2-40B4-BE49-F238E27FC236}">
                <a16:creationId xmlns:a16="http://schemas.microsoft.com/office/drawing/2014/main" id="{3FFC0476-8166-439A-8EF9-D64A12A374B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7555" name="Rectangle 3">
            <a:extLst>
              <a:ext uri="{FF2B5EF4-FFF2-40B4-BE49-F238E27FC236}">
                <a16:creationId xmlns:a16="http://schemas.microsoft.com/office/drawing/2014/main" id="{76F4FBBB-5A4B-48FE-A3BB-ADDECD35A27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3372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7556" name="Rectangle 4">
            <a:extLst>
              <a:ext uri="{FF2B5EF4-FFF2-40B4-BE49-F238E27FC236}">
                <a16:creationId xmlns:a16="http://schemas.microsoft.com/office/drawing/2014/main" id="{207F6BB9-765B-49E5-9CC8-53ADF49392A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218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7557" name="Rectangle 5">
            <a:extLst>
              <a:ext uri="{FF2B5EF4-FFF2-40B4-BE49-F238E27FC236}">
                <a16:creationId xmlns:a16="http://schemas.microsoft.com/office/drawing/2014/main" id="{F0E672FE-A1AF-4D9F-BB46-E1FC2414C8E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3372" y="6456218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085D1A6-9C3F-452C-9D0F-C9E74897528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>
            <a:extLst>
              <a:ext uri="{FF2B5EF4-FFF2-40B4-BE49-F238E27FC236}">
                <a16:creationId xmlns:a16="http://schemas.microsoft.com/office/drawing/2014/main" id="{C5918788-DB56-4D35-9655-2F39F2A5CEF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4051" name="Rectangle 3">
            <a:extLst>
              <a:ext uri="{FF2B5EF4-FFF2-40B4-BE49-F238E27FC236}">
                <a16:creationId xmlns:a16="http://schemas.microsoft.com/office/drawing/2014/main" id="{B66602A1-486D-466C-9B6C-6B32F2BCAB6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623372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7524" name="Rectangle 4">
            <a:extLst>
              <a:ext uri="{FF2B5EF4-FFF2-40B4-BE49-F238E27FC236}">
                <a16:creationId xmlns:a16="http://schemas.microsoft.com/office/drawing/2014/main" id="{390F7CF1-E4D4-49ED-8108-AC876600419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4053" name="Rectangle 5">
            <a:extLst>
              <a:ext uri="{FF2B5EF4-FFF2-40B4-BE49-F238E27FC236}">
                <a16:creationId xmlns:a16="http://schemas.microsoft.com/office/drawing/2014/main" id="{2A0DFE17-75EB-4C1C-874D-97744AE3FFE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664" y="3228896"/>
            <a:ext cx="7941310" cy="305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514054" name="Rectangle 6">
            <a:extLst>
              <a:ext uri="{FF2B5EF4-FFF2-40B4-BE49-F238E27FC236}">
                <a16:creationId xmlns:a16="http://schemas.microsoft.com/office/drawing/2014/main" id="{579692E3-514D-41AD-9EA6-A1FBBF73CFF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218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4055" name="Rectangle 7">
            <a:extLst>
              <a:ext uri="{FF2B5EF4-FFF2-40B4-BE49-F238E27FC236}">
                <a16:creationId xmlns:a16="http://schemas.microsoft.com/office/drawing/2014/main" id="{9156C933-88AA-4872-BB0F-1730B21C9F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3372" y="6456218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FBD419D-64CE-4550-BAA2-0242050FC71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833881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CB4F53-88CB-4C33-AB79-DD0F3B09A9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448C0C-11EC-4F14-87EE-6E1BFC0905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5212E5-D105-40CA-98B0-0FE6ED1254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AB1DE2-F14C-4215-862D-7892FFAF1AA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01272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940FA1-01BC-48A7-B4B5-CB6D00B8F9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C251F2-60E3-4296-BFCE-EB8C0E3FF1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BFBC5B-5423-4FD1-BCE6-8FC7BF67AE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14375D-8CD9-46AF-8C41-09E335183E6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61064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62272B-A9A6-478C-B476-EF425841A8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5A9ED6-29CA-4D33-9F13-90A2E5A123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AAE814-BD3E-41DF-B881-23B6928BED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957E7-43B0-4056-AFF1-BC1FCBEFCE1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5269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BD0CB7-2083-43C6-A1FE-F6AFE1FBBA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21FA05-F693-4AEA-99C4-CB234BDDE5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90880E-4D09-411D-A86E-FF877E9723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3EAD3B-D202-412A-96D1-6259709983B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95839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1BA1B9-80A5-47BB-AE94-5886B4D1DD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DDDF2D-A4D0-4E59-A260-C7CC2C4F63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0C56D1E-4A62-4589-AE93-3790E80644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7E1B0-9EC0-4677-833D-06C393E8CBD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43137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9D06C7-3459-43EE-BDBF-4A89924E2D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BF6B9E-0B4B-45FB-A864-4197464B7F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E811F5-4019-4B4D-B706-8E4410C0B1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B0E81-DFB2-4306-AE9C-4AA3B3243FE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73390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9177A2-C34A-44E1-8648-881D74EB1A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FB4D50-31FE-48AC-B9FD-C991E35CF8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6A76EF-E0B2-452E-8251-600643A077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1D597-6984-4660-AF26-EA33E11F223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17045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49B45A-79A7-423D-BABD-E54649D3D9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2119C8-36DF-42FA-B727-5DF24DC698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0C2522-B0B4-4E4B-B3AF-A0D1C692CE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A1AEA-4D6F-4016-9F83-E47284FC26B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97852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B6C2190-B7D8-47A4-AA3C-03D15275F7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8175838-B24A-4816-A95E-A1DF8C40B7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5F39CCB-44A5-42AA-8734-702871C4AC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9834D-F101-4939-A509-4E033B6A97B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45185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E97AAC2-84E6-484B-BBC1-87E1162493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23DA3B7-334A-4D43-9C72-595E810187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0D54346-06DF-423C-ADAA-2612E32C8B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1CC6C-A0CA-4027-990A-46672CBEF58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456308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C324BE-76BA-486B-980E-81AB4E36E4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89123F3-9D6B-4447-9C28-A0AAE956E2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ACFF776-9683-47EB-966F-B3733C8681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59C79-ACD3-4E88-9933-C98A0DFFF5F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1188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E7A2BA-EB09-413F-8D13-A2CABB0848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C1E3401-E0DA-4C7C-A41A-CEAB4B05DC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8BF680-25AB-43B7-A87A-AAF2426CEA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909520-5D08-4EEA-B917-6A59948C37B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194697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0E53CD-C280-4967-84A6-B110BEE9EC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4CDF21-E72A-45C2-A164-7EAFCF8513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316F7A-3189-4CE2-8E7B-C35F4AA91C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D4B45-79D1-4A7D-BDB6-BF1062B4DA3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553460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3388CA-0573-45D1-A517-B20DFCB2B7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69F143-C875-4288-988B-542E284531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C82513-1482-442C-BBD3-5B0B7D8176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947DF-BC88-40C0-9353-24BDAEA45DE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7045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D8ACC6-807A-49E8-9ECF-13CBA1ACB6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BBF968-5610-4FA2-B40B-EB7AB4ECFC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7973E8-C92D-48E3-821D-4C92728F0D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875DF-0258-4B1E-AE58-D16AB59FAA1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802469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B7CE2C-C4D3-4296-86BD-3CEC538103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2A1A18-24EE-4687-84FE-BE52AC3A4A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1EB7C7-8865-4B33-B590-1AD14BA0FD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70BC3-87AB-427B-8EB5-B328C341088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457241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21496E-CFB8-41B2-99FF-209219A0CF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AF5126-36A8-4015-8F44-4312344D54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636E4B-755D-4F63-AACA-D6D303B1EF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76579-D0D8-41F4-9A27-2FEDCB48679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496637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5043-2EFE-4BA8-9E3D-276CC0900B49}" type="datetimeFigureOut">
              <a:rPr lang="zh-TW" altLang="en-US" smtClean="0"/>
              <a:t>2023/8/14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9257-8DDD-46B4-9B53-01859B7F13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45924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5043-2EFE-4BA8-9E3D-276CC0900B49}" type="datetimeFigureOut">
              <a:rPr lang="zh-TW" altLang="en-US" smtClean="0"/>
              <a:t>2023/8/14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9257-8DDD-46B4-9B53-01859B7F13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67417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5043-2EFE-4BA8-9E3D-276CC0900B49}" type="datetimeFigureOut">
              <a:rPr lang="zh-TW" altLang="en-US" smtClean="0"/>
              <a:t>2023/8/14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9257-8DDD-46B4-9B53-01859B7F13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15205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5043-2EFE-4BA8-9E3D-276CC0900B49}" type="datetimeFigureOut">
              <a:rPr lang="zh-TW" altLang="en-US" smtClean="0"/>
              <a:t>2023/8/14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9257-8DDD-46B4-9B53-01859B7F13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62218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5043-2EFE-4BA8-9E3D-276CC0900B49}" type="datetimeFigureOut">
              <a:rPr lang="zh-TW" altLang="en-US" smtClean="0"/>
              <a:t>2023/8/14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9257-8DDD-46B4-9B53-01859B7F13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805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409627-6BD5-4314-9E1E-D18584C2BA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D1EF38-E3B7-46A4-B80C-2F1222D14F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9F67AB-5564-442C-A050-1915E1C721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73C09F-C630-4253-95B7-64CE41D1C28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572844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5043-2EFE-4BA8-9E3D-276CC0900B49}" type="datetimeFigureOut">
              <a:rPr lang="zh-TW" altLang="en-US" smtClean="0"/>
              <a:t>2023/8/14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9257-8DDD-46B4-9B53-01859B7F13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44504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5043-2EFE-4BA8-9E3D-276CC0900B49}" type="datetimeFigureOut">
              <a:rPr lang="zh-TW" altLang="en-US" smtClean="0"/>
              <a:t>2023/8/14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9257-8DDD-46B4-9B53-01859B7F13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18054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5043-2EFE-4BA8-9E3D-276CC0900B49}" type="datetimeFigureOut">
              <a:rPr lang="zh-TW" altLang="en-US" smtClean="0"/>
              <a:t>2023/8/14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9257-8DDD-46B4-9B53-01859B7F13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04121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5043-2EFE-4BA8-9E3D-276CC0900B49}" type="datetimeFigureOut">
              <a:rPr lang="zh-TW" altLang="en-US" smtClean="0"/>
              <a:t>2023/8/14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9257-8DDD-46B4-9B53-01859B7F13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74737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5043-2EFE-4BA8-9E3D-276CC0900B49}" type="datetimeFigureOut">
              <a:rPr lang="zh-TW" altLang="en-US" smtClean="0"/>
              <a:t>2023/8/14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9257-8DDD-46B4-9B53-01859B7F13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45652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5043-2EFE-4BA8-9E3D-276CC0900B49}" type="datetimeFigureOut">
              <a:rPr lang="zh-TW" altLang="en-US" smtClean="0"/>
              <a:t>2023/8/14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9257-8DDD-46B4-9B53-01859B7F13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4515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543C6E-646C-4A56-A568-DCEF1898FF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097579-A445-404A-9C2E-D3F5667ADF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7836CB-2679-4F3B-A10E-B0A7D34EE6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0D97C0-9900-4766-844D-99AF0F7A598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1289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3DEFBF4-078F-4966-BE1D-265E1F15DB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014BE9B-110F-4633-935E-56B8EC345B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8020874-BFA7-4F79-9EEA-71D17C1427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DF69A0-4600-4BEB-83B2-301BEF62461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01077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D9B7BFF-007E-484A-BBCA-CF9102304E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CF2C31F-F6D7-452E-AF76-6441258C45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A9315B6-8018-4AC2-9084-FEAB60990D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260FEF-D8F4-425E-809D-72E9AD6BBDF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982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D4EAB4A-C4DB-45B9-A12C-4E783868C6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17D0FD3-4A4E-40DE-BADF-521FE3767B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2C76135-7344-43D1-A5F5-349344A703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D1E05D-CA04-496B-A340-054554C63C5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13688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1EDF9E-D669-4425-ADD5-6E3BD3A638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6950CD-26F8-41D5-A899-E222F7A6EA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77EA79-5160-426B-8863-A1B97CF632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7E31DD-301C-4C39-B2D6-AF24263E474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60182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1485E0-93B6-49F3-A808-098C7D4D57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A962A8-7460-4961-8096-D5E371A7F6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9021C9-4693-4AE8-8C57-CDC7040405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0BA19C-AFAE-4D59-8A63-A0B75D14633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8126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937D063-4201-4DDD-8C98-721122B13A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BAA56B9-EA47-4D66-A68C-8FD5ED558B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FCB0533-E29F-4BFF-B4A9-638CB21BEBF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4BBB641-C9C2-44E6-943C-13EBBEF637E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74B1C0B-7A95-411D-B128-E9F2DC7CC51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10F248A-87A1-427F-B78A-0DC1C167CFC7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610" r:id="rId1"/>
    <p:sldLayoutId id="2147489611" r:id="rId2"/>
    <p:sldLayoutId id="2147489612" r:id="rId3"/>
    <p:sldLayoutId id="2147489613" r:id="rId4"/>
    <p:sldLayoutId id="2147489614" r:id="rId5"/>
    <p:sldLayoutId id="2147489615" r:id="rId6"/>
    <p:sldLayoutId id="2147489616" r:id="rId7"/>
    <p:sldLayoutId id="2147489617" r:id="rId8"/>
    <p:sldLayoutId id="2147489618" r:id="rId9"/>
    <p:sldLayoutId id="2147489619" r:id="rId10"/>
    <p:sldLayoutId id="2147489620" r:id="rId11"/>
    <p:sldLayoutId id="214748962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0BB812B-2E24-41A0-9A27-78890B390E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9C79FC5-EE04-4592-BB61-B22F27696F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07F321D-9606-4D70-9405-0033F23F511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46A29E0-4F27-4F67-9CB5-8C3ED457E03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548FAB4-BBDB-45FC-B3DF-03850022C3F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DFF2185A-AFE7-44E6-A3AC-0E118F024AF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68286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720" r:id="rId1"/>
    <p:sldLayoutId id="2147489721" r:id="rId2"/>
    <p:sldLayoutId id="2147489722" r:id="rId3"/>
    <p:sldLayoutId id="2147489723" r:id="rId4"/>
    <p:sldLayoutId id="2147489724" r:id="rId5"/>
    <p:sldLayoutId id="2147489725" r:id="rId6"/>
    <p:sldLayoutId id="2147489726" r:id="rId7"/>
    <p:sldLayoutId id="2147489727" r:id="rId8"/>
    <p:sldLayoutId id="2147489728" r:id="rId9"/>
    <p:sldLayoutId id="2147489729" r:id="rId10"/>
    <p:sldLayoutId id="2147489730" r:id="rId11"/>
    <p:sldLayoutId id="214748973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15043-2EFE-4BA8-9E3D-276CC0900B49}" type="datetimeFigureOut">
              <a:rPr lang="zh-TW" altLang="en-US" smtClean="0"/>
              <a:t>2023/8/14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39257-8DDD-46B4-9B53-01859B7F13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98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961" r:id="rId1"/>
    <p:sldLayoutId id="2147489962" r:id="rId2"/>
    <p:sldLayoutId id="2147489963" r:id="rId3"/>
    <p:sldLayoutId id="2147489964" r:id="rId4"/>
    <p:sldLayoutId id="2147489965" r:id="rId5"/>
    <p:sldLayoutId id="2147489966" r:id="rId6"/>
    <p:sldLayoutId id="2147489967" r:id="rId7"/>
    <p:sldLayoutId id="2147489968" r:id="rId8"/>
    <p:sldLayoutId id="2147489969" r:id="rId9"/>
    <p:sldLayoutId id="2147489970" r:id="rId10"/>
    <p:sldLayoutId id="21474899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486A049-F482-4C82-A6EA-C4B1E1A45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096" y="166687"/>
            <a:ext cx="9107488" cy="6358657"/>
          </a:xfrm>
        </p:spPr>
        <p:txBody>
          <a:bodyPr/>
          <a:lstStyle/>
          <a:p>
            <a:pPr lvl="0" algn="ctr" eaLnBrk="1" hangingPunct="1">
              <a:spcBef>
                <a:spcPct val="0"/>
              </a:spcBef>
              <a:buNone/>
            </a:pPr>
            <a:r>
              <a:rPr lang="zh-TW" altLang="en-US" sz="3600" dirty="0">
                <a:solidFill>
                  <a:srgbClr val="FFFF00"/>
                </a:solidFill>
                <a:ea typeface="華康儷中黑" panose="020B0509000000000000" pitchFamily="49" charset="-120"/>
              </a:rPr>
              <a:t>常年期第二十主日</a:t>
            </a:r>
            <a:endParaRPr lang="en-US" altLang="zh-TW" sz="3600" dirty="0">
              <a:solidFill>
                <a:srgbClr val="FFFF00"/>
              </a:solidFill>
              <a:ea typeface="華康儷中黑" panose="020B0509000000000000" pitchFamily="49" charset="-120"/>
            </a:endParaRPr>
          </a:p>
          <a:p>
            <a:pPr lvl="0" algn="ctr" eaLnBrk="1" hangingPunct="1">
              <a:spcBef>
                <a:spcPct val="0"/>
              </a:spcBef>
              <a:buNone/>
            </a:pPr>
            <a:r>
              <a:rPr lang="en-US" altLang="zh-TW" dirty="0">
                <a:solidFill>
                  <a:schemeClr val="bg1"/>
                </a:solidFill>
                <a:ea typeface="華康儷中黑" pitchFamily="49" charset="-120"/>
              </a:rPr>
              <a:t>2023</a:t>
            </a:r>
            <a:r>
              <a:rPr lang="zh-TW" altLang="en-US" dirty="0">
                <a:solidFill>
                  <a:schemeClr val="bg1"/>
                </a:solidFill>
                <a:ea typeface="華康儷中黑" pitchFamily="49" charset="-120"/>
              </a:rPr>
              <a:t>年</a:t>
            </a:r>
            <a:r>
              <a:rPr lang="en-US" altLang="zh-TW" dirty="0">
                <a:solidFill>
                  <a:schemeClr val="bg1"/>
                </a:solidFill>
                <a:ea typeface="華康儷中黑" pitchFamily="49" charset="-120"/>
              </a:rPr>
              <a:t>8</a:t>
            </a:r>
            <a:r>
              <a:rPr lang="zh-TW" altLang="en-US" dirty="0">
                <a:solidFill>
                  <a:schemeClr val="bg1"/>
                </a:solidFill>
                <a:ea typeface="華康儷中黑" pitchFamily="49" charset="-120"/>
              </a:rPr>
              <a:t>月</a:t>
            </a:r>
            <a:r>
              <a:rPr lang="en-US" altLang="zh-TW" dirty="0">
                <a:solidFill>
                  <a:schemeClr val="bg1"/>
                </a:solidFill>
                <a:ea typeface="華康儷中黑" pitchFamily="49" charset="-120"/>
              </a:rPr>
              <a:t>20</a:t>
            </a:r>
            <a:r>
              <a:rPr lang="zh-TW" altLang="en-US" dirty="0">
                <a:solidFill>
                  <a:schemeClr val="bg1"/>
                </a:solidFill>
                <a:ea typeface="華康儷中黑" pitchFamily="49" charset="-120"/>
              </a:rPr>
              <a:t>日</a:t>
            </a:r>
            <a:endParaRPr lang="zh-TW" altLang="en-US" sz="1000" dirty="0">
              <a:solidFill>
                <a:schemeClr val="bg1"/>
              </a:solidFill>
              <a:ea typeface="華康儷中黑" panose="020B0509000000000000" pitchFamily="49" charset="-120"/>
            </a:endParaRPr>
          </a:p>
          <a:p>
            <a:pPr algn="ctr" eaLnBrk="1" hangingPunct="1">
              <a:spcBef>
                <a:spcPts val="1200"/>
              </a:spcBef>
              <a:buFontTx/>
              <a:buNone/>
            </a:pPr>
            <a:r>
              <a:rPr lang="zh-TW" altLang="en-US" sz="5400" dirty="0">
                <a:solidFill>
                  <a:srgbClr val="FF0000"/>
                </a:solidFill>
                <a:highlight>
                  <a:srgbClr val="FFCCFF"/>
                </a:highlight>
                <a:ea typeface="華康正顏楷體W7" panose="03000709000000000000" pitchFamily="65" charset="-120"/>
              </a:rPr>
              <a:t>感</a:t>
            </a:r>
            <a:r>
              <a:rPr lang="zh-TW" altLang="en-US" sz="1400" dirty="0">
                <a:solidFill>
                  <a:srgbClr val="FF0000"/>
                </a:solidFill>
                <a:highlight>
                  <a:srgbClr val="FFCCFF"/>
                </a:highlight>
                <a:ea typeface="華康正顏楷體W7" panose="03000709000000000000" pitchFamily="65" charset="-120"/>
              </a:rPr>
              <a:t> </a:t>
            </a:r>
            <a:r>
              <a:rPr lang="zh-TW" altLang="en-US" sz="5400" dirty="0">
                <a:solidFill>
                  <a:srgbClr val="FF0000"/>
                </a:solidFill>
                <a:highlight>
                  <a:srgbClr val="FFCCFF"/>
                </a:highlight>
                <a:ea typeface="華康正顏楷體W7" panose="03000709000000000000" pitchFamily="65" charset="-120"/>
              </a:rPr>
              <a:t>恩</a:t>
            </a:r>
            <a:r>
              <a:rPr lang="zh-TW" altLang="en-US" sz="1200" dirty="0">
                <a:solidFill>
                  <a:srgbClr val="FFFF00"/>
                </a:solidFill>
                <a:ea typeface="華康正顏楷體W7" panose="03000709000000000000" pitchFamily="65" charset="-120"/>
              </a:rPr>
              <a:t> </a:t>
            </a:r>
            <a:r>
              <a:rPr lang="zh-TW" altLang="en-US" sz="4800" dirty="0">
                <a:solidFill>
                  <a:srgbClr val="FF0000"/>
                </a:solidFill>
                <a:highlight>
                  <a:srgbClr val="FFFF00"/>
                </a:highlight>
                <a:ea typeface="華康正顏楷體W7" panose="03000709000000000000" pitchFamily="65" charset="-120"/>
              </a:rPr>
              <a:t>祭</a:t>
            </a:r>
            <a:r>
              <a:rPr lang="zh-TW" altLang="en-US" sz="1200" dirty="0">
                <a:solidFill>
                  <a:srgbClr val="FFFF00"/>
                </a:solidFill>
                <a:ea typeface="華康正顏楷體W7" panose="03000709000000000000" pitchFamily="65" charset="-120"/>
              </a:rPr>
              <a:t> </a:t>
            </a:r>
            <a:r>
              <a:rPr lang="zh-TW" altLang="en-US" sz="4800" dirty="0">
                <a:solidFill>
                  <a:srgbClr val="FFFF00"/>
                </a:solidFill>
                <a:highlight>
                  <a:srgbClr val="FF0000"/>
                </a:highlight>
                <a:ea typeface="華康正顏楷體W7" panose="03000709000000000000" pitchFamily="65" charset="-120"/>
              </a:rPr>
              <a:t>宴</a:t>
            </a:r>
          </a:p>
          <a:p>
            <a:pPr algn="ctr" eaLnBrk="1" hangingPunct="1">
              <a:buFontTx/>
              <a:buNone/>
            </a:pPr>
            <a:endParaRPr lang="zh-TW" altLang="en-US" sz="1800" dirty="0">
              <a:solidFill>
                <a:schemeClr val="bg1"/>
              </a:solidFill>
              <a:ea typeface="華康儷中黑" panose="020B0509000000000000" pitchFamily="49" charset="-120"/>
            </a:endParaRPr>
          </a:p>
          <a:p>
            <a:pPr algn="ctr" eaLnBrk="1" hangingPunct="1">
              <a:lnSpc>
                <a:spcPts val="2500"/>
              </a:lnSpc>
              <a:spcBef>
                <a:spcPts val="1200"/>
              </a:spcBef>
              <a:buFontTx/>
              <a:buNone/>
            </a:pPr>
            <a:r>
              <a:rPr lang="zh-TW" altLang="en-US" sz="3600" dirty="0">
                <a:solidFill>
                  <a:schemeClr val="bg1"/>
                </a:solidFill>
                <a:ea typeface="華康儷中黑" panose="020B0509000000000000" pitchFamily="49" charset="-120"/>
              </a:rPr>
              <a:t>主 題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4000" dirty="0">
              <a:solidFill>
                <a:srgbClr val="00FF00"/>
              </a:solidFill>
              <a:ea typeface="華康粗黑體" panose="020B0709000000000000" pitchFamily="49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9600" spc="600" dirty="0">
                <a:solidFill>
                  <a:srgbClr val="FFFF00"/>
                </a:solidFill>
                <a:ea typeface="華康粗黑體" panose="020B0709000000000000" pitchFamily="49" charset="-120"/>
              </a:rPr>
              <a:t>普世救恩</a:t>
            </a:r>
            <a:endParaRPr lang="en-US" altLang="zh-TW" sz="9600" spc="600" dirty="0">
              <a:solidFill>
                <a:srgbClr val="FFFF00"/>
              </a:solidFill>
              <a:ea typeface="華康粗黑體" panose="020B0709000000000000" pitchFamily="49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4000" dirty="0">
              <a:solidFill>
                <a:srgbClr val="00FF00"/>
              </a:solidFill>
              <a:ea typeface="華康粗黑體" panose="020B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81810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486A049-F482-4C82-A6EA-C4B1E1A45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22063"/>
            <a:ext cx="9144000" cy="6691313"/>
          </a:xfrm>
        </p:spPr>
        <p:txBody>
          <a:bodyPr/>
          <a:lstStyle/>
          <a:p>
            <a:pPr lvl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zh-TW" altLang="en-US" sz="39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皈依</a:t>
            </a:r>
            <a:r>
              <a:rPr lang="zh-TW" altLang="en-US" sz="39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上主</a:t>
            </a:r>
            <a:r>
              <a:rPr lang="en-US" altLang="zh-TW" sz="39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39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愛慕上主的名</a:t>
            </a:r>
            <a:r>
              <a:rPr lang="en-US" altLang="zh-TW" sz="39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39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做他的</a:t>
            </a:r>
            <a:r>
              <a:rPr lang="zh-TW" altLang="en-US" sz="39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僕人</a:t>
            </a:r>
            <a:r>
              <a:rPr lang="en-US" altLang="zh-TW" sz="39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3900" dirty="0">
                <a:solidFill>
                  <a:schemeClr val="bg1"/>
                </a:solidFill>
                <a:ea typeface="華康儷中黑" panose="020B0509000000000000" pitchFamily="49" charset="-120"/>
              </a:rPr>
              <a:t>固守我</a:t>
            </a:r>
            <a:r>
              <a:rPr lang="zh-TW" altLang="en-US" sz="3900" dirty="0">
                <a:solidFill>
                  <a:srgbClr val="FFFF00"/>
                </a:solidFill>
                <a:ea typeface="華康儷中黑" panose="020B0509000000000000" pitchFamily="49" charset="-120"/>
              </a:rPr>
              <a:t>盟約</a:t>
            </a:r>
            <a:r>
              <a:rPr lang="zh-TW" altLang="en-US" sz="3900" dirty="0">
                <a:solidFill>
                  <a:schemeClr val="bg1"/>
                </a:solidFill>
                <a:ea typeface="華康儷中黑" panose="020B0509000000000000" pitchFamily="49" charset="-120"/>
              </a:rPr>
              <a:t>的異邦人</a:t>
            </a:r>
            <a:r>
              <a:rPr lang="en-US" altLang="zh-TW" sz="3900" dirty="0">
                <a:solidFill>
                  <a:schemeClr val="bg1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3900" dirty="0">
                <a:solidFill>
                  <a:schemeClr val="bg1"/>
                </a:solidFill>
                <a:ea typeface="華康儷中黑" panose="020B0509000000000000" pitchFamily="49" charset="-120"/>
              </a:rPr>
              <a:t>我要引領他們</a:t>
            </a:r>
            <a:r>
              <a:rPr lang="en-US" altLang="zh-TW" sz="3900" dirty="0">
                <a:solidFill>
                  <a:schemeClr val="bg1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3900" dirty="0">
                <a:solidFill>
                  <a:schemeClr val="bg1"/>
                </a:solidFill>
                <a:ea typeface="華康儷中黑" panose="020B0509000000000000" pitchFamily="49" charset="-120"/>
              </a:rPr>
              <a:t>登上我的聖山</a:t>
            </a:r>
            <a:r>
              <a:rPr lang="en-US" altLang="zh-TW" sz="3900" dirty="0">
                <a:solidFill>
                  <a:schemeClr val="bg1"/>
                </a:solidFill>
                <a:ea typeface="華康儷中黑" panose="020B0509000000000000" pitchFamily="49" charset="-120"/>
              </a:rPr>
              <a:t>.</a:t>
            </a:r>
          </a:p>
          <a:p>
            <a:pPr lvl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zh-TW" altLang="en-US" sz="39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我既然是</a:t>
            </a:r>
            <a:r>
              <a:rPr lang="zh-TW" altLang="en-US" sz="39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外邦人的宗徒</a:t>
            </a:r>
            <a:r>
              <a:rPr lang="en-US" altLang="zh-TW" sz="39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39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我必要光榮我的職務</a:t>
            </a:r>
            <a:r>
              <a:rPr lang="en-US" altLang="zh-TW" sz="39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.</a:t>
            </a:r>
            <a:r>
              <a:rPr lang="zh-TW" altLang="en-US" sz="39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這樣</a:t>
            </a:r>
            <a:r>
              <a:rPr lang="en-US" altLang="zh-TW" sz="39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.</a:t>
            </a:r>
            <a:r>
              <a:rPr lang="zh-TW" altLang="en-US" sz="39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或許可以</a:t>
            </a:r>
            <a:r>
              <a:rPr lang="zh-TW" altLang="en-US" sz="39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激勵我的同胞</a:t>
            </a:r>
            <a:r>
              <a:rPr lang="zh-TW" altLang="en-US" sz="39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發憤</a:t>
            </a:r>
            <a:r>
              <a:rPr lang="en-US" altLang="zh-TW" sz="39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39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好能拯救他們幾個人</a:t>
            </a:r>
            <a:r>
              <a:rPr lang="en-US" altLang="zh-TW" sz="39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.</a:t>
            </a:r>
          </a:p>
          <a:p>
            <a:pPr marL="360000" indent="-457200" algn="just" eaLnBrk="1"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耶穌說</a:t>
            </a:r>
            <a:r>
              <a:rPr lang="en-US" altLang="zh-TW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:</a:t>
            </a:r>
            <a:r>
              <a:rPr lang="zh-TW" altLang="en-US" sz="39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「拿兒女的餅</a:t>
            </a:r>
            <a:r>
              <a:rPr lang="en-US" altLang="zh-TW" sz="39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39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扔給小狗</a:t>
            </a:r>
            <a:r>
              <a:rPr lang="en-US" altLang="zh-TW" sz="39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39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是不對的</a:t>
            </a:r>
            <a:r>
              <a:rPr lang="en-US" altLang="zh-TW" sz="39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.</a:t>
            </a:r>
            <a:r>
              <a:rPr lang="zh-TW" altLang="en-US" sz="39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」</a:t>
            </a:r>
            <a:r>
              <a:rPr lang="zh-TW" altLang="en-US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婦人說</a:t>
            </a:r>
            <a:r>
              <a:rPr lang="en-US" altLang="zh-TW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:</a:t>
            </a:r>
            <a:r>
              <a:rPr lang="zh-TW" altLang="en-US" sz="39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「主</a:t>
            </a:r>
            <a:r>
              <a:rPr lang="en-US" altLang="zh-TW" sz="39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39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可是小狗也吃到主人桌子上掉下來的碎屑</a:t>
            </a:r>
            <a:r>
              <a:rPr lang="en-US" altLang="zh-TW" sz="39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.</a:t>
            </a:r>
            <a:r>
              <a:rPr lang="zh-TW" altLang="en-US" sz="39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」</a:t>
            </a:r>
            <a:r>
              <a:rPr lang="zh-TW" altLang="en-US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耶穌說</a:t>
            </a:r>
            <a:r>
              <a:rPr lang="en-US" altLang="zh-TW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:</a:t>
            </a:r>
            <a:r>
              <a:rPr lang="zh-TW" altLang="en-US" sz="39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「婦人</a:t>
            </a:r>
            <a:r>
              <a:rPr lang="en-US" altLang="zh-TW" sz="39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39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你的信德真大</a:t>
            </a:r>
            <a:r>
              <a:rPr lang="en-US" altLang="zh-TW" sz="39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!</a:t>
            </a:r>
            <a:r>
              <a:rPr lang="zh-TW" altLang="en-US" sz="39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就成全你的願望吧</a:t>
            </a:r>
            <a:r>
              <a:rPr lang="en-US" altLang="zh-TW" sz="39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!</a:t>
            </a:r>
            <a:r>
              <a:rPr lang="zh-TW" altLang="en-US" sz="39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」</a:t>
            </a:r>
            <a:endParaRPr lang="en-US" altLang="zh-TW" sz="4000" dirty="0">
              <a:solidFill>
                <a:schemeClr val="bg1"/>
              </a:solidFill>
              <a:ea typeface="華康儷中黑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6287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486A049-F482-4C82-A6EA-C4B1E1A45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22063"/>
            <a:ext cx="9144000" cy="6691313"/>
          </a:xfrm>
        </p:spPr>
        <p:txBody>
          <a:bodyPr/>
          <a:lstStyle/>
          <a:p>
            <a:pPr lvl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zh-TW" altLang="en-US" sz="3600" dirty="0">
                <a:solidFill>
                  <a:srgbClr val="FFFF00"/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  <a:cs typeface="華康中黑體" panose="020B0509000000000000" pitchFamily="49" charset="-120"/>
              </a:rPr>
              <a:t>皈依</a:t>
            </a:r>
            <a:r>
              <a:rPr lang="zh-TW" altLang="en-US" sz="3600" dirty="0">
                <a:solidFill>
                  <a:schemeClr val="bg1"/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  <a:cs typeface="華康中黑體" panose="020B0509000000000000" pitchFamily="49" charset="-120"/>
              </a:rPr>
              <a:t>上主</a:t>
            </a:r>
            <a:r>
              <a:rPr lang="en-US" altLang="zh-TW" sz="3600" dirty="0">
                <a:solidFill>
                  <a:schemeClr val="bg1"/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  <a:cs typeface="華康中黑體" panose="020B0509000000000000" pitchFamily="49" charset="-120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  <a:cs typeface="華康中黑體" panose="020B0509000000000000" pitchFamily="49" charset="-120"/>
              </a:rPr>
              <a:t>愛慕上主的名</a:t>
            </a:r>
            <a:r>
              <a:rPr lang="en-US" altLang="zh-TW" sz="3600" dirty="0">
                <a:solidFill>
                  <a:schemeClr val="bg1"/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  <a:cs typeface="華康中黑體" panose="020B0509000000000000" pitchFamily="49" charset="-120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  <a:cs typeface="華康中黑體" panose="020B0509000000000000" pitchFamily="49" charset="-120"/>
              </a:rPr>
              <a:t>做他的</a:t>
            </a:r>
            <a:r>
              <a:rPr lang="zh-TW" altLang="en-US" sz="3600" dirty="0">
                <a:solidFill>
                  <a:srgbClr val="FFFF00"/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  <a:cs typeface="華康中黑體" panose="020B0509000000000000" pitchFamily="49" charset="-120"/>
              </a:rPr>
              <a:t>僕人</a:t>
            </a:r>
            <a:r>
              <a:rPr lang="en-US" altLang="zh-TW" sz="3600" dirty="0">
                <a:solidFill>
                  <a:schemeClr val="bg1"/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  <a:cs typeface="華康中黑體" panose="020B0509000000000000" pitchFamily="49" charset="-120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</a:rPr>
              <a:t>固守我</a:t>
            </a:r>
            <a:r>
              <a:rPr lang="zh-TW" altLang="en-US" sz="3600" dirty="0">
                <a:solidFill>
                  <a:srgbClr val="FFFF00"/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</a:rPr>
              <a:t>盟約</a:t>
            </a:r>
            <a:r>
              <a:rPr lang="zh-TW" altLang="en-US" sz="3600" dirty="0">
                <a:solidFill>
                  <a:schemeClr val="bg1"/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</a:rPr>
              <a:t>的異邦人</a:t>
            </a:r>
            <a:r>
              <a:rPr lang="en-US" altLang="zh-TW" sz="3600" dirty="0">
                <a:solidFill>
                  <a:schemeClr val="bg1"/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</a:rPr>
              <a:t>我要引領他們</a:t>
            </a:r>
            <a:r>
              <a:rPr lang="en-US" altLang="zh-TW" sz="3600" dirty="0">
                <a:solidFill>
                  <a:schemeClr val="bg1"/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</a:rPr>
              <a:t>登上我的聖山</a:t>
            </a:r>
            <a:r>
              <a:rPr lang="en-US" altLang="zh-TW" sz="3600" dirty="0">
                <a:solidFill>
                  <a:schemeClr val="bg1"/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</a:rPr>
              <a:t>.</a:t>
            </a:r>
          </a:p>
          <a:p>
            <a:pPr lvl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信仰和生活結合的意義是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:</a:t>
            </a:r>
          </a:p>
          <a:p>
            <a:pPr lvl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zh-TW" altLang="en-US" sz="4000" dirty="0">
                <a:solidFill>
                  <a:srgbClr val="FFFF00"/>
                </a:solidFill>
                <a:ea typeface="華康儷中黑" panose="020B0509000000000000" pitchFamily="49" charset="-120"/>
              </a:rPr>
              <a:t>皈依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上主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: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身心靈全人皈依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dirty="0">
                <a:solidFill>
                  <a:schemeClr val="bg1"/>
                </a:solidFill>
                <a:ea typeface="華康儷中黑" panose="020B0509000000000000" pitchFamily="49" charset="-120"/>
              </a:rPr>
              <a:t>不止有張</a:t>
            </a:r>
            <a:r>
              <a:rPr lang="zh-TW" altLang="en-US" sz="3600" dirty="0">
                <a:solidFill>
                  <a:schemeClr val="bg1"/>
                </a:solidFill>
                <a:ea typeface="華康儷中黑" panose="020B0509000000000000" pitchFamily="49" charset="-120"/>
              </a:rPr>
              <a:t>領洗紙</a:t>
            </a:r>
            <a:endParaRPr lang="en-US" altLang="zh-TW" sz="3600" dirty="0">
              <a:solidFill>
                <a:schemeClr val="bg1"/>
              </a:solidFill>
              <a:ea typeface="華康儷中黑" panose="020B0509000000000000" pitchFamily="49" charset="-120"/>
            </a:endParaRPr>
          </a:p>
          <a:p>
            <a:pPr lvl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zh-TW" altLang="en-US" sz="4000" dirty="0">
                <a:solidFill>
                  <a:srgbClr val="00FF00"/>
                </a:solidFill>
                <a:ea typeface="華康儷中黑" panose="020B0509000000000000" pitchFamily="49" charset="-120"/>
              </a:rPr>
              <a:t>愛慕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上主的名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: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喜歡靈性的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/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道德的事物</a:t>
            </a:r>
            <a:endParaRPr lang="en-US" altLang="zh-TW" sz="4000" dirty="0">
              <a:solidFill>
                <a:schemeClr val="bg1"/>
              </a:solidFill>
              <a:ea typeface="華康儷中黑" panose="020B0509000000000000" pitchFamily="49" charset="-120"/>
            </a:endParaRPr>
          </a:p>
          <a:p>
            <a:pPr lvl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遵守</a:t>
            </a:r>
            <a:r>
              <a:rPr lang="zh-TW" altLang="en-US" sz="4000" dirty="0">
                <a:solidFill>
                  <a:srgbClr val="FFFF00"/>
                </a:solidFill>
                <a:ea typeface="華康儷中黑" panose="020B0509000000000000" pitchFamily="49" charset="-120"/>
              </a:rPr>
              <a:t>盟約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: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有具體的行動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滲透整個生活</a:t>
            </a:r>
            <a:endParaRPr lang="en-US" altLang="zh-TW" sz="4000" dirty="0">
              <a:solidFill>
                <a:schemeClr val="bg1"/>
              </a:solidFill>
              <a:ea typeface="華康儷中黑" panose="020B0509000000000000" pitchFamily="49" charset="-120"/>
            </a:endParaRPr>
          </a:p>
          <a:p>
            <a:pPr lvl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做主的</a:t>
            </a:r>
            <a:r>
              <a:rPr lang="zh-TW" altLang="en-US" sz="4000" dirty="0">
                <a:solidFill>
                  <a:srgbClr val="00FF00"/>
                </a:solidFill>
                <a:ea typeface="華康儷中黑" panose="020B0509000000000000" pitchFamily="49" charset="-120"/>
              </a:rPr>
              <a:t>僕人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:</a:t>
            </a:r>
            <a:r>
              <a:rPr lang="en-US" altLang="zh-TW" sz="3400" dirty="0" err="1">
                <a:solidFill>
                  <a:schemeClr val="bg1"/>
                </a:solidFill>
                <a:ea typeface="華康儷中黑" panose="020B0509000000000000" pitchFamily="49" charset="-120"/>
              </a:rPr>
              <a:t>Master,your</a:t>
            </a:r>
            <a:r>
              <a:rPr lang="zh-TW" altLang="en-US" sz="3400" dirty="0">
                <a:solidFill>
                  <a:schemeClr val="bg1"/>
                </a:solidFill>
                <a:ea typeface="華康儷中黑" panose="020B0509000000000000" pitchFamily="49" charset="-120"/>
              </a:rPr>
              <a:t> </a:t>
            </a:r>
            <a:r>
              <a:rPr lang="en-US" altLang="zh-TW" sz="3400" dirty="0">
                <a:solidFill>
                  <a:schemeClr val="bg1"/>
                </a:solidFill>
                <a:ea typeface="華康儷中黑" panose="020B0509000000000000" pitchFamily="49" charset="-120"/>
              </a:rPr>
              <a:t>will</a:t>
            </a:r>
            <a:r>
              <a:rPr lang="zh-TW" altLang="en-US" sz="3400" dirty="0">
                <a:solidFill>
                  <a:schemeClr val="bg1"/>
                </a:solidFill>
                <a:ea typeface="華康儷中黑" panose="020B0509000000000000" pitchFamily="49" charset="-120"/>
              </a:rPr>
              <a:t> </a:t>
            </a:r>
            <a:r>
              <a:rPr lang="en-US" altLang="zh-TW" sz="3400" dirty="0">
                <a:solidFill>
                  <a:schemeClr val="bg1"/>
                </a:solidFill>
                <a:ea typeface="華康儷中黑" panose="020B0509000000000000" pitchFamily="49" charset="-120"/>
              </a:rPr>
              <a:t>is</a:t>
            </a:r>
            <a:r>
              <a:rPr lang="zh-TW" altLang="en-US" sz="3400" dirty="0">
                <a:solidFill>
                  <a:schemeClr val="bg1"/>
                </a:solidFill>
                <a:ea typeface="華康儷中黑" panose="020B0509000000000000" pitchFamily="49" charset="-120"/>
              </a:rPr>
              <a:t> </a:t>
            </a:r>
            <a:r>
              <a:rPr lang="en-US" altLang="zh-TW" sz="3400" dirty="0">
                <a:solidFill>
                  <a:schemeClr val="bg1"/>
                </a:solidFill>
                <a:ea typeface="華康儷中黑" panose="020B0509000000000000" pitchFamily="49" charset="-120"/>
              </a:rPr>
              <a:t>my</a:t>
            </a:r>
            <a:r>
              <a:rPr lang="zh-TW" altLang="en-US" sz="3400" dirty="0">
                <a:solidFill>
                  <a:schemeClr val="bg1"/>
                </a:solidFill>
                <a:ea typeface="華康儷中黑" panose="020B0509000000000000" pitchFamily="49" charset="-120"/>
              </a:rPr>
              <a:t> </a:t>
            </a:r>
            <a:r>
              <a:rPr lang="en-US" altLang="zh-TW" sz="3400" dirty="0">
                <a:solidFill>
                  <a:schemeClr val="bg1"/>
                </a:solidFill>
                <a:ea typeface="華康儷中黑" panose="020B0509000000000000" pitchFamily="49" charset="-120"/>
              </a:rPr>
              <a:t>command</a:t>
            </a:r>
          </a:p>
          <a:p>
            <a:pPr lvl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登上上主的</a:t>
            </a:r>
            <a:r>
              <a:rPr lang="zh-TW" altLang="en-US" sz="4000" dirty="0">
                <a:solidFill>
                  <a:srgbClr val="FFFF00"/>
                </a:solidFill>
                <a:ea typeface="華康儷中黑" panose="020B0509000000000000" pitchFamily="49" charset="-120"/>
              </a:rPr>
              <a:t>聖山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: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進入全新境界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好像選理科或工科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結婚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搬屋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移民</a:t>
            </a:r>
            <a:r>
              <a:rPr lang="zh-TW" altLang="en-US" sz="3900" dirty="0">
                <a:solidFill>
                  <a:schemeClr val="bg1"/>
                </a:solidFill>
                <a:ea typeface="華康儷中黑" panose="020B0509000000000000" pitchFamily="49" charset="-120"/>
              </a:rPr>
              <a:t> </a:t>
            </a:r>
            <a:endParaRPr lang="en-US" altLang="zh-TW" sz="3900" dirty="0">
              <a:solidFill>
                <a:schemeClr val="bg1"/>
              </a:solidFill>
              <a:ea typeface="華康儷中黑" panose="020B0509000000000000" pitchFamily="49" charset="-120"/>
            </a:endParaRPr>
          </a:p>
          <a:p>
            <a:pPr lvl="0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en-US" altLang="zh-TW" sz="3900" dirty="0">
              <a:solidFill>
                <a:schemeClr val="bg1"/>
              </a:solidFill>
              <a:ea typeface="華康儷中黑" panose="020B0509000000000000" pitchFamily="49" charset="-120"/>
            </a:endParaRPr>
          </a:p>
          <a:p>
            <a:pPr lvl="0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en-US" altLang="zh-TW" sz="4000" dirty="0">
              <a:solidFill>
                <a:schemeClr val="bg1"/>
              </a:solidFill>
              <a:ea typeface="華康儷中黑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7243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486A049-F482-4C82-A6EA-C4B1E1A45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22063"/>
            <a:ext cx="9144000" cy="6691313"/>
          </a:xfrm>
        </p:spPr>
        <p:txBody>
          <a:bodyPr/>
          <a:lstStyle/>
          <a:p>
            <a:pPr lvl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  <a:cs typeface="華康中黑體" panose="020B0509000000000000" pitchFamily="49" charset="-120"/>
              </a:rPr>
              <a:t>我既然是</a:t>
            </a:r>
            <a:r>
              <a:rPr lang="zh-TW" altLang="en-US" sz="4000" dirty="0">
                <a:solidFill>
                  <a:srgbClr val="FFFF00"/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  <a:cs typeface="華康中黑體" panose="020B0509000000000000" pitchFamily="49" charset="-120"/>
              </a:rPr>
              <a:t>外邦人的宗徒</a:t>
            </a:r>
            <a:r>
              <a:rPr lang="en-US" altLang="zh-TW" sz="4000" dirty="0">
                <a:solidFill>
                  <a:schemeClr val="bg1"/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rgbClr val="00FF00"/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  <a:cs typeface="華康中黑體" panose="020B0509000000000000" pitchFamily="49" charset="-120"/>
              </a:rPr>
              <a:t>我必要光榮我的職務</a:t>
            </a:r>
            <a:r>
              <a:rPr lang="en-US" altLang="zh-TW" sz="4000" dirty="0">
                <a:solidFill>
                  <a:schemeClr val="bg1"/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  <a:cs typeface="華康中黑體" panose="020B0509000000000000" pitchFamily="49" charset="-120"/>
              </a:rPr>
              <a:t>.</a:t>
            </a:r>
            <a:r>
              <a:rPr lang="zh-TW" altLang="en-US" sz="4000" dirty="0">
                <a:solidFill>
                  <a:schemeClr val="bg1"/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  <a:cs typeface="華康中黑體" panose="020B0509000000000000" pitchFamily="49" charset="-120"/>
              </a:rPr>
              <a:t>這樣</a:t>
            </a:r>
            <a:r>
              <a:rPr lang="en-US" altLang="zh-TW" sz="4000" dirty="0">
                <a:solidFill>
                  <a:schemeClr val="bg1"/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  <a:cs typeface="華康中黑體" panose="020B0509000000000000" pitchFamily="49" charset="-120"/>
              </a:rPr>
              <a:t>.</a:t>
            </a:r>
            <a:r>
              <a:rPr lang="zh-TW" altLang="en-US" sz="4000" dirty="0">
                <a:solidFill>
                  <a:schemeClr val="bg1"/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  <a:cs typeface="華康中黑體" panose="020B0509000000000000" pitchFamily="49" charset="-120"/>
              </a:rPr>
              <a:t>或許可以激勵我的同胞發憤</a:t>
            </a:r>
            <a:r>
              <a:rPr lang="en-US" altLang="zh-TW" sz="4000" dirty="0">
                <a:solidFill>
                  <a:schemeClr val="bg1"/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  <a:cs typeface="華康中黑體" panose="020B0509000000000000" pitchFamily="49" charset="-120"/>
              </a:rPr>
              <a:t>好能拯救他們幾個人</a:t>
            </a:r>
            <a:r>
              <a:rPr lang="en-US" altLang="zh-TW" sz="4000" dirty="0">
                <a:solidFill>
                  <a:schemeClr val="bg1"/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  <a:cs typeface="華康中黑體" panose="020B0509000000000000" pitchFamily="49" charset="-120"/>
              </a:rPr>
              <a:t>.</a:t>
            </a:r>
          </a:p>
          <a:p>
            <a:pPr lvl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zh-TW" altLang="en-US" sz="39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光榮我的職務</a:t>
            </a:r>
            <a:r>
              <a:rPr lang="en-US" altLang="zh-TW" sz="39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:</a:t>
            </a:r>
            <a:r>
              <a:rPr lang="zh-TW" altLang="en-US" sz="39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保祿努力</a:t>
            </a:r>
            <a:r>
              <a:rPr lang="zh-TW" altLang="en-US" sz="39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向外邦人福傳</a:t>
            </a:r>
            <a:r>
              <a:rPr lang="en-US" altLang="zh-TW" sz="39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39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爭取佳績</a:t>
            </a:r>
            <a:r>
              <a:rPr lang="en-US" altLang="zh-TW" sz="39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為了刺激他的同胞皈依基督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這叫</a:t>
            </a:r>
            <a:r>
              <a:rPr lang="zh-TW" altLang="en-US" sz="4000" dirty="0">
                <a:solidFill>
                  <a:srgbClr val="FFFF00"/>
                </a:solidFill>
                <a:highlight>
                  <a:srgbClr val="FF0000"/>
                </a:highlight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出口轉內銷</a:t>
            </a:r>
            <a:r>
              <a:rPr lang="en-US" altLang="zh-TW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  <a:sym typeface="Wingdings" panose="05000000000000000000" pitchFamily="2" charset="2"/>
              </a:rPr>
              <a:t></a:t>
            </a:r>
            <a:r>
              <a:rPr lang="zh-TW" altLang="en-US" sz="40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  <a:sym typeface="Wingdings" panose="05000000000000000000" pitchFamily="2" charset="2"/>
              </a:rPr>
              <a:t>外教人都皈依了</a:t>
            </a:r>
            <a:r>
              <a:rPr lang="en-US" altLang="zh-TW" sz="40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  <a:sym typeface="Wingdings" panose="05000000000000000000" pitchFamily="2" charset="2"/>
              </a:rPr>
              <a:t>,</a:t>
            </a:r>
            <a:r>
              <a:rPr lang="zh-TW" altLang="en-US" sz="40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  <a:sym typeface="Wingdings" panose="05000000000000000000" pitchFamily="2" charset="2"/>
              </a:rPr>
              <a:t>你們什麼時才可回頭以獲得救恩呢</a:t>
            </a:r>
            <a:r>
              <a:rPr lang="en-US" altLang="zh-TW" sz="40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  <a:sym typeface="Wingdings" panose="05000000000000000000" pitchFamily="2" charset="2"/>
              </a:rPr>
              <a:t>?</a:t>
            </a:r>
          </a:p>
          <a:p>
            <a:pPr lvl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  <a:sym typeface="Wingdings" panose="05000000000000000000" pitchFamily="2" charset="2"/>
              </a:rPr>
              <a:t>我在天主的安排下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  <a:sym typeface="Wingdings" panose="05000000000000000000" pitchFamily="2" charset="2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  <a:sym typeface="Wingdings" panose="05000000000000000000" pitchFamily="2" charset="2"/>
              </a:rPr>
              <a:t>也頗似保祿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  <a:sym typeface="Wingdings" panose="05000000000000000000" pitchFamily="2" charset="2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  <a:sym typeface="Wingdings" panose="05000000000000000000" pitchFamily="2" charset="2"/>
              </a:rPr>
              <a:t>在教區外的福傳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  <a:sym typeface="Wingdings" panose="05000000000000000000" pitchFamily="2" charset="2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  <a:sym typeface="Wingdings" panose="05000000000000000000" pitchFamily="2" charset="2"/>
              </a:rPr>
              <a:t>似比在教區內所作的為多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  <a:sym typeface="Wingdings" panose="05000000000000000000" pitchFamily="2" charset="2"/>
              </a:rPr>
              <a:t>,</a:t>
            </a:r>
            <a:r>
              <a:rPr lang="zh-TW" altLang="en-US" sz="4000" dirty="0">
                <a:solidFill>
                  <a:srgbClr val="FF0000"/>
                </a:solidFill>
                <a:highlight>
                  <a:srgbClr val="FFFF00"/>
                </a:highlight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  <a:sym typeface="Wingdings" panose="05000000000000000000" pitchFamily="2" charset="2"/>
              </a:rPr>
              <a:t>是否也算是</a:t>
            </a:r>
            <a:r>
              <a:rPr lang="zh-TW" altLang="en-US" sz="1600" dirty="0">
                <a:solidFill>
                  <a:srgbClr val="FF0000"/>
                </a:solidFill>
                <a:highlight>
                  <a:srgbClr val="FFFF00"/>
                </a:highlight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  <a:sym typeface="Wingdings" panose="05000000000000000000" pitchFamily="2" charset="2"/>
              </a:rPr>
              <a:t> </a:t>
            </a:r>
            <a:r>
              <a:rPr lang="zh-TW" altLang="en-US" sz="4000" dirty="0">
                <a:solidFill>
                  <a:srgbClr val="FFFF00"/>
                </a:solidFill>
                <a:highlight>
                  <a:srgbClr val="FF0000"/>
                </a:highlight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  <a:sym typeface="Wingdings" panose="05000000000000000000" pitchFamily="2" charset="2"/>
              </a:rPr>
              <a:t>出口轉內銷</a:t>
            </a:r>
            <a:r>
              <a:rPr lang="en-US" altLang="zh-TW" sz="4000" dirty="0">
                <a:solidFill>
                  <a:srgbClr val="FF0000"/>
                </a:solidFill>
                <a:highlight>
                  <a:srgbClr val="FFFF00"/>
                </a:highlight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  <a:sym typeface="Wingdings" panose="05000000000000000000" pitchFamily="2" charset="2"/>
              </a:rPr>
              <a:t>?</a:t>
            </a:r>
            <a:r>
              <a:rPr lang="en-US" altLang="zh-TW" sz="40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  <a:sym typeface="Wingdings" panose="05000000000000000000" pitchFamily="2" charset="2"/>
              </a:rPr>
              <a:t>(</a:t>
            </a:r>
            <a:r>
              <a:rPr lang="zh-TW" altLang="en-US" sz="40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  <a:sym typeface="Wingdings" panose="05000000000000000000" pitchFamily="2" charset="2"/>
              </a:rPr>
              <a:t>反問教區</a:t>
            </a:r>
            <a:r>
              <a:rPr lang="en-US" altLang="zh-TW" sz="40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  <a:sym typeface="Wingdings" panose="05000000000000000000" pitchFamily="2" charset="2"/>
              </a:rPr>
              <a:t>?)</a:t>
            </a:r>
            <a:endParaRPr lang="en-US" altLang="zh-TW" sz="4000" dirty="0">
              <a:solidFill>
                <a:srgbClr val="00FF00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1271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BBC28901-E3EC-4875-8C8A-3B4376F740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9144000" cy="6624736"/>
          </a:xfrm>
        </p:spPr>
        <p:txBody>
          <a:bodyPr/>
          <a:lstStyle/>
          <a:p>
            <a:pPr algn="l"/>
            <a:r>
              <a:rPr lang="zh-TW" altLang="en-US" sz="34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我福傳的對象包括</a:t>
            </a:r>
            <a:r>
              <a:rPr lang="zh-TW" altLang="en-US" sz="340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天主教</a:t>
            </a:r>
            <a:r>
              <a:rPr lang="en-US" altLang="zh-TW" sz="34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,</a:t>
            </a:r>
            <a:r>
              <a:rPr lang="zh-TW" altLang="en-US" sz="34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基督教</a:t>
            </a:r>
            <a:r>
              <a:rPr lang="en-US" altLang="zh-TW" sz="34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,</a:t>
            </a:r>
            <a:r>
              <a:rPr lang="zh-TW" altLang="en-US" sz="3400" dirty="0">
                <a:solidFill>
                  <a:srgbClr val="00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佛教</a:t>
            </a:r>
            <a:r>
              <a:rPr lang="en-US" altLang="zh-TW" sz="34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,</a:t>
            </a:r>
            <a:r>
              <a:rPr lang="zh-TW" altLang="en-US" sz="34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道教</a:t>
            </a:r>
            <a:r>
              <a:rPr lang="en-US" altLang="zh-TW" sz="34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,</a:t>
            </a:r>
            <a:r>
              <a:rPr lang="zh-TW" altLang="en-US" sz="340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社團的</a:t>
            </a:r>
            <a:r>
              <a:rPr lang="en-US" altLang="zh-TW" sz="34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,</a:t>
            </a:r>
            <a:r>
              <a:rPr lang="zh-TW" altLang="en-US" sz="34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政府的</a:t>
            </a:r>
            <a:r>
              <a:rPr lang="en-US" altLang="zh-TW" sz="34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;</a:t>
            </a:r>
            <a:r>
              <a:rPr lang="zh-TW" altLang="en-US" sz="34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地區除國內也包括</a:t>
            </a:r>
            <a:r>
              <a:rPr lang="zh-TW" altLang="en-US" sz="340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澳</a:t>
            </a:r>
            <a:r>
              <a:rPr lang="en-US" altLang="zh-TW" sz="34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,</a:t>
            </a:r>
            <a:r>
              <a:rPr lang="zh-TW" altLang="en-US" sz="34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台</a:t>
            </a:r>
            <a:r>
              <a:rPr lang="en-US" altLang="zh-TW" sz="34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,</a:t>
            </a:r>
            <a:r>
              <a:rPr lang="zh-TW" altLang="en-US" sz="3400" dirty="0">
                <a:solidFill>
                  <a:srgbClr val="00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馬來西亞</a:t>
            </a:r>
            <a:r>
              <a:rPr lang="en-US" altLang="zh-TW" sz="34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,</a:t>
            </a:r>
            <a:r>
              <a:rPr lang="zh-TW" altLang="en-US" sz="34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星加坡</a:t>
            </a:r>
            <a:r>
              <a:rPr lang="en-US" altLang="zh-TW" sz="34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,</a:t>
            </a:r>
            <a:r>
              <a:rPr lang="zh-TW" altLang="en-US" sz="340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菲律賓</a:t>
            </a:r>
            <a:r>
              <a:rPr lang="en-US" altLang="zh-TW" sz="34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;</a:t>
            </a:r>
            <a:r>
              <a:rPr lang="zh-TW" altLang="en-US" sz="34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悉尼</a:t>
            </a:r>
            <a:r>
              <a:rPr lang="en-US" altLang="zh-TW" sz="34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,</a:t>
            </a:r>
            <a:r>
              <a:rPr lang="zh-TW" altLang="en-US" sz="3400" dirty="0">
                <a:solidFill>
                  <a:srgbClr val="00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墨爾本</a:t>
            </a:r>
            <a:r>
              <a:rPr lang="en-US" altLang="zh-TW" sz="34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,</a:t>
            </a:r>
            <a:r>
              <a:rPr lang="zh-TW" altLang="en-US" sz="34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紐西蘭</a:t>
            </a:r>
            <a:r>
              <a:rPr lang="en-US" altLang="zh-TW" sz="34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,</a:t>
            </a:r>
            <a:r>
              <a:rPr lang="zh-TW" altLang="en-US" sz="340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溫哥華</a:t>
            </a:r>
            <a:r>
              <a:rPr lang="en-US" altLang="zh-TW" sz="34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.</a:t>
            </a:r>
          </a:p>
          <a:p>
            <a:pPr algn="l"/>
            <a:r>
              <a:rPr lang="zh-TW" altLang="en-US" sz="3400" dirty="0">
                <a:solidFill>
                  <a:schemeClr val="bg1"/>
                </a:solidFill>
                <a:highlight>
                  <a:srgbClr val="FF0000"/>
                </a:highlight>
                <a:latin typeface="華康儷中黑(P)" panose="020B0500000000000000" pitchFamily="34" charset="-120"/>
                <a:ea typeface="華康儷中黑(P)" panose="020B0500000000000000" pitchFamily="34" charset="-120"/>
              </a:rPr>
              <a:t>天主教</a:t>
            </a:r>
            <a:r>
              <a:rPr lang="zh-TW" altLang="en-US" sz="3400" dirty="0">
                <a:solidFill>
                  <a:srgbClr val="FFFF00"/>
                </a:solidFill>
                <a:highlight>
                  <a:srgbClr val="FF0000"/>
                </a:highlight>
                <a:latin typeface="華康儷中黑(P)" panose="020B0500000000000000" pitchFamily="34" charset="-120"/>
                <a:ea typeface="華康儷中黑(P)" panose="020B0500000000000000" pitchFamily="34" charset="-120"/>
              </a:rPr>
              <a:t>屬於天國</a:t>
            </a:r>
            <a:r>
              <a:rPr lang="en-US" altLang="zh-TW" sz="3400" dirty="0">
                <a:solidFill>
                  <a:schemeClr val="bg1"/>
                </a:solidFill>
                <a:highlight>
                  <a:srgbClr val="FF0000"/>
                </a:highlight>
                <a:latin typeface="華康儷中黑(P)" panose="020B0500000000000000" pitchFamily="34" charset="-120"/>
                <a:ea typeface="華康儷中黑(P)" panose="020B0500000000000000" pitchFamily="34" charset="-120"/>
              </a:rPr>
              <a:t>,</a:t>
            </a:r>
            <a:r>
              <a:rPr lang="zh-TW" altLang="en-US" sz="3400" dirty="0">
                <a:solidFill>
                  <a:schemeClr val="bg1"/>
                </a:solidFill>
                <a:highlight>
                  <a:srgbClr val="FF0000"/>
                </a:highlight>
                <a:latin typeface="華康儷中黑(P)" panose="020B0500000000000000" pitchFamily="34" charset="-120"/>
                <a:ea typeface="華康儷中黑(P)" panose="020B0500000000000000" pitchFamily="34" charset="-120"/>
              </a:rPr>
              <a:t>是天國的</a:t>
            </a:r>
            <a:r>
              <a:rPr lang="zh-TW" altLang="en-US" sz="3400" dirty="0">
                <a:solidFill>
                  <a:srgbClr val="FFFF00"/>
                </a:solidFill>
                <a:highlight>
                  <a:srgbClr val="FF0000"/>
                </a:highlight>
                <a:latin typeface="華康儷中黑(P)" panose="020B0500000000000000" pitchFamily="34" charset="-120"/>
                <a:ea typeface="華康儷中黑(P)" panose="020B0500000000000000" pitchFamily="34" charset="-120"/>
              </a:rPr>
              <a:t>工匠</a:t>
            </a:r>
            <a:r>
              <a:rPr lang="en-US" altLang="zh-TW" sz="3400" dirty="0">
                <a:solidFill>
                  <a:schemeClr val="bg1"/>
                </a:solidFill>
                <a:highlight>
                  <a:srgbClr val="FF0000"/>
                </a:highlight>
                <a:latin typeface="華康儷中黑(P)" panose="020B0500000000000000" pitchFamily="34" charset="-120"/>
                <a:ea typeface="華康儷中黑(P)" panose="020B0500000000000000" pitchFamily="34" charset="-120"/>
              </a:rPr>
              <a:t>,</a:t>
            </a:r>
            <a:r>
              <a:rPr lang="zh-TW" altLang="en-US" sz="3400" dirty="0">
                <a:solidFill>
                  <a:schemeClr val="bg1"/>
                </a:solidFill>
                <a:highlight>
                  <a:srgbClr val="FF0000"/>
                </a:highlight>
                <a:latin typeface="華康儷中黑(P)" panose="020B0500000000000000" pitchFamily="34" charset="-120"/>
                <a:ea typeface="華康儷中黑(P)" panose="020B0500000000000000" pitchFamily="34" charset="-120"/>
              </a:rPr>
              <a:t>要帶來</a:t>
            </a:r>
            <a:r>
              <a:rPr lang="zh-TW" altLang="en-US" sz="3400" dirty="0">
                <a:solidFill>
                  <a:srgbClr val="FFFF00"/>
                </a:solidFill>
                <a:highlight>
                  <a:srgbClr val="FF0000"/>
                </a:highlight>
                <a:latin typeface="華康儷中黑(P)" panose="020B0500000000000000" pitchFamily="34" charset="-120"/>
                <a:ea typeface="華康儷中黑(P)" panose="020B0500000000000000" pitchFamily="34" charset="-120"/>
              </a:rPr>
              <a:t>普世救恩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C32B95D-6745-4B60-977E-7C9F68E4DC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0888"/>
            <a:ext cx="5328592" cy="2376264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1DBBA66A-641A-40D6-9F10-3378C262DF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992" y="2447655"/>
            <a:ext cx="3762164" cy="2565521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C81E9FD7-0D18-4E65-9FEB-97C6B52BB7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55" y="4509118"/>
            <a:ext cx="4075800" cy="2376265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466111CF-5811-46E1-A8A3-F043322300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7" y="4509118"/>
            <a:ext cx="5127966" cy="233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93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6D0504ED-42E1-4940-84C0-462D2DA512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9144000" cy="655272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zh-TW" altLang="en-US" sz="3600" dirty="0">
                <a:solidFill>
                  <a:schemeClr val="bg1"/>
                </a:solidFill>
                <a:ea typeface="華康儷中黑(P)" panose="020B0500000000000000" pitchFamily="34" charset="-120"/>
              </a:rPr>
              <a:t>我的福傳內容有兩大原則</a:t>
            </a:r>
            <a:r>
              <a:rPr lang="en-US" altLang="zh-TW" sz="3600" dirty="0">
                <a:solidFill>
                  <a:schemeClr val="bg1"/>
                </a:solidFill>
                <a:ea typeface="華康儷中黑(P)" panose="020B0500000000000000" pitchFamily="34" charset="-120"/>
              </a:rPr>
              <a:t>:1.</a:t>
            </a:r>
            <a:r>
              <a:rPr lang="zh-TW" altLang="en-US" sz="3600" dirty="0">
                <a:solidFill>
                  <a:schemeClr val="bg1"/>
                </a:solidFill>
                <a:ea typeface="華康儷中黑(P)" panose="020B0500000000000000" pitchFamily="34" charset="-120"/>
              </a:rPr>
              <a:t>個人以</a:t>
            </a:r>
            <a:r>
              <a:rPr lang="zh-TW" altLang="en-US" sz="3600" dirty="0">
                <a:solidFill>
                  <a:srgbClr val="FFFF00"/>
                </a:solidFill>
                <a:ea typeface="華康儷中黑(P)" panose="020B0500000000000000" pitchFamily="34" charset="-120"/>
              </a:rPr>
              <a:t>全人</a:t>
            </a:r>
            <a:r>
              <a:rPr lang="zh-TW" altLang="en-US" sz="3600" dirty="0">
                <a:solidFill>
                  <a:schemeClr val="bg1"/>
                </a:solidFill>
                <a:ea typeface="華康儷中黑(P)" panose="020B0500000000000000" pitchFamily="34" charset="-120"/>
              </a:rPr>
              <a:t>發展為目標</a:t>
            </a:r>
            <a:r>
              <a:rPr lang="en-US" altLang="zh-TW" sz="3600" dirty="0">
                <a:solidFill>
                  <a:schemeClr val="bg1"/>
                </a:solidFill>
                <a:ea typeface="華康儷中黑(P)" panose="020B0500000000000000" pitchFamily="34" charset="-120"/>
              </a:rPr>
              <a:t>;2.</a:t>
            </a:r>
            <a:r>
              <a:rPr lang="zh-TW" altLang="en-US" sz="3600" dirty="0">
                <a:solidFill>
                  <a:schemeClr val="bg1"/>
                </a:solidFill>
                <a:ea typeface="華康儷中黑(P)" panose="020B0500000000000000" pitchFamily="34" charset="-120"/>
              </a:rPr>
              <a:t>方向是</a:t>
            </a:r>
            <a:r>
              <a:rPr lang="zh-TW" altLang="en-US" sz="3600" dirty="0">
                <a:solidFill>
                  <a:srgbClr val="FFFF00"/>
                </a:solidFill>
                <a:ea typeface="華康儷中黑(P)" panose="020B0500000000000000" pitchFamily="34" charset="-120"/>
              </a:rPr>
              <a:t>天國</a:t>
            </a:r>
            <a:r>
              <a:rPr lang="zh-TW" altLang="en-US" sz="3600" dirty="0">
                <a:solidFill>
                  <a:schemeClr val="bg1"/>
                </a:solidFill>
                <a:ea typeface="華康儷中黑(P)" panose="020B0500000000000000" pitchFamily="34" charset="-120"/>
              </a:rPr>
              <a:t>下的</a:t>
            </a:r>
            <a:r>
              <a:rPr lang="zh-TW" altLang="en-US" sz="3600" dirty="0">
                <a:solidFill>
                  <a:schemeClr val="bg1"/>
                </a:solidFill>
                <a:highlight>
                  <a:srgbClr val="FF0000"/>
                </a:highlight>
                <a:ea typeface="華康儷中黑(P)" panose="020B0500000000000000" pitchFamily="34" charset="-120"/>
              </a:rPr>
              <a:t>聖經</a:t>
            </a:r>
            <a:r>
              <a:rPr lang="en-US" altLang="zh-TW" sz="3600" dirty="0">
                <a:solidFill>
                  <a:schemeClr val="bg1"/>
                </a:solidFill>
                <a:highlight>
                  <a:srgbClr val="FF0000"/>
                </a:highlight>
                <a:ea typeface="華康儷中黑(P)" panose="020B0500000000000000" pitchFamily="34" charset="-120"/>
              </a:rPr>
              <a:t>+</a:t>
            </a:r>
            <a:r>
              <a:rPr lang="zh-TW" altLang="en-US" sz="3600" dirty="0">
                <a:solidFill>
                  <a:schemeClr val="bg1"/>
                </a:solidFill>
                <a:highlight>
                  <a:srgbClr val="FF0000"/>
                </a:highlight>
                <a:ea typeface="華康儷中黑(P)" panose="020B0500000000000000" pitchFamily="34" charset="-120"/>
              </a:rPr>
              <a:t>文化</a:t>
            </a:r>
            <a:r>
              <a:rPr lang="en-US" altLang="zh-TW" sz="3600" dirty="0">
                <a:solidFill>
                  <a:schemeClr val="bg1"/>
                </a:solidFill>
                <a:highlight>
                  <a:srgbClr val="FF0000"/>
                </a:highlight>
                <a:ea typeface="華康儷中黑(P)" panose="020B0500000000000000" pitchFamily="34" charset="-120"/>
              </a:rPr>
              <a:t>+</a:t>
            </a:r>
            <a:r>
              <a:rPr lang="zh-TW" altLang="en-US" sz="3600" dirty="0">
                <a:solidFill>
                  <a:schemeClr val="bg1"/>
                </a:solidFill>
                <a:highlight>
                  <a:srgbClr val="FF0000"/>
                </a:highlight>
                <a:ea typeface="華康儷中黑(P)" panose="020B0500000000000000" pitchFamily="34" charset="-120"/>
              </a:rPr>
              <a:t>生活</a:t>
            </a:r>
            <a:endParaRPr lang="en-US" altLang="zh-TW" sz="3600" dirty="0">
              <a:solidFill>
                <a:schemeClr val="bg1"/>
              </a:solidFill>
              <a:highlight>
                <a:srgbClr val="FF0000"/>
              </a:highlight>
              <a:ea typeface="華康儷中黑(P)" panose="020B0500000000000000" pitchFamily="34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dirty="0">
                <a:solidFill>
                  <a:schemeClr val="bg1"/>
                </a:solidFill>
                <a:ea typeface="華康儷中黑(P)" panose="020B0500000000000000" pitchFamily="34" charset="-120"/>
              </a:rPr>
              <a:t>我會設法讓傾向無神的中國接納我的信仰</a:t>
            </a:r>
            <a:r>
              <a:rPr lang="en-US" altLang="zh-TW" sz="2000" kern="100" dirty="0">
                <a:solidFill>
                  <a:srgbClr val="FFFF00"/>
                </a:solidFill>
                <a:effectLst/>
                <a:ea typeface="華康儷中黑(P)" panose="020B0500000000000000" pitchFamily="34" charset="-120"/>
                <a:cs typeface="Arial" panose="020B0604020202020204" pitchFamily="34" charset="0"/>
              </a:rPr>
              <a:t>(</a:t>
            </a:r>
            <a:r>
              <a:rPr lang="zh-TW" altLang="en-US" sz="2000" kern="100" dirty="0">
                <a:solidFill>
                  <a:srgbClr val="FFFF00"/>
                </a:solidFill>
                <a:effectLst/>
                <a:ea typeface="華康儷中黑(P)" panose="020B0500000000000000" pitchFamily="34" charset="-120"/>
                <a:cs typeface="Arial" panose="020B0604020202020204" pitchFamily="34" charset="0"/>
              </a:rPr>
              <a:t>徐參與</a:t>
            </a:r>
            <a:r>
              <a:rPr lang="en-US" altLang="zh-TW" sz="2000" kern="100" dirty="0">
                <a:solidFill>
                  <a:srgbClr val="FFFF00"/>
                </a:solidFill>
                <a:effectLst/>
                <a:ea typeface="華康儷中黑(P)" panose="020B0500000000000000" pitchFamily="34" charset="-120"/>
                <a:cs typeface="Arial" panose="020B0604020202020204" pitchFamily="34" charset="0"/>
              </a:rPr>
              <a:t>/</a:t>
            </a:r>
            <a:r>
              <a:rPr lang="zh-TW" altLang="en-US" sz="2000" kern="100" dirty="0">
                <a:solidFill>
                  <a:srgbClr val="FFFF00"/>
                </a:solidFill>
                <a:effectLst/>
                <a:ea typeface="華康儷中黑(P)" panose="020B0500000000000000" pitchFamily="34" charset="-120"/>
                <a:cs typeface="Arial" panose="020B0604020202020204" pitchFamily="34" charset="0"/>
              </a:rPr>
              <a:t>論文</a:t>
            </a:r>
            <a:r>
              <a:rPr lang="en-US" altLang="zh-TW" sz="2000" kern="100" dirty="0">
                <a:solidFill>
                  <a:srgbClr val="FFFF00"/>
                </a:solidFill>
                <a:effectLst/>
                <a:ea typeface="華康儷中黑(P)" panose="020B0500000000000000" pitchFamily="34" charset="-120"/>
                <a:cs typeface="Arial" panose="020B0604020202020204" pitchFamily="34" charset="0"/>
              </a:rPr>
              <a:t>)</a:t>
            </a:r>
            <a:endParaRPr lang="en-US" altLang="zh-TW" sz="2000" dirty="0">
              <a:solidFill>
                <a:schemeClr val="bg1"/>
              </a:solidFill>
              <a:ea typeface="華康儷中黑(P)" panose="020B0500000000000000" pitchFamily="34" charset="-120"/>
            </a:endParaRPr>
          </a:p>
          <a:p>
            <a:pPr algn="l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kern="100" dirty="0">
                <a:solidFill>
                  <a:srgbClr val="FFFF00"/>
                </a:solidFill>
                <a:effectLst/>
                <a:highlight>
                  <a:srgbClr val="FF0000"/>
                </a:highlight>
                <a:ea typeface="華康儷中黑(P)" panose="020B0500000000000000" pitchFamily="34" charset="-120"/>
                <a:cs typeface="Arial" panose="020B0604020202020204" pitchFamily="34" charset="0"/>
              </a:rPr>
              <a:t>基</a:t>
            </a:r>
            <a:r>
              <a:rPr lang="zh-TW" altLang="zh-TW" kern="100" dirty="0">
                <a:solidFill>
                  <a:srgbClr val="FFFF00"/>
                </a:solidFill>
                <a:effectLst/>
                <a:highlight>
                  <a:srgbClr val="FF0000"/>
                </a:highlight>
                <a:ea typeface="華康儷中黑(P)" panose="020B0500000000000000" pitchFamily="34" charset="-120"/>
                <a:cs typeface="Arial" panose="020B0604020202020204" pitchFamily="34" charset="0"/>
              </a:rPr>
              <a:t>督宗教在當代中國的社會作用及其影響論壇</a:t>
            </a:r>
            <a:endParaRPr lang="zh-TW" altLang="zh-TW" kern="100" dirty="0">
              <a:solidFill>
                <a:srgbClr val="FFFF00"/>
              </a:solidFill>
              <a:effectLst/>
              <a:ea typeface="華康儷中黑(P)" panose="020B0500000000000000" pitchFamily="34" charset="-120"/>
            </a:endParaRPr>
          </a:p>
          <a:p>
            <a:pPr algn="l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TW" sz="2400" kern="100" dirty="0">
                <a:solidFill>
                  <a:schemeClr val="bg1"/>
                </a:solidFill>
                <a:effectLst/>
                <a:ea typeface="華康儷中黑(P)" panose="020B0500000000000000" pitchFamily="34" charset="-120"/>
              </a:rPr>
              <a:t>(04</a:t>
            </a:r>
            <a:r>
              <a:rPr lang="zh-TW" altLang="zh-TW" sz="2400" kern="100" dirty="0">
                <a:solidFill>
                  <a:schemeClr val="bg1"/>
                </a:solidFill>
                <a:effectLst/>
                <a:ea typeface="華康儷中黑(P)" panose="020B0500000000000000" pitchFamily="34" charset="-120"/>
                <a:cs typeface="Arial" panose="020B0604020202020204" pitchFamily="34" charset="0"/>
              </a:rPr>
              <a:t>上海</a:t>
            </a:r>
            <a:r>
              <a:rPr lang="en-US" altLang="zh-TW" sz="2400" kern="100" dirty="0">
                <a:solidFill>
                  <a:schemeClr val="bg1"/>
                </a:solidFill>
                <a:effectLst/>
                <a:ea typeface="華康儷中黑(P)" panose="020B0500000000000000" pitchFamily="34" charset="-120"/>
              </a:rPr>
              <a:t>)</a:t>
            </a:r>
            <a:r>
              <a:rPr lang="zh-TW" altLang="en-US" sz="3600" kern="100" dirty="0">
                <a:solidFill>
                  <a:srgbClr val="FFFF00"/>
                </a:solidFill>
                <a:effectLst/>
                <a:ea typeface="華康儷中宋" panose="02020509000000000000" pitchFamily="49" charset="-120"/>
                <a:cs typeface="Arial" panose="020B0604020202020204" pitchFamily="34" charset="0"/>
              </a:rPr>
              <a:t>天主</a:t>
            </a:r>
            <a:r>
              <a:rPr lang="zh-CN" altLang="zh-TW" sz="3600" kern="100" dirty="0">
                <a:solidFill>
                  <a:srgbClr val="FFFF00"/>
                </a:solidFill>
                <a:effectLst/>
                <a:ea typeface="華康儷中宋" panose="02020509000000000000" pitchFamily="49" charset="-120"/>
                <a:cs typeface="Arial" panose="020B0604020202020204" pitchFamily="34" charset="0"/>
              </a:rPr>
              <a:t>教與世界大同</a:t>
            </a:r>
            <a:endParaRPr lang="zh-TW" altLang="zh-TW" sz="3600" kern="100" dirty="0">
              <a:solidFill>
                <a:srgbClr val="FFFF00"/>
              </a:solidFill>
              <a:effectLst/>
              <a:ea typeface="華康儷中宋" panose="02020509000000000000" pitchFamily="49" charset="-120"/>
            </a:endParaRPr>
          </a:p>
          <a:p>
            <a:pPr algn="l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TW" sz="2400" kern="100" dirty="0">
                <a:solidFill>
                  <a:schemeClr val="bg1"/>
                </a:solidFill>
                <a:ea typeface="華康儷中黑(P)" panose="020B0500000000000000" pitchFamily="34" charset="-120"/>
              </a:rPr>
              <a:t>(05</a:t>
            </a:r>
            <a:r>
              <a:rPr lang="zh-CN" altLang="zh-TW" sz="2400" kern="100" dirty="0">
                <a:solidFill>
                  <a:schemeClr val="bg1"/>
                </a:solidFill>
                <a:ea typeface="華康儷中黑(P)" panose="020B0500000000000000" pitchFamily="34" charset="-120"/>
              </a:rPr>
              <a:t>北京</a:t>
            </a:r>
            <a:r>
              <a:rPr lang="en-US" altLang="zh-TW" sz="2400" kern="100" dirty="0">
                <a:solidFill>
                  <a:schemeClr val="bg1"/>
                </a:solidFill>
                <a:ea typeface="華康儷中黑(P)" panose="020B0500000000000000" pitchFamily="34" charset="-120"/>
              </a:rPr>
              <a:t>)</a:t>
            </a:r>
            <a:r>
              <a:rPr lang="zh-CN" altLang="zh-TW" sz="3600" kern="100" dirty="0">
                <a:solidFill>
                  <a:srgbClr val="00FF00"/>
                </a:solidFill>
                <a:ea typeface="華康儷中宋" panose="02020509000000000000" pitchFamily="49" charset="-120"/>
                <a:cs typeface="Arial" panose="020B0604020202020204" pitchFamily="34" charset="0"/>
              </a:rPr>
              <a:t>天主教</a:t>
            </a:r>
            <a:r>
              <a:rPr lang="zh-TW" altLang="en-US" sz="3600" kern="100" dirty="0">
                <a:solidFill>
                  <a:srgbClr val="00FF00"/>
                </a:solidFill>
                <a:ea typeface="華康儷中宋" panose="02020509000000000000" pitchFamily="49" charset="-120"/>
                <a:cs typeface="Arial" panose="020B0604020202020204" pitchFamily="34" charset="0"/>
              </a:rPr>
              <a:t>對</a:t>
            </a:r>
            <a:r>
              <a:rPr lang="zh-CN" altLang="zh-TW" sz="3600" kern="100" dirty="0">
                <a:solidFill>
                  <a:srgbClr val="00FF00"/>
                </a:solidFill>
                <a:ea typeface="華康儷中宋" panose="02020509000000000000" pitchFamily="49" charset="-120"/>
                <a:cs typeface="Arial" panose="020B0604020202020204" pitchFamily="34" charset="0"/>
              </a:rPr>
              <a:t>中國精神文明建</a:t>
            </a:r>
            <a:r>
              <a:rPr lang="zh-TW" altLang="en-US" sz="3600" kern="100" dirty="0">
                <a:solidFill>
                  <a:srgbClr val="00FF00"/>
                </a:solidFill>
                <a:ea typeface="華康儷中宋" panose="02020509000000000000" pitchFamily="49" charset="-120"/>
                <a:cs typeface="Arial" panose="020B0604020202020204" pitchFamily="34" charset="0"/>
              </a:rPr>
              <a:t>設</a:t>
            </a:r>
            <a:r>
              <a:rPr lang="zh-CN" altLang="zh-TW" sz="3600" kern="100" dirty="0">
                <a:solidFill>
                  <a:srgbClr val="00FF00"/>
                </a:solidFill>
                <a:ea typeface="華康儷中宋" panose="02020509000000000000" pitchFamily="49" charset="-120"/>
                <a:cs typeface="Arial" panose="020B0604020202020204" pitchFamily="34" charset="0"/>
              </a:rPr>
              <a:t>的</a:t>
            </a:r>
            <a:r>
              <a:rPr lang="zh-TW" altLang="en-US" sz="3600" kern="100" dirty="0">
                <a:solidFill>
                  <a:srgbClr val="00FF00"/>
                </a:solidFill>
                <a:ea typeface="華康儷中宋" panose="02020509000000000000" pitchFamily="49" charset="-120"/>
                <a:cs typeface="Arial" panose="020B0604020202020204" pitchFamily="34" charset="0"/>
              </a:rPr>
              <a:t>貢</a:t>
            </a:r>
            <a:r>
              <a:rPr lang="zh-CN" altLang="zh-TW" sz="3600" kern="100" dirty="0">
                <a:solidFill>
                  <a:srgbClr val="00FF00"/>
                </a:solidFill>
                <a:ea typeface="華康儷中宋" panose="02020509000000000000" pitchFamily="49" charset="-120"/>
                <a:cs typeface="Arial" panose="020B0604020202020204" pitchFamily="34" charset="0"/>
              </a:rPr>
              <a:t>献</a:t>
            </a:r>
            <a:endParaRPr lang="zh-TW" altLang="zh-TW" sz="3600" kern="100" dirty="0">
              <a:solidFill>
                <a:srgbClr val="00FF00"/>
              </a:solidFill>
              <a:ea typeface="華康儷中宋" panose="02020509000000000000" pitchFamily="49" charset="-120"/>
              <a:cs typeface="Arial" panose="020B0604020202020204" pitchFamily="34" charset="0"/>
            </a:endParaRPr>
          </a:p>
          <a:p>
            <a:pPr algn="l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TW" sz="2400" kern="100" dirty="0">
                <a:solidFill>
                  <a:schemeClr val="bg1"/>
                </a:solidFill>
                <a:ea typeface="華康儷中黑(P)" panose="020B0500000000000000" pitchFamily="34" charset="-120"/>
              </a:rPr>
              <a:t>(08</a:t>
            </a:r>
            <a:r>
              <a:rPr lang="zh-TW" altLang="zh-TW" sz="2400" kern="100" dirty="0">
                <a:solidFill>
                  <a:schemeClr val="bg1"/>
                </a:solidFill>
                <a:ea typeface="華康儷中黑(P)" panose="020B0500000000000000" pitchFamily="34" charset="-120"/>
              </a:rPr>
              <a:t>北京</a:t>
            </a:r>
            <a:r>
              <a:rPr lang="en-US" altLang="zh-TW" sz="2400" kern="100" dirty="0">
                <a:solidFill>
                  <a:schemeClr val="bg1"/>
                </a:solidFill>
                <a:ea typeface="華康儷中黑(P)" panose="020B0500000000000000" pitchFamily="34" charset="-120"/>
              </a:rPr>
              <a:t>)</a:t>
            </a:r>
            <a:r>
              <a:rPr lang="zh-CN" altLang="zh-TW" sz="3600" kern="100" dirty="0">
                <a:solidFill>
                  <a:srgbClr val="FFFF00"/>
                </a:solidFill>
                <a:ea typeface="華康儷中宋" panose="02020509000000000000" pitchFamily="49" charset="-120"/>
                <a:cs typeface="Arial" panose="020B0604020202020204" pitchFamily="34" charset="0"/>
              </a:rPr>
              <a:t>天主教對中國和諧社會的貢獻</a:t>
            </a:r>
            <a:endParaRPr lang="zh-TW" altLang="zh-TW" sz="3600" kern="100" dirty="0">
              <a:solidFill>
                <a:srgbClr val="FFFF00"/>
              </a:solidFill>
              <a:ea typeface="華康儷中宋" panose="02020509000000000000" pitchFamily="49" charset="-120"/>
              <a:cs typeface="Arial" panose="020B0604020202020204" pitchFamily="34" charset="0"/>
            </a:endParaRPr>
          </a:p>
          <a:p>
            <a:pPr algn="l">
              <a:lnSpc>
                <a:spcPts val="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TW" sz="2400" kern="100" dirty="0">
                <a:solidFill>
                  <a:schemeClr val="bg1"/>
                </a:solidFill>
                <a:ea typeface="華康儷中黑(P)" panose="020B0500000000000000" pitchFamily="34" charset="-120"/>
              </a:rPr>
              <a:t>(11</a:t>
            </a:r>
            <a:r>
              <a:rPr lang="zh-TW" altLang="zh-TW" sz="2400" kern="100" dirty="0">
                <a:solidFill>
                  <a:schemeClr val="bg1"/>
                </a:solidFill>
                <a:ea typeface="華康儷中黑(P)" panose="020B0500000000000000" pitchFamily="34" charset="-120"/>
              </a:rPr>
              <a:t>廈門</a:t>
            </a:r>
            <a:r>
              <a:rPr lang="en-US" altLang="zh-TW" sz="2400" kern="100" dirty="0">
                <a:solidFill>
                  <a:schemeClr val="bg1"/>
                </a:solidFill>
                <a:ea typeface="華康儷中黑(P)" panose="020B0500000000000000" pitchFamily="34" charset="-120"/>
              </a:rPr>
              <a:t>)</a:t>
            </a:r>
            <a:r>
              <a:rPr lang="zh-CN" altLang="zh-TW" sz="3600" kern="100" dirty="0">
                <a:solidFill>
                  <a:srgbClr val="00FF00"/>
                </a:solidFill>
                <a:ea typeface="華康儷中宋" panose="02020509000000000000" pitchFamily="49" charset="-120"/>
                <a:cs typeface="Arial" panose="020B0604020202020204" pitchFamily="34" charset="0"/>
              </a:rPr>
              <a:t>天主教德育與國民教育</a:t>
            </a:r>
            <a:endParaRPr lang="zh-TW" altLang="zh-TW" sz="3600" kern="100" dirty="0">
              <a:solidFill>
                <a:srgbClr val="00FF00"/>
              </a:solidFill>
              <a:ea typeface="華康儷中宋" panose="02020509000000000000" pitchFamily="49" charset="-120"/>
              <a:cs typeface="Arial" panose="020B0604020202020204" pitchFamily="34" charset="0"/>
            </a:endParaRPr>
          </a:p>
          <a:p>
            <a:pPr algn="l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zh-TW" kern="100" dirty="0">
                <a:solidFill>
                  <a:srgbClr val="FFFF00"/>
                </a:solidFill>
                <a:effectLst/>
                <a:highlight>
                  <a:srgbClr val="FF0000"/>
                </a:highlight>
                <a:ea typeface="華康儷中黑(P)" panose="020B0500000000000000" pitchFamily="34" charset="-120"/>
                <a:cs typeface="Arial" panose="020B0604020202020204" pitchFamily="34" charset="0"/>
              </a:rPr>
              <a:t>中華美德教育行動師資培訓班</a:t>
            </a:r>
            <a:r>
              <a:rPr lang="en-US" altLang="zh-TW" sz="3000" kern="100" dirty="0">
                <a:solidFill>
                  <a:schemeClr val="bg1"/>
                </a:solidFill>
                <a:effectLst/>
                <a:ea typeface="華康儷中黑(P)" panose="020B0500000000000000" pitchFamily="34" charset="-120"/>
              </a:rPr>
              <a:t>(</a:t>
            </a:r>
            <a:r>
              <a:rPr lang="zh-TW" altLang="zh-TW" sz="3000" kern="100" dirty="0">
                <a:solidFill>
                  <a:schemeClr val="bg1"/>
                </a:solidFill>
                <a:effectLst/>
                <a:ea typeface="華康儷中黑(P)" panose="020B0500000000000000" pitchFamily="34" charset="-120"/>
                <a:cs typeface="Arial" panose="020B0604020202020204" pitchFamily="34" charset="0"/>
              </a:rPr>
              <a:t>為國內和台灣教師</a:t>
            </a:r>
            <a:r>
              <a:rPr lang="en-US" altLang="zh-TW" sz="3000" kern="100" dirty="0">
                <a:solidFill>
                  <a:schemeClr val="bg1"/>
                </a:solidFill>
                <a:effectLst/>
                <a:ea typeface="華康儷中黑(P)" panose="020B0500000000000000" pitchFamily="34" charset="-120"/>
              </a:rPr>
              <a:t>)</a:t>
            </a:r>
            <a:endParaRPr lang="zh-TW" altLang="zh-TW" sz="3000" kern="100" dirty="0">
              <a:solidFill>
                <a:schemeClr val="bg1"/>
              </a:solidFill>
              <a:effectLst/>
              <a:ea typeface="華康儷中黑(P)" panose="020B0500000000000000" pitchFamily="34" charset="-120"/>
            </a:endParaRPr>
          </a:p>
          <a:p>
            <a:pPr algn="l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TW" kern="100" dirty="0">
                <a:solidFill>
                  <a:schemeClr val="bg1"/>
                </a:solidFill>
                <a:effectLst/>
                <a:ea typeface="華康儷中黑(P)" panose="020B0500000000000000" pitchFamily="34" charset="-120"/>
                <a:cs typeface="Arial" panose="020B0604020202020204" pitchFamily="34" charset="0"/>
              </a:rPr>
              <a:t>     </a:t>
            </a:r>
            <a:r>
              <a:rPr lang="zh-TW" altLang="zh-TW" sz="3000" kern="100" dirty="0">
                <a:solidFill>
                  <a:schemeClr val="bg1"/>
                </a:solidFill>
                <a:effectLst/>
                <a:ea typeface="華康儷中黑(P)" panose="020B0500000000000000" pitchFamily="34" charset="-120"/>
                <a:cs typeface="Arial" panose="020B0604020202020204" pitchFamily="34" charset="0"/>
              </a:rPr>
              <a:t>香港中文大學新亞書院與北京東方道德究所合辦</a:t>
            </a:r>
            <a:endParaRPr lang="zh-TW" altLang="zh-TW" sz="3000" kern="100" dirty="0">
              <a:solidFill>
                <a:schemeClr val="bg1"/>
              </a:solidFill>
              <a:effectLst/>
              <a:ea typeface="華康儷中黑(P)" panose="020B0500000000000000" pitchFamily="34" charset="-120"/>
            </a:endParaRPr>
          </a:p>
          <a:p>
            <a:pPr algn="l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TW" sz="2400" kern="100" dirty="0">
                <a:solidFill>
                  <a:schemeClr val="bg1"/>
                </a:solidFill>
                <a:ea typeface="華康儷中黑(P)" panose="020B0500000000000000" pitchFamily="34" charset="-120"/>
              </a:rPr>
              <a:t>(09</a:t>
            </a:r>
            <a:r>
              <a:rPr lang="zh-TW" altLang="zh-TW" sz="2400" kern="100" dirty="0">
                <a:solidFill>
                  <a:schemeClr val="bg1"/>
                </a:solidFill>
                <a:ea typeface="華康儷中黑(P)" panose="020B0500000000000000" pitchFamily="34" charset="-120"/>
              </a:rPr>
              <a:t>中大</a:t>
            </a:r>
            <a:r>
              <a:rPr lang="en-US" altLang="zh-TW" sz="2400" kern="100" dirty="0">
                <a:solidFill>
                  <a:schemeClr val="bg1"/>
                </a:solidFill>
                <a:ea typeface="華康儷中黑(P)" panose="020B0500000000000000" pitchFamily="34" charset="-120"/>
              </a:rPr>
              <a:t>)</a:t>
            </a:r>
            <a:r>
              <a:rPr lang="zh-CN" altLang="zh-TW" sz="3600" kern="100" dirty="0">
                <a:solidFill>
                  <a:srgbClr val="FFFF00"/>
                </a:solidFill>
                <a:ea typeface="華康儷中宋" panose="02020509000000000000" pitchFamily="49" charset="-120"/>
                <a:cs typeface="Arial" panose="020B0604020202020204" pitchFamily="34" charset="0"/>
              </a:rPr>
              <a:t>從</a:t>
            </a:r>
            <a:r>
              <a:rPr lang="zh-CN" altLang="zh-TW" sz="2800" kern="100" dirty="0">
                <a:solidFill>
                  <a:srgbClr val="FFFF00"/>
                </a:solidFill>
                <a:ea typeface="華康儷中宋" panose="02020509000000000000" pitchFamily="49" charset="-120"/>
                <a:cs typeface="Arial" panose="020B0604020202020204" pitchFamily="34" charset="0"/>
              </a:rPr>
              <a:t>《</a:t>
            </a:r>
            <a:r>
              <a:rPr lang="zh-CN" altLang="zh-TW" sz="3600" kern="100" dirty="0">
                <a:solidFill>
                  <a:srgbClr val="FFFF00"/>
                </a:solidFill>
                <a:ea typeface="華康儷中宋" panose="02020509000000000000" pitchFamily="49" charset="-120"/>
                <a:cs typeface="Arial" panose="020B0604020202020204" pitchFamily="34" charset="0"/>
              </a:rPr>
              <a:t>大學</a:t>
            </a:r>
            <a:r>
              <a:rPr lang="zh-CN" altLang="zh-TW" sz="2800" kern="100" dirty="0">
                <a:solidFill>
                  <a:srgbClr val="FFFF00"/>
                </a:solidFill>
                <a:ea typeface="華康儷中宋" panose="02020509000000000000" pitchFamily="49" charset="-120"/>
                <a:cs typeface="Arial" panose="020B0604020202020204" pitchFamily="34" charset="0"/>
              </a:rPr>
              <a:t>》</a:t>
            </a:r>
            <a:r>
              <a:rPr lang="zh-CN" altLang="zh-TW" sz="3600" kern="100" dirty="0">
                <a:solidFill>
                  <a:srgbClr val="FFFF00"/>
                </a:solidFill>
                <a:ea typeface="華康儷中宋" panose="02020509000000000000" pitchFamily="49" charset="-120"/>
                <a:cs typeface="Arial" panose="020B0604020202020204" pitchFamily="34" charset="0"/>
              </a:rPr>
              <a:t>的「八目」看全人教育</a:t>
            </a:r>
            <a:endParaRPr lang="zh-TW" altLang="zh-TW" sz="3600" kern="100" dirty="0">
              <a:solidFill>
                <a:srgbClr val="FFFF00"/>
              </a:solidFill>
              <a:ea typeface="華康儷中宋" panose="02020509000000000000" pitchFamily="49" charset="-120"/>
              <a:cs typeface="Arial" panose="020B0604020202020204" pitchFamily="34" charset="0"/>
            </a:endParaRPr>
          </a:p>
          <a:p>
            <a:pPr algn="l" latinLnBrk="1" hangingPunct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</a:pPr>
            <a:endParaRPr lang="zh-TW" altLang="en-US" sz="3600" dirty="0">
              <a:solidFill>
                <a:schemeClr val="bg1"/>
              </a:solidFill>
              <a:ea typeface="華康儷中黑(P)" panose="020B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423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6D0504ED-42E1-4940-84C0-462D2DA512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9144000" cy="655272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zh-TW" altLang="en-US" sz="3600" dirty="0">
                <a:solidFill>
                  <a:schemeClr val="bg1"/>
                </a:solidFill>
                <a:ea typeface="華康儷中黑(P)" panose="020B0500000000000000" pitchFamily="34" charset="-120"/>
              </a:rPr>
              <a:t>我的福傳內容有兩大原則</a:t>
            </a:r>
            <a:r>
              <a:rPr lang="en-US" altLang="zh-TW" sz="3600" dirty="0">
                <a:solidFill>
                  <a:schemeClr val="bg1"/>
                </a:solidFill>
                <a:ea typeface="華康儷中黑(P)" panose="020B0500000000000000" pitchFamily="34" charset="-120"/>
              </a:rPr>
              <a:t>:1.</a:t>
            </a:r>
            <a:r>
              <a:rPr lang="zh-TW" altLang="en-US" sz="3600" dirty="0">
                <a:solidFill>
                  <a:schemeClr val="bg1"/>
                </a:solidFill>
                <a:ea typeface="華康儷中黑(P)" panose="020B0500000000000000" pitchFamily="34" charset="-120"/>
              </a:rPr>
              <a:t>個人以</a:t>
            </a:r>
            <a:r>
              <a:rPr lang="zh-TW" altLang="en-US" sz="3600" dirty="0">
                <a:solidFill>
                  <a:srgbClr val="FFFF00"/>
                </a:solidFill>
                <a:ea typeface="華康儷中黑(P)" panose="020B0500000000000000" pitchFamily="34" charset="-120"/>
              </a:rPr>
              <a:t>全人</a:t>
            </a:r>
            <a:r>
              <a:rPr lang="zh-TW" altLang="en-US" sz="3600" dirty="0">
                <a:solidFill>
                  <a:schemeClr val="bg1"/>
                </a:solidFill>
                <a:ea typeface="華康儷中黑(P)" panose="020B0500000000000000" pitchFamily="34" charset="-120"/>
              </a:rPr>
              <a:t>發展為目標</a:t>
            </a:r>
            <a:r>
              <a:rPr lang="en-US" altLang="zh-TW" sz="3600" dirty="0">
                <a:solidFill>
                  <a:schemeClr val="bg1"/>
                </a:solidFill>
                <a:ea typeface="華康儷中黑(P)" panose="020B0500000000000000" pitchFamily="34" charset="-120"/>
              </a:rPr>
              <a:t>;2.</a:t>
            </a:r>
            <a:r>
              <a:rPr lang="zh-TW" altLang="en-US" sz="3600" dirty="0">
                <a:solidFill>
                  <a:schemeClr val="bg1"/>
                </a:solidFill>
                <a:ea typeface="華康儷中黑(P)" panose="020B0500000000000000" pitchFamily="34" charset="-120"/>
              </a:rPr>
              <a:t>方向是</a:t>
            </a:r>
            <a:r>
              <a:rPr lang="zh-TW" altLang="en-US" sz="3600" dirty="0">
                <a:solidFill>
                  <a:srgbClr val="FFFF00"/>
                </a:solidFill>
                <a:ea typeface="華康儷中黑(P)" panose="020B0500000000000000" pitchFamily="34" charset="-120"/>
              </a:rPr>
              <a:t>天國</a:t>
            </a:r>
            <a:r>
              <a:rPr lang="zh-TW" altLang="en-US" sz="3600" dirty="0">
                <a:solidFill>
                  <a:schemeClr val="bg1"/>
                </a:solidFill>
                <a:ea typeface="華康儷中黑(P)" panose="020B0500000000000000" pitchFamily="34" charset="-120"/>
              </a:rPr>
              <a:t>下的</a:t>
            </a:r>
            <a:r>
              <a:rPr lang="zh-TW" altLang="en-US" sz="3600" dirty="0">
                <a:solidFill>
                  <a:schemeClr val="bg1"/>
                </a:solidFill>
                <a:highlight>
                  <a:srgbClr val="FF0000"/>
                </a:highlight>
                <a:ea typeface="華康儷中黑(P)" panose="020B0500000000000000" pitchFamily="34" charset="-120"/>
              </a:rPr>
              <a:t>聖經</a:t>
            </a:r>
            <a:r>
              <a:rPr lang="en-US" altLang="zh-TW" sz="3600" dirty="0">
                <a:solidFill>
                  <a:schemeClr val="bg1"/>
                </a:solidFill>
                <a:highlight>
                  <a:srgbClr val="FF0000"/>
                </a:highlight>
                <a:ea typeface="華康儷中黑(P)" panose="020B0500000000000000" pitchFamily="34" charset="-120"/>
              </a:rPr>
              <a:t>+</a:t>
            </a:r>
            <a:r>
              <a:rPr lang="zh-TW" altLang="en-US" sz="3600" dirty="0">
                <a:solidFill>
                  <a:schemeClr val="bg1"/>
                </a:solidFill>
                <a:highlight>
                  <a:srgbClr val="FF0000"/>
                </a:highlight>
                <a:ea typeface="華康儷中黑(P)" panose="020B0500000000000000" pitchFamily="34" charset="-120"/>
              </a:rPr>
              <a:t>文化</a:t>
            </a:r>
            <a:r>
              <a:rPr lang="en-US" altLang="zh-TW" sz="3600" dirty="0">
                <a:solidFill>
                  <a:schemeClr val="bg1"/>
                </a:solidFill>
                <a:highlight>
                  <a:srgbClr val="FF0000"/>
                </a:highlight>
                <a:ea typeface="華康儷中黑(P)" panose="020B0500000000000000" pitchFamily="34" charset="-120"/>
              </a:rPr>
              <a:t>+</a:t>
            </a:r>
            <a:r>
              <a:rPr lang="zh-TW" altLang="en-US" sz="3600" dirty="0">
                <a:solidFill>
                  <a:schemeClr val="bg1"/>
                </a:solidFill>
                <a:highlight>
                  <a:srgbClr val="FF0000"/>
                </a:highlight>
                <a:ea typeface="華康儷中黑(P)" panose="020B0500000000000000" pitchFamily="34" charset="-120"/>
              </a:rPr>
              <a:t>生活</a:t>
            </a:r>
            <a:endParaRPr lang="en-US" altLang="zh-TW" sz="3600" dirty="0">
              <a:solidFill>
                <a:schemeClr val="bg1"/>
              </a:solidFill>
              <a:highlight>
                <a:srgbClr val="FF0000"/>
              </a:highlight>
              <a:ea typeface="華康儷中黑(P)" panose="020B0500000000000000" pitchFamily="34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dirty="0">
                <a:solidFill>
                  <a:schemeClr val="bg1"/>
                </a:solidFill>
                <a:ea typeface="華康儷中黑(P)" panose="020B0500000000000000" pitchFamily="34" charset="-120"/>
              </a:rPr>
              <a:t>我會設法讓傾向無神的中國接納我的信仰</a:t>
            </a:r>
            <a:r>
              <a:rPr lang="en-US" altLang="zh-TW" sz="2000" kern="100" dirty="0">
                <a:solidFill>
                  <a:srgbClr val="FFFF00"/>
                </a:solidFill>
                <a:effectLst/>
                <a:ea typeface="華康儷中黑(P)" panose="020B0500000000000000" pitchFamily="34" charset="-120"/>
                <a:cs typeface="Arial" panose="020B0604020202020204" pitchFamily="34" charset="0"/>
              </a:rPr>
              <a:t>(</a:t>
            </a:r>
            <a:r>
              <a:rPr lang="zh-TW" altLang="en-US" sz="2000" kern="100" dirty="0">
                <a:solidFill>
                  <a:srgbClr val="FFFF00"/>
                </a:solidFill>
                <a:effectLst/>
                <a:ea typeface="華康儷中黑(P)" panose="020B0500000000000000" pitchFamily="34" charset="-120"/>
                <a:cs typeface="Arial" panose="020B0604020202020204" pitchFamily="34" charset="0"/>
              </a:rPr>
              <a:t>徐參與</a:t>
            </a:r>
            <a:r>
              <a:rPr lang="en-US" altLang="zh-TW" sz="2000" kern="100" dirty="0">
                <a:solidFill>
                  <a:srgbClr val="FFFF00"/>
                </a:solidFill>
                <a:effectLst/>
                <a:ea typeface="華康儷中黑(P)" panose="020B0500000000000000" pitchFamily="34" charset="-120"/>
                <a:cs typeface="Arial" panose="020B0604020202020204" pitchFamily="34" charset="0"/>
              </a:rPr>
              <a:t>/</a:t>
            </a:r>
            <a:r>
              <a:rPr lang="zh-TW" altLang="en-US" sz="2000" kern="100" dirty="0">
                <a:solidFill>
                  <a:srgbClr val="FFFF00"/>
                </a:solidFill>
                <a:effectLst/>
                <a:ea typeface="華康儷中黑(P)" panose="020B0500000000000000" pitchFamily="34" charset="-120"/>
                <a:cs typeface="Arial" panose="020B0604020202020204" pitchFamily="34" charset="0"/>
              </a:rPr>
              <a:t>論文</a:t>
            </a:r>
            <a:r>
              <a:rPr lang="en-US" altLang="zh-TW" sz="2000" kern="100" dirty="0">
                <a:solidFill>
                  <a:srgbClr val="FFFF00"/>
                </a:solidFill>
                <a:effectLst/>
                <a:ea typeface="華康儷中黑(P)" panose="020B0500000000000000" pitchFamily="34" charset="-120"/>
                <a:cs typeface="Arial" panose="020B0604020202020204" pitchFamily="34" charset="0"/>
              </a:rPr>
              <a:t>)</a:t>
            </a:r>
            <a:endParaRPr lang="en-US" altLang="zh-TW" sz="2000" dirty="0">
              <a:solidFill>
                <a:schemeClr val="bg1"/>
              </a:solidFill>
              <a:ea typeface="華康儷中黑(P)" panose="020B0500000000000000" pitchFamily="34" charset="-120"/>
            </a:endParaRPr>
          </a:p>
          <a:p>
            <a:pPr algn="l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zh-TW" kern="100" dirty="0">
                <a:solidFill>
                  <a:srgbClr val="FFFF00"/>
                </a:solidFill>
                <a:effectLst/>
                <a:highlight>
                  <a:srgbClr val="FF0000"/>
                </a:highlight>
                <a:ea typeface="華康儷中黑(P)" panose="020B0500000000000000" pitchFamily="34" charset="-120"/>
                <a:cs typeface="Arial" panose="020B0604020202020204" pitchFamily="34" charset="0"/>
              </a:rPr>
              <a:t>督宗教在當代中國的社會作用及其影響論壇</a:t>
            </a:r>
            <a:endParaRPr lang="zh-TW" altLang="zh-TW" kern="100" dirty="0">
              <a:solidFill>
                <a:srgbClr val="FFFF00"/>
              </a:solidFill>
              <a:effectLst/>
              <a:ea typeface="華康儷中黑(P)" panose="020B0500000000000000" pitchFamily="34" charset="-120"/>
            </a:endParaRPr>
          </a:p>
          <a:p>
            <a:pPr algn="l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TW" sz="2400" kern="100" dirty="0">
                <a:solidFill>
                  <a:schemeClr val="bg1"/>
                </a:solidFill>
                <a:effectLst/>
                <a:ea typeface="華康儷中黑(P)" panose="020B0500000000000000" pitchFamily="34" charset="-120"/>
              </a:rPr>
              <a:t>(04</a:t>
            </a:r>
            <a:r>
              <a:rPr lang="zh-TW" altLang="zh-TW" sz="2400" kern="100" dirty="0">
                <a:solidFill>
                  <a:schemeClr val="bg1"/>
                </a:solidFill>
                <a:effectLst/>
                <a:ea typeface="華康儷中黑(P)" panose="020B0500000000000000" pitchFamily="34" charset="-120"/>
                <a:cs typeface="Arial" panose="020B0604020202020204" pitchFamily="34" charset="0"/>
              </a:rPr>
              <a:t>上海</a:t>
            </a:r>
            <a:r>
              <a:rPr lang="en-US" altLang="zh-TW" sz="2400" kern="100" dirty="0">
                <a:solidFill>
                  <a:schemeClr val="bg1"/>
                </a:solidFill>
                <a:effectLst/>
                <a:ea typeface="華康儷中黑(P)" panose="020B0500000000000000" pitchFamily="34" charset="-120"/>
              </a:rPr>
              <a:t>)</a:t>
            </a:r>
            <a:r>
              <a:rPr lang="zh-TW" altLang="en-US" sz="3600" kern="100" dirty="0">
                <a:solidFill>
                  <a:srgbClr val="FFFF00"/>
                </a:solidFill>
                <a:effectLst/>
                <a:ea typeface="華康儷中宋" panose="02020509000000000000" pitchFamily="49" charset="-120"/>
                <a:cs typeface="Arial" panose="020B0604020202020204" pitchFamily="34" charset="0"/>
              </a:rPr>
              <a:t>天主</a:t>
            </a:r>
            <a:r>
              <a:rPr lang="zh-CN" altLang="zh-TW" sz="3600" kern="100" dirty="0">
                <a:solidFill>
                  <a:srgbClr val="FFFF00"/>
                </a:solidFill>
                <a:effectLst/>
                <a:ea typeface="華康儷中宋" panose="02020509000000000000" pitchFamily="49" charset="-120"/>
                <a:cs typeface="Arial" panose="020B0604020202020204" pitchFamily="34" charset="0"/>
              </a:rPr>
              <a:t>教與世界大同</a:t>
            </a:r>
            <a:endParaRPr lang="zh-TW" altLang="zh-TW" sz="3600" kern="100" dirty="0">
              <a:solidFill>
                <a:srgbClr val="FFFF00"/>
              </a:solidFill>
              <a:effectLst/>
              <a:ea typeface="華康儷中宋" panose="02020509000000000000" pitchFamily="49" charset="-120"/>
            </a:endParaRPr>
          </a:p>
          <a:p>
            <a:pPr algn="l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TW" sz="2400" kern="100" dirty="0">
                <a:solidFill>
                  <a:schemeClr val="bg1"/>
                </a:solidFill>
                <a:ea typeface="華康儷中黑(P)" panose="020B0500000000000000" pitchFamily="34" charset="-120"/>
              </a:rPr>
              <a:t>(05</a:t>
            </a:r>
            <a:r>
              <a:rPr lang="zh-CN" altLang="zh-TW" sz="2400" kern="100" dirty="0">
                <a:solidFill>
                  <a:schemeClr val="bg1"/>
                </a:solidFill>
                <a:ea typeface="華康儷中黑(P)" panose="020B0500000000000000" pitchFamily="34" charset="-120"/>
              </a:rPr>
              <a:t>北京</a:t>
            </a:r>
            <a:r>
              <a:rPr lang="en-US" altLang="zh-TW" sz="2400" kern="100" dirty="0">
                <a:solidFill>
                  <a:schemeClr val="bg1"/>
                </a:solidFill>
                <a:ea typeface="華康儷中黑(P)" panose="020B0500000000000000" pitchFamily="34" charset="-120"/>
              </a:rPr>
              <a:t>)</a:t>
            </a:r>
            <a:r>
              <a:rPr lang="zh-CN" altLang="zh-TW" sz="3600" kern="100" dirty="0">
                <a:solidFill>
                  <a:srgbClr val="00FF00"/>
                </a:solidFill>
                <a:ea typeface="華康儷中宋" panose="02020509000000000000" pitchFamily="49" charset="-120"/>
                <a:cs typeface="Arial" panose="020B0604020202020204" pitchFamily="34" charset="0"/>
              </a:rPr>
              <a:t>天主教</a:t>
            </a:r>
            <a:r>
              <a:rPr lang="zh-TW" altLang="en-US" sz="3600" kern="100" dirty="0">
                <a:solidFill>
                  <a:srgbClr val="00FF00"/>
                </a:solidFill>
                <a:ea typeface="華康儷中宋" panose="02020509000000000000" pitchFamily="49" charset="-120"/>
                <a:cs typeface="Arial" panose="020B0604020202020204" pitchFamily="34" charset="0"/>
              </a:rPr>
              <a:t>對</a:t>
            </a:r>
            <a:r>
              <a:rPr lang="zh-CN" altLang="zh-TW" sz="3600" kern="100" dirty="0">
                <a:solidFill>
                  <a:srgbClr val="00FF00"/>
                </a:solidFill>
                <a:ea typeface="華康儷中宋" panose="02020509000000000000" pitchFamily="49" charset="-120"/>
                <a:cs typeface="Arial" panose="020B0604020202020204" pitchFamily="34" charset="0"/>
              </a:rPr>
              <a:t>中國精神文明建</a:t>
            </a:r>
            <a:r>
              <a:rPr lang="zh-TW" altLang="en-US" sz="3600" kern="100" dirty="0">
                <a:solidFill>
                  <a:srgbClr val="00FF00"/>
                </a:solidFill>
                <a:ea typeface="華康儷中宋" panose="02020509000000000000" pitchFamily="49" charset="-120"/>
                <a:cs typeface="Arial" panose="020B0604020202020204" pitchFamily="34" charset="0"/>
              </a:rPr>
              <a:t>設</a:t>
            </a:r>
            <a:r>
              <a:rPr lang="zh-CN" altLang="zh-TW" sz="3600" kern="100" dirty="0">
                <a:solidFill>
                  <a:srgbClr val="00FF00"/>
                </a:solidFill>
                <a:ea typeface="華康儷中宋" panose="02020509000000000000" pitchFamily="49" charset="-120"/>
                <a:cs typeface="Arial" panose="020B0604020202020204" pitchFamily="34" charset="0"/>
              </a:rPr>
              <a:t>的</a:t>
            </a:r>
            <a:r>
              <a:rPr lang="zh-TW" altLang="en-US" sz="3600" kern="100" dirty="0">
                <a:solidFill>
                  <a:srgbClr val="00FF00"/>
                </a:solidFill>
                <a:ea typeface="華康儷中宋" panose="02020509000000000000" pitchFamily="49" charset="-120"/>
                <a:cs typeface="Arial" panose="020B0604020202020204" pitchFamily="34" charset="0"/>
              </a:rPr>
              <a:t>貢</a:t>
            </a:r>
            <a:r>
              <a:rPr lang="zh-CN" altLang="zh-TW" sz="3600" kern="100" dirty="0">
                <a:solidFill>
                  <a:srgbClr val="00FF00"/>
                </a:solidFill>
                <a:ea typeface="華康儷中宋" panose="02020509000000000000" pitchFamily="49" charset="-120"/>
                <a:cs typeface="Arial" panose="020B0604020202020204" pitchFamily="34" charset="0"/>
              </a:rPr>
              <a:t>献</a:t>
            </a:r>
            <a:endParaRPr lang="zh-TW" altLang="zh-TW" sz="3600" kern="100" dirty="0">
              <a:solidFill>
                <a:srgbClr val="00FF00"/>
              </a:solidFill>
              <a:ea typeface="華康儷中宋" panose="02020509000000000000" pitchFamily="49" charset="-120"/>
              <a:cs typeface="Arial" panose="020B0604020202020204" pitchFamily="34" charset="0"/>
            </a:endParaRPr>
          </a:p>
          <a:p>
            <a:pPr algn="l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TW" sz="2400" kern="100" dirty="0">
                <a:solidFill>
                  <a:schemeClr val="bg1"/>
                </a:solidFill>
                <a:ea typeface="華康儷中黑(P)" panose="020B0500000000000000" pitchFamily="34" charset="-120"/>
              </a:rPr>
              <a:t>(08</a:t>
            </a:r>
            <a:r>
              <a:rPr lang="zh-TW" altLang="zh-TW" sz="2400" kern="100" dirty="0">
                <a:solidFill>
                  <a:schemeClr val="bg1"/>
                </a:solidFill>
                <a:ea typeface="華康儷中黑(P)" panose="020B0500000000000000" pitchFamily="34" charset="-120"/>
              </a:rPr>
              <a:t>北京</a:t>
            </a:r>
            <a:r>
              <a:rPr lang="en-US" altLang="zh-TW" sz="2400" kern="100" dirty="0">
                <a:solidFill>
                  <a:schemeClr val="bg1"/>
                </a:solidFill>
                <a:ea typeface="華康儷中黑(P)" panose="020B0500000000000000" pitchFamily="34" charset="-120"/>
              </a:rPr>
              <a:t>)</a:t>
            </a:r>
            <a:r>
              <a:rPr lang="zh-CN" altLang="zh-TW" sz="3600" kern="100" dirty="0">
                <a:solidFill>
                  <a:srgbClr val="FFFF00"/>
                </a:solidFill>
                <a:ea typeface="華康儷中宋" panose="02020509000000000000" pitchFamily="49" charset="-120"/>
                <a:cs typeface="Arial" panose="020B0604020202020204" pitchFamily="34" charset="0"/>
              </a:rPr>
              <a:t>天主教對中國和諧社會的貢獻</a:t>
            </a:r>
            <a:endParaRPr lang="zh-TW" altLang="zh-TW" sz="3600" kern="100" dirty="0">
              <a:solidFill>
                <a:srgbClr val="FFFF00"/>
              </a:solidFill>
              <a:ea typeface="華康儷中宋" panose="02020509000000000000" pitchFamily="49" charset="-120"/>
              <a:cs typeface="Arial" panose="020B0604020202020204" pitchFamily="34" charset="0"/>
            </a:endParaRPr>
          </a:p>
          <a:p>
            <a:pPr algn="l">
              <a:lnSpc>
                <a:spcPts val="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TW" sz="2400" kern="100" dirty="0">
                <a:solidFill>
                  <a:schemeClr val="bg1"/>
                </a:solidFill>
                <a:ea typeface="華康儷中黑(P)" panose="020B0500000000000000" pitchFamily="34" charset="-120"/>
              </a:rPr>
              <a:t>(11</a:t>
            </a:r>
            <a:r>
              <a:rPr lang="zh-TW" altLang="zh-TW" sz="2400" kern="100" dirty="0">
                <a:solidFill>
                  <a:schemeClr val="bg1"/>
                </a:solidFill>
                <a:ea typeface="華康儷中黑(P)" panose="020B0500000000000000" pitchFamily="34" charset="-120"/>
              </a:rPr>
              <a:t>廈門</a:t>
            </a:r>
            <a:r>
              <a:rPr lang="en-US" altLang="zh-TW" sz="2400" kern="100" dirty="0">
                <a:solidFill>
                  <a:schemeClr val="bg1"/>
                </a:solidFill>
                <a:ea typeface="華康儷中黑(P)" panose="020B0500000000000000" pitchFamily="34" charset="-120"/>
              </a:rPr>
              <a:t>)</a:t>
            </a:r>
            <a:r>
              <a:rPr lang="zh-CN" altLang="zh-TW" sz="3600" kern="100" dirty="0">
                <a:solidFill>
                  <a:srgbClr val="00FF00"/>
                </a:solidFill>
                <a:ea typeface="華康儷中宋" panose="02020509000000000000" pitchFamily="49" charset="-120"/>
                <a:cs typeface="Arial" panose="020B0604020202020204" pitchFamily="34" charset="0"/>
              </a:rPr>
              <a:t>天主教德育與國民教育</a:t>
            </a:r>
            <a:endParaRPr lang="zh-TW" altLang="zh-TW" sz="3600" kern="100" dirty="0">
              <a:solidFill>
                <a:srgbClr val="00FF00"/>
              </a:solidFill>
              <a:ea typeface="華康儷中宋" panose="02020509000000000000" pitchFamily="49" charset="-120"/>
              <a:cs typeface="Arial" panose="020B0604020202020204" pitchFamily="34" charset="0"/>
            </a:endParaRPr>
          </a:p>
          <a:p>
            <a:pPr algn="l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zh-TW" kern="100" dirty="0">
                <a:solidFill>
                  <a:srgbClr val="FFFF00"/>
                </a:solidFill>
                <a:effectLst/>
                <a:highlight>
                  <a:srgbClr val="FF0000"/>
                </a:highlight>
                <a:ea typeface="華康儷中黑(P)" panose="020B0500000000000000" pitchFamily="34" charset="-120"/>
                <a:cs typeface="Arial" panose="020B0604020202020204" pitchFamily="34" charset="0"/>
              </a:rPr>
              <a:t>中華美德教育行動師資培訓班</a:t>
            </a:r>
            <a:r>
              <a:rPr lang="en-US" altLang="zh-TW" sz="3000" kern="100" dirty="0">
                <a:solidFill>
                  <a:schemeClr val="bg1"/>
                </a:solidFill>
                <a:effectLst/>
                <a:ea typeface="華康儷中黑(P)" panose="020B0500000000000000" pitchFamily="34" charset="-120"/>
              </a:rPr>
              <a:t>(</a:t>
            </a:r>
            <a:r>
              <a:rPr lang="zh-TW" altLang="zh-TW" sz="3000" kern="100" dirty="0">
                <a:solidFill>
                  <a:schemeClr val="bg1"/>
                </a:solidFill>
                <a:effectLst/>
                <a:ea typeface="華康儷中黑(P)" panose="020B0500000000000000" pitchFamily="34" charset="-120"/>
                <a:cs typeface="Arial" panose="020B0604020202020204" pitchFamily="34" charset="0"/>
              </a:rPr>
              <a:t>為國內和台灣教師</a:t>
            </a:r>
            <a:r>
              <a:rPr lang="en-US" altLang="zh-TW" sz="3000" kern="100" dirty="0">
                <a:solidFill>
                  <a:schemeClr val="bg1"/>
                </a:solidFill>
                <a:effectLst/>
                <a:ea typeface="華康儷中黑(P)" panose="020B0500000000000000" pitchFamily="34" charset="-120"/>
              </a:rPr>
              <a:t>)</a:t>
            </a:r>
            <a:endParaRPr lang="zh-TW" altLang="zh-TW" sz="3000" kern="100" dirty="0">
              <a:solidFill>
                <a:schemeClr val="bg1"/>
              </a:solidFill>
              <a:effectLst/>
              <a:ea typeface="華康儷中黑(P)" panose="020B0500000000000000" pitchFamily="34" charset="-120"/>
            </a:endParaRPr>
          </a:p>
          <a:p>
            <a:pPr algn="l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TW" kern="100" dirty="0">
                <a:solidFill>
                  <a:schemeClr val="bg1"/>
                </a:solidFill>
                <a:effectLst/>
                <a:ea typeface="華康儷中黑(P)" panose="020B0500000000000000" pitchFamily="34" charset="-120"/>
                <a:cs typeface="Arial" panose="020B0604020202020204" pitchFamily="34" charset="0"/>
              </a:rPr>
              <a:t>     </a:t>
            </a:r>
            <a:r>
              <a:rPr lang="zh-TW" altLang="zh-TW" sz="3000" kern="100" dirty="0">
                <a:solidFill>
                  <a:schemeClr val="bg1"/>
                </a:solidFill>
                <a:effectLst/>
                <a:ea typeface="華康儷中黑(P)" panose="020B0500000000000000" pitchFamily="34" charset="-120"/>
                <a:cs typeface="Arial" panose="020B0604020202020204" pitchFamily="34" charset="0"/>
              </a:rPr>
              <a:t>香港中文大學新亞書院與北京東方道德究所合辦</a:t>
            </a:r>
            <a:endParaRPr lang="zh-TW" altLang="zh-TW" sz="3000" kern="100" dirty="0">
              <a:solidFill>
                <a:schemeClr val="bg1"/>
              </a:solidFill>
              <a:effectLst/>
              <a:ea typeface="華康儷中黑(P)" panose="020B0500000000000000" pitchFamily="34" charset="-120"/>
            </a:endParaRPr>
          </a:p>
          <a:p>
            <a:pPr algn="l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TW" sz="2400" kern="100" dirty="0">
                <a:solidFill>
                  <a:schemeClr val="bg1"/>
                </a:solidFill>
                <a:ea typeface="華康儷中黑(P)" panose="020B0500000000000000" pitchFamily="34" charset="-120"/>
              </a:rPr>
              <a:t>(09</a:t>
            </a:r>
            <a:r>
              <a:rPr lang="zh-TW" altLang="zh-TW" sz="2400" kern="100" dirty="0">
                <a:solidFill>
                  <a:schemeClr val="bg1"/>
                </a:solidFill>
                <a:ea typeface="華康儷中黑(P)" panose="020B0500000000000000" pitchFamily="34" charset="-120"/>
              </a:rPr>
              <a:t>中大</a:t>
            </a:r>
            <a:r>
              <a:rPr lang="en-US" altLang="zh-TW" sz="2400" kern="100" dirty="0">
                <a:solidFill>
                  <a:schemeClr val="bg1"/>
                </a:solidFill>
                <a:ea typeface="華康儷中黑(P)" panose="020B0500000000000000" pitchFamily="34" charset="-120"/>
              </a:rPr>
              <a:t>)</a:t>
            </a:r>
            <a:r>
              <a:rPr lang="zh-CN" altLang="zh-TW" sz="3600" kern="100" dirty="0">
                <a:solidFill>
                  <a:srgbClr val="FFFF00"/>
                </a:solidFill>
                <a:ea typeface="華康儷中宋" panose="02020509000000000000" pitchFamily="49" charset="-120"/>
                <a:cs typeface="Arial" panose="020B0604020202020204" pitchFamily="34" charset="0"/>
              </a:rPr>
              <a:t>從</a:t>
            </a:r>
            <a:r>
              <a:rPr lang="zh-CN" altLang="zh-TW" sz="2800" kern="100" dirty="0">
                <a:solidFill>
                  <a:srgbClr val="FFFF00"/>
                </a:solidFill>
                <a:ea typeface="華康儷中宋" panose="02020509000000000000" pitchFamily="49" charset="-120"/>
                <a:cs typeface="Arial" panose="020B0604020202020204" pitchFamily="34" charset="0"/>
              </a:rPr>
              <a:t>《</a:t>
            </a:r>
            <a:r>
              <a:rPr lang="zh-CN" altLang="zh-TW" sz="3600" kern="100" dirty="0">
                <a:solidFill>
                  <a:srgbClr val="FFFF00"/>
                </a:solidFill>
                <a:ea typeface="華康儷中宋" panose="02020509000000000000" pitchFamily="49" charset="-120"/>
                <a:cs typeface="Arial" panose="020B0604020202020204" pitchFamily="34" charset="0"/>
              </a:rPr>
              <a:t>大學</a:t>
            </a:r>
            <a:r>
              <a:rPr lang="zh-CN" altLang="zh-TW" sz="2800" kern="100" dirty="0">
                <a:solidFill>
                  <a:srgbClr val="FFFF00"/>
                </a:solidFill>
                <a:ea typeface="華康儷中宋" panose="02020509000000000000" pitchFamily="49" charset="-120"/>
                <a:cs typeface="Arial" panose="020B0604020202020204" pitchFamily="34" charset="0"/>
              </a:rPr>
              <a:t>》</a:t>
            </a:r>
            <a:r>
              <a:rPr lang="zh-CN" altLang="zh-TW" sz="3600" kern="100" dirty="0">
                <a:solidFill>
                  <a:srgbClr val="FFFF00"/>
                </a:solidFill>
                <a:ea typeface="華康儷中宋" panose="02020509000000000000" pitchFamily="49" charset="-120"/>
                <a:cs typeface="Arial" panose="020B0604020202020204" pitchFamily="34" charset="0"/>
              </a:rPr>
              <a:t>的「八目」看全人教育</a:t>
            </a:r>
            <a:endParaRPr lang="zh-TW" altLang="zh-TW" sz="3600" kern="100" dirty="0">
              <a:solidFill>
                <a:srgbClr val="FFFF00"/>
              </a:solidFill>
              <a:ea typeface="華康儷中宋" panose="02020509000000000000" pitchFamily="49" charset="-120"/>
              <a:cs typeface="Arial" panose="020B0604020202020204" pitchFamily="34" charset="0"/>
            </a:endParaRPr>
          </a:p>
          <a:p>
            <a:pPr algn="l" latinLnBrk="1" hangingPunct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</a:pPr>
            <a:endParaRPr lang="zh-TW" altLang="en-US" sz="3600" dirty="0">
              <a:solidFill>
                <a:schemeClr val="bg1"/>
              </a:solidFill>
              <a:ea typeface="華康儷中黑(P)" panose="020B0500000000000000" pitchFamily="34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2D478A59-711B-4FD9-BACB-939CBA9E9C81}"/>
              </a:ext>
            </a:extLst>
          </p:cNvPr>
          <p:cNvSpPr txBox="1"/>
          <p:nvPr/>
        </p:nvSpPr>
        <p:spPr>
          <a:xfrm rot="21364065">
            <a:off x="914826" y="545310"/>
            <a:ext cx="6838289" cy="53245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altLang="zh-TW" sz="1400" dirty="0">
              <a:latin typeface="華康正顏楷體W7(P)" panose="03000700000000000000" pitchFamily="66" charset="-120"/>
              <a:ea typeface="華康正顏楷體W7(P)" panose="03000700000000000000" pitchFamily="66" charset="-120"/>
            </a:endParaRPr>
          </a:p>
          <a:p>
            <a:pPr algn="ctr"/>
            <a:r>
              <a:rPr lang="zh-TW" altLang="en-US" dirty="0">
                <a:solidFill>
                  <a:srgbClr val="0000FF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這些題目本身</a:t>
            </a:r>
            <a:r>
              <a:rPr lang="en-US" altLang="zh-TW" dirty="0">
                <a:solidFill>
                  <a:srgbClr val="0000FF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,</a:t>
            </a:r>
            <a:r>
              <a:rPr lang="zh-TW" altLang="en-US" dirty="0">
                <a:solidFill>
                  <a:srgbClr val="0000FF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顯示我的</a:t>
            </a:r>
            <a:endParaRPr lang="en-US" altLang="zh-TW" dirty="0">
              <a:solidFill>
                <a:srgbClr val="0000FF"/>
              </a:solidFill>
              <a:latin typeface="華康正顏楷體W7(P)" panose="03000700000000000000" pitchFamily="66" charset="-120"/>
              <a:ea typeface="華康正顏楷體W7(P)" panose="03000700000000000000" pitchFamily="66" charset="-120"/>
            </a:endParaRPr>
          </a:p>
          <a:p>
            <a:pPr algn="ctr"/>
            <a:r>
              <a:rPr lang="zh-TW" altLang="en-US" dirty="0">
                <a:solidFill>
                  <a:srgbClr val="0000FF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福傳方法和方向</a:t>
            </a:r>
            <a:r>
              <a:rPr lang="en-US" altLang="zh-TW" dirty="0">
                <a:solidFill>
                  <a:srgbClr val="0000FF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,</a:t>
            </a:r>
            <a:r>
              <a:rPr lang="zh-TW" altLang="en-US" dirty="0">
                <a:solidFill>
                  <a:srgbClr val="0000FF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是</a:t>
            </a:r>
            <a:endParaRPr lang="en-US" altLang="zh-TW" dirty="0">
              <a:solidFill>
                <a:srgbClr val="0000FF"/>
              </a:solidFill>
              <a:latin typeface="華康正顏楷體W7(P)" panose="03000700000000000000" pitchFamily="66" charset="-120"/>
              <a:ea typeface="華康正顏楷體W7(P)" panose="03000700000000000000" pitchFamily="66" charset="-120"/>
            </a:endParaRPr>
          </a:p>
          <a:p>
            <a:pPr algn="ctr">
              <a:spcAft>
                <a:spcPts val="1200"/>
              </a:spcAft>
            </a:pPr>
            <a:r>
              <a:rPr lang="zh-TW" altLang="en-US" sz="6000" dirty="0">
                <a:solidFill>
                  <a:srgbClr val="FF0000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求同存異</a:t>
            </a:r>
            <a:endParaRPr lang="en-US" altLang="zh-TW" sz="6000" dirty="0">
              <a:latin typeface="華康正顏楷體W7(P)" panose="03000700000000000000" pitchFamily="66" charset="-120"/>
              <a:ea typeface="華康正顏楷體W7(P)" panose="03000700000000000000" pitchFamily="66" charset="-120"/>
            </a:endParaRPr>
          </a:p>
          <a:p>
            <a:pPr algn="ctr"/>
            <a:r>
              <a:rPr lang="zh-TW" altLang="en-US" dirty="0">
                <a:latin typeface="華康儷粗宋(P)" panose="02020700000000000000" pitchFamily="18" charset="-120"/>
                <a:ea typeface="華康儷粗宋(P)" panose="02020700000000000000" pitchFamily="18" charset="-120"/>
              </a:rPr>
              <a:t>用</a:t>
            </a:r>
            <a:r>
              <a:rPr lang="zh-TW" altLang="en-US" dirty="0">
                <a:highlight>
                  <a:srgbClr val="FFFF00"/>
                </a:highlight>
                <a:latin typeface="華康儷粗宋(P)" panose="02020700000000000000" pitchFamily="18" charset="-120"/>
                <a:ea typeface="華康儷粗宋(P)" panose="02020700000000000000" pitchFamily="18" charset="-120"/>
              </a:rPr>
              <a:t>對方的語言</a:t>
            </a:r>
            <a:r>
              <a:rPr lang="en-US" altLang="zh-TW" dirty="0">
                <a:latin typeface="華康儷粗宋(P)" panose="02020700000000000000" pitchFamily="18" charset="-120"/>
                <a:ea typeface="華康儷粗宋(P)" panose="02020700000000000000" pitchFamily="18" charset="-120"/>
              </a:rPr>
              <a:t>,</a:t>
            </a:r>
            <a:r>
              <a:rPr lang="zh-TW" altLang="en-US" dirty="0">
                <a:latin typeface="華康儷粗宋(P)" panose="02020700000000000000" pitchFamily="18" charset="-120"/>
                <a:ea typeface="華康儷粗宋(P)" panose="02020700000000000000" pitchFamily="18" charset="-120"/>
              </a:rPr>
              <a:t>講對方</a:t>
            </a:r>
            <a:endParaRPr lang="en-US" altLang="zh-TW" dirty="0">
              <a:latin typeface="華康儷粗宋(P)" panose="02020700000000000000" pitchFamily="18" charset="-120"/>
              <a:ea typeface="華康儷粗宋(P)" panose="02020700000000000000" pitchFamily="18" charset="-120"/>
            </a:endParaRPr>
          </a:p>
          <a:p>
            <a:pPr algn="ctr">
              <a:spcAft>
                <a:spcPts val="1200"/>
              </a:spcAft>
            </a:pPr>
            <a:r>
              <a:rPr lang="zh-TW" altLang="en-US" dirty="0">
                <a:solidFill>
                  <a:srgbClr val="FF0000"/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</a:rPr>
              <a:t>所關心</a:t>
            </a:r>
            <a:r>
              <a:rPr lang="zh-TW" altLang="en-US" dirty="0">
                <a:latin typeface="華康儷粗宋(P)" panose="02020700000000000000" pitchFamily="18" charset="-120"/>
                <a:ea typeface="華康儷粗宋(P)" panose="02020700000000000000" pitchFamily="18" charset="-120"/>
              </a:rPr>
              <a:t>和</a:t>
            </a:r>
            <a:r>
              <a:rPr lang="zh-TW" altLang="en-US" dirty="0">
                <a:solidFill>
                  <a:srgbClr val="FF0000"/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</a:rPr>
              <a:t>能明白</a:t>
            </a:r>
            <a:r>
              <a:rPr lang="zh-TW" altLang="en-US" dirty="0">
                <a:latin typeface="華康儷粗宋(P)" panose="02020700000000000000" pitchFamily="18" charset="-120"/>
                <a:ea typeface="華康儷粗宋(P)" panose="02020700000000000000" pitchFamily="18" charset="-120"/>
              </a:rPr>
              <a:t>的事</a:t>
            </a:r>
            <a:endParaRPr lang="en-US" altLang="zh-TW" dirty="0">
              <a:latin typeface="華康儷粗宋(P)" panose="02020700000000000000" pitchFamily="18" charset="-120"/>
              <a:ea typeface="華康儷粗宋(P)" panose="02020700000000000000" pitchFamily="18" charset="-120"/>
            </a:endParaRPr>
          </a:p>
          <a:p>
            <a:pPr algn="ctr"/>
            <a:r>
              <a:rPr lang="zh-TW" altLang="en-US" sz="2800" dirty="0">
                <a:latin typeface="華康儷粗宋(P)" panose="02020700000000000000" pitchFamily="18" charset="-120"/>
                <a:ea typeface="華康儷粗宋(P)" panose="02020700000000000000" pitchFamily="18" charset="-120"/>
              </a:rPr>
              <a:t>大同</a:t>
            </a:r>
            <a:r>
              <a:rPr lang="en-US" altLang="zh-TW" sz="2800" dirty="0">
                <a:latin typeface="華康儷粗宋(P)" panose="02020700000000000000" pitchFamily="18" charset="-120"/>
                <a:ea typeface="華康儷粗宋(P)" panose="02020700000000000000" pitchFamily="18" charset="-120"/>
              </a:rPr>
              <a:t>,</a:t>
            </a:r>
            <a:r>
              <a:rPr lang="zh-TW" altLang="en-US" sz="2800" dirty="0">
                <a:solidFill>
                  <a:srgbClr val="FF0000"/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</a:rPr>
              <a:t>精神文明</a:t>
            </a:r>
            <a:r>
              <a:rPr lang="en-US" altLang="zh-TW" sz="2800" dirty="0">
                <a:latin typeface="華康儷粗宋(P)" panose="02020700000000000000" pitchFamily="18" charset="-120"/>
                <a:ea typeface="華康儷粗宋(P)" panose="02020700000000000000" pitchFamily="18" charset="-120"/>
              </a:rPr>
              <a:t>,</a:t>
            </a:r>
            <a:r>
              <a:rPr lang="zh-TW" altLang="en-US" sz="2800" dirty="0">
                <a:latin typeface="華康儷粗宋(P)" panose="02020700000000000000" pitchFamily="18" charset="-120"/>
                <a:ea typeface="華康儷粗宋(P)" panose="02020700000000000000" pitchFamily="18" charset="-120"/>
              </a:rPr>
              <a:t>和諧社會</a:t>
            </a:r>
            <a:r>
              <a:rPr lang="en-US" altLang="zh-TW" sz="2800" dirty="0">
                <a:latin typeface="華康儷粗宋(P)" panose="02020700000000000000" pitchFamily="18" charset="-120"/>
                <a:ea typeface="華康儷粗宋(P)" panose="02020700000000000000" pitchFamily="18" charset="-120"/>
              </a:rPr>
              <a:t>,</a:t>
            </a:r>
            <a:r>
              <a:rPr lang="zh-TW" altLang="en-US" sz="2800" dirty="0">
                <a:solidFill>
                  <a:srgbClr val="FF00FF"/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</a:rPr>
              <a:t>德育</a:t>
            </a:r>
            <a:r>
              <a:rPr lang="en-US" altLang="zh-TW" sz="2800" dirty="0">
                <a:latin typeface="華康儷粗宋(P)" panose="02020700000000000000" pitchFamily="18" charset="-120"/>
                <a:ea typeface="華康儷粗宋(P)" panose="02020700000000000000" pitchFamily="18" charset="-120"/>
              </a:rPr>
              <a:t>,</a:t>
            </a:r>
            <a:r>
              <a:rPr lang="zh-TW" altLang="en-US" sz="2800" dirty="0">
                <a:latin typeface="華康儷粗宋(P)" panose="02020700000000000000" pitchFamily="18" charset="-120"/>
                <a:ea typeface="華康儷粗宋(P)" panose="02020700000000000000" pitchFamily="18" charset="-120"/>
              </a:rPr>
              <a:t>國民教育</a:t>
            </a:r>
            <a:endParaRPr lang="en-US" altLang="zh-TW" sz="2800" dirty="0">
              <a:latin typeface="華康儷粗宋(P)" panose="02020700000000000000" pitchFamily="18" charset="-120"/>
              <a:ea typeface="華康儷粗宋(P)" panose="02020700000000000000" pitchFamily="18" charset="-120"/>
            </a:endParaRPr>
          </a:p>
          <a:p>
            <a:pPr algn="ctr"/>
            <a:r>
              <a:rPr lang="zh-TW" altLang="en-US" sz="2800" dirty="0">
                <a:solidFill>
                  <a:srgbClr val="0000FF"/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</a:rPr>
              <a:t>全人發展</a:t>
            </a:r>
            <a:r>
              <a:rPr lang="en-US" altLang="zh-TW" sz="2800" dirty="0">
                <a:latin typeface="華康儷粗宋(P)" panose="02020700000000000000" pitchFamily="18" charset="-120"/>
                <a:ea typeface="華康儷粗宋(P)" panose="02020700000000000000" pitchFamily="18" charset="-120"/>
              </a:rPr>
              <a:t>,</a:t>
            </a:r>
            <a:r>
              <a:rPr lang="zh-TW" altLang="en-US" sz="2800" dirty="0">
                <a:highlight>
                  <a:srgbClr val="FFFF00"/>
                </a:highlight>
                <a:latin typeface="華康儷粗宋(P)" panose="02020700000000000000" pitchFamily="18" charset="-120"/>
                <a:ea typeface="華康儷粗宋(P)" panose="02020700000000000000" pitchFamily="18" charset="-120"/>
              </a:rPr>
              <a:t>徐神父</a:t>
            </a:r>
            <a:r>
              <a:rPr lang="zh-TW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華康儷粗宋(P)" panose="02020700000000000000" pitchFamily="18" charset="-120"/>
                <a:ea typeface="華康儷粗宋(P)" panose="02020700000000000000" pitchFamily="18" charset="-120"/>
              </a:rPr>
              <a:t>八卦</a:t>
            </a:r>
            <a:r>
              <a:rPr lang="zh-TW" altLang="en-US" sz="2800" dirty="0">
                <a:latin typeface="華康儷粗宋(P)" panose="02020700000000000000" pitchFamily="18" charset="-120"/>
                <a:ea typeface="華康儷粗宋(P)" panose="02020700000000000000" pitchFamily="18" charset="-120"/>
              </a:rPr>
              <a:t>與四書</a:t>
            </a:r>
            <a:r>
              <a:rPr lang="zh-TW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華康儷粗宋(P)" panose="02020700000000000000" pitchFamily="18" charset="-120"/>
                <a:ea typeface="華康儷粗宋(P)" panose="02020700000000000000" pitchFamily="18" charset="-120"/>
              </a:rPr>
              <a:t>八目</a:t>
            </a:r>
            <a:r>
              <a:rPr lang="zh-TW" altLang="en-US" sz="2800" dirty="0">
                <a:latin typeface="華康儷粗宋(P)" panose="02020700000000000000" pitchFamily="18" charset="-120"/>
                <a:ea typeface="華康儷粗宋(P)" panose="02020700000000000000" pitchFamily="18" charset="-120"/>
              </a:rPr>
              <a:t>的對比</a:t>
            </a:r>
            <a:endParaRPr lang="en-US" altLang="zh-TW" sz="2800" dirty="0">
              <a:latin typeface="華康儷粗宋(P)" panose="02020700000000000000" pitchFamily="18" charset="-120"/>
              <a:ea typeface="華康儷粗宋(P)" panose="02020700000000000000" pitchFamily="18" charset="-120"/>
            </a:endParaRPr>
          </a:p>
          <a:p>
            <a:pPr algn="ctr"/>
            <a:endParaRPr lang="zh-TW" altLang="en-US" sz="1400" dirty="0">
              <a:latin typeface="華康儷粗宋(P)" panose="02020700000000000000" pitchFamily="18" charset="-120"/>
              <a:ea typeface="華康儷粗宋(P)" panose="02020700000000000000" pitchFamily="18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AECDCEC-5B64-486D-B7BF-4B4219CFA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5755">
            <a:off x="1763688" y="2364229"/>
            <a:ext cx="916509" cy="82697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C9CA2D1D-BCD5-424C-B0FC-B959945753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9842">
            <a:off x="5882977" y="2056621"/>
            <a:ext cx="983195" cy="89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24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486A049-F482-4C82-A6EA-C4B1E1A45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22063"/>
            <a:ext cx="9144000" cy="6691313"/>
          </a:xfrm>
        </p:spPr>
        <p:txBody>
          <a:bodyPr/>
          <a:lstStyle/>
          <a:p>
            <a:pPr marL="360000" indent="-457200" algn="just" eaLnBrk="1"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華康中黑體" panose="020B0509000000000000" pitchFamily="49" charset="-120"/>
              </a:rPr>
              <a:t>耶穌說</a:t>
            </a:r>
            <a:r>
              <a:rPr lang="en-US" altLang="zh-TW" sz="4000" dirty="0">
                <a:solidFill>
                  <a:schemeClr val="bg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華康中黑體" panose="020B0509000000000000" pitchFamily="49" charset="-120"/>
              </a:rPr>
              <a:t>:</a:t>
            </a:r>
            <a:r>
              <a:rPr lang="zh-TW" altLang="en-US" sz="4000" dirty="0">
                <a:solidFill>
                  <a:schemeClr val="bg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華康中黑體" panose="020B0509000000000000" pitchFamily="49" charset="-120"/>
              </a:rPr>
              <a:t>「拿兒女的餅</a:t>
            </a:r>
            <a:r>
              <a:rPr lang="en-US" altLang="zh-TW" sz="4000" dirty="0">
                <a:solidFill>
                  <a:schemeClr val="bg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華康中黑體" panose="020B0509000000000000" pitchFamily="49" charset="-120"/>
              </a:rPr>
              <a:t>扔給小狗</a:t>
            </a:r>
            <a:r>
              <a:rPr lang="en-US" altLang="zh-TW" sz="4000" dirty="0">
                <a:solidFill>
                  <a:schemeClr val="bg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華康中黑體" panose="020B0509000000000000" pitchFamily="49" charset="-120"/>
              </a:rPr>
              <a:t>是不對的</a:t>
            </a:r>
            <a:r>
              <a:rPr lang="en-US" altLang="zh-TW" sz="4000" dirty="0">
                <a:solidFill>
                  <a:schemeClr val="bg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華康中黑體" panose="020B0509000000000000" pitchFamily="49" charset="-120"/>
              </a:rPr>
              <a:t>.</a:t>
            </a:r>
            <a:r>
              <a:rPr lang="zh-TW" altLang="en-US" sz="4000" dirty="0">
                <a:solidFill>
                  <a:schemeClr val="bg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華康中黑體" panose="020B0509000000000000" pitchFamily="49" charset="-120"/>
              </a:rPr>
              <a:t>」婦人說</a:t>
            </a:r>
            <a:r>
              <a:rPr lang="en-US" altLang="zh-TW" sz="4000" dirty="0">
                <a:solidFill>
                  <a:schemeClr val="bg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華康中黑體" panose="020B0509000000000000" pitchFamily="49" charset="-120"/>
              </a:rPr>
              <a:t>:</a:t>
            </a:r>
            <a:r>
              <a:rPr lang="zh-TW" altLang="en-US" sz="4000" dirty="0">
                <a:solidFill>
                  <a:schemeClr val="bg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華康中黑體" panose="020B0509000000000000" pitchFamily="49" charset="-120"/>
              </a:rPr>
              <a:t>「主</a:t>
            </a:r>
            <a:r>
              <a:rPr lang="en-US" altLang="zh-TW" sz="4000" dirty="0">
                <a:solidFill>
                  <a:schemeClr val="bg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華康中黑體" panose="020B0509000000000000" pitchFamily="49" charset="-120"/>
              </a:rPr>
              <a:t>可是</a:t>
            </a:r>
            <a:r>
              <a:rPr lang="zh-TW" altLang="en-US" sz="4000" dirty="0">
                <a:solidFill>
                  <a:srgbClr val="FFFF00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華康中黑體" panose="020B0509000000000000" pitchFamily="49" charset="-120"/>
              </a:rPr>
              <a:t>小狗也吃到主人桌子上掉下來的碎屑</a:t>
            </a:r>
            <a:r>
              <a:rPr lang="en-US" altLang="zh-TW" sz="4000" dirty="0">
                <a:solidFill>
                  <a:srgbClr val="FFFF00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華康中黑體" panose="020B0509000000000000" pitchFamily="49" charset="-120"/>
              </a:rPr>
              <a:t>.</a:t>
            </a:r>
            <a:r>
              <a:rPr lang="zh-TW" altLang="en-US" sz="4000" dirty="0">
                <a:solidFill>
                  <a:schemeClr val="bg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華康中黑體" panose="020B0509000000000000" pitchFamily="49" charset="-120"/>
              </a:rPr>
              <a:t>」耶穌說</a:t>
            </a:r>
            <a:r>
              <a:rPr lang="en-US" altLang="zh-TW" sz="4000" dirty="0">
                <a:solidFill>
                  <a:schemeClr val="bg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華康中黑體" panose="020B0509000000000000" pitchFamily="49" charset="-120"/>
              </a:rPr>
              <a:t>:</a:t>
            </a:r>
            <a:r>
              <a:rPr lang="zh-TW" altLang="en-US" sz="4000" dirty="0">
                <a:solidFill>
                  <a:schemeClr val="bg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華康中黑體" panose="020B0509000000000000" pitchFamily="49" charset="-120"/>
              </a:rPr>
              <a:t>「婦人</a:t>
            </a:r>
            <a:r>
              <a:rPr lang="en-US" altLang="zh-TW" sz="4000" dirty="0">
                <a:solidFill>
                  <a:schemeClr val="bg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rgbClr val="FFFF00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華康中黑體" panose="020B0509000000000000" pitchFamily="49" charset="-120"/>
              </a:rPr>
              <a:t>你的信德真大</a:t>
            </a:r>
            <a:r>
              <a:rPr lang="en-US" altLang="zh-TW" sz="4000" dirty="0">
                <a:solidFill>
                  <a:srgbClr val="FFFF00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華康中黑體" panose="020B0509000000000000" pitchFamily="49" charset="-120"/>
              </a:rPr>
              <a:t>!</a:t>
            </a:r>
            <a:r>
              <a:rPr lang="zh-TW" altLang="en-US" sz="4000" dirty="0">
                <a:solidFill>
                  <a:schemeClr val="bg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華康中黑體" panose="020B0509000000000000" pitchFamily="49" charset="-120"/>
              </a:rPr>
              <a:t>就成全你的願望吧</a:t>
            </a:r>
            <a:r>
              <a:rPr lang="en-US" altLang="zh-TW" sz="4000" dirty="0">
                <a:solidFill>
                  <a:schemeClr val="bg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華康中黑體" panose="020B0509000000000000" pitchFamily="49" charset="-120"/>
              </a:rPr>
              <a:t>!</a:t>
            </a:r>
            <a:r>
              <a:rPr lang="zh-TW" altLang="en-US" sz="4000" dirty="0">
                <a:solidFill>
                  <a:schemeClr val="bg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華康中黑體" panose="020B0509000000000000" pitchFamily="49" charset="-120"/>
              </a:rPr>
              <a:t>」</a:t>
            </a:r>
            <a:endParaRPr lang="en-US" altLang="zh-TW" sz="4000" dirty="0">
              <a:solidFill>
                <a:schemeClr val="bg1"/>
              </a:solidFill>
              <a:latin typeface="華康正顏楷體W7(P)" panose="03000700000000000000" pitchFamily="66" charset="-120"/>
              <a:ea typeface="華康正顏楷體W7(P)" panose="03000700000000000000" pitchFamily="66" charset="-120"/>
              <a:cs typeface="華康中黑體" panose="020B0509000000000000" pitchFamily="49" charset="-120"/>
            </a:endParaRPr>
          </a:p>
          <a:p>
            <a:pPr marL="360000" indent="-457200" algn="just" eaLnBrk="1"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兒女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?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小狗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?</a:t>
            </a:r>
            <a:r>
              <a:rPr lang="zh-TW" altLang="en-US" sz="4000" dirty="0">
                <a:solidFill>
                  <a:srgbClr val="00FF00"/>
                </a:solidFill>
                <a:ea typeface="華康儷中黑" panose="020B0509000000000000" pitchFamily="49" charset="-120"/>
              </a:rPr>
              <a:t>親親</a:t>
            </a:r>
            <a:r>
              <a:rPr lang="en-US" altLang="zh-TW" sz="4000" dirty="0">
                <a:solidFill>
                  <a:srgbClr val="00FF00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solidFill>
                  <a:srgbClr val="00FF00"/>
                </a:solidFill>
                <a:ea typeface="華康儷中黑" panose="020B0509000000000000" pitchFamily="49" charset="-120"/>
              </a:rPr>
              <a:t>仁民</a:t>
            </a:r>
            <a:r>
              <a:rPr lang="en-US" altLang="zh-TW" sz="4000" dirty="0">
                <a:solidFill>
                  <a:srgbClr val="00FF00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solidFill>
                  <a:srgbClr val="00FF00"/>
                </a:solidFill>
                <a:ea typeface="華康儷中黑" panose="020B0509000000000000" pitchFamily="49" charset="-120"/>
              </a:rPr>
              <a:t> 愛物</a:t>
            </a:r>
            <a:r>
              <a:rPr lang="en-US" altLang="zh-TW" sz="4000" dirty="0">
                <a:solidFill>
                  <a:srgbClr val="00FF00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solidFill>
                  <a:srgbClr val="FFFF00"/>
                </a:solidFill>
                <a:highlight>
                  <a:srgbClr val="FF0000"/>
                </a:highlight>
                <a:ea typeface="華康儷中黑" panose="020B0509000000000000" pitchFamily="49" charset="-120"/>
              </a:rPr>
              <a:t>對物有情</a:t>
            </a:r>
            <a:endParaRPr lang="en-US" altLang="zh-TW" sz="4000" dirty="0">
              <a:solidFill>
                <a:srgbClr val="FFFF00"/>
              </a:solidFill>
              <a:highlight>
                <a:srgbClr val="FF0000"/>
              </a:highlight>
              <a:ea typeface="華康儷中黑" panose="020B0509000000000000" pitchFamily="49" charset="-120"/>
            </a:endParaRPr>
          </a:p>
          <a:p>
            <a:pPr marL="360000" indent="-457200" algn="just" eaLnBrk="1"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4000" dirty="0">
                <a:solidFill>
                  <a:srgbClr val="FFFF00"/>
                </a:solidFill>
                <a:ea typeface="華康儷中黑" panose="020B0509000000000000" pitchFamily="49" charset="-120"/>
              </a:rPr>
              <a:t>不為任何人為因素所阻擋</a:t>
            </a:r>
            <a:r>
              <a:rPr lang="en-US" altLang="zh-TW" sz="4000" dirty="0">
                <a:solidFill>
                  <a:srgbClr val="FFFF00"/>
                </a:solidFill>
                <a:ea typeface="華康儷中黑" panose="020B0509000000000000" pitchFamily="49" charset="-120"/>
              </a:rPr>
              <a:t>: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民主或獨裁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信或不信神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不同的政治制度</a:t>
            </a:r>
            <a:endParaRPr lang="en-US" altLang="zh-TW" sz="4000" dirty="0">
              <a:solidFill>
                <a:schemeClr val="bg1"/>
              </a:solidFill>
              <a:ea typeface="華康儷中黑" panose="020B0509000000000000" pitchFamily="49" charset="-120"/>
            </a:endParaRPr>
          </a:p>
          <a:p>
            <a:pPr marL="360000" indent="-457200" algn="just" eaLnBrk="1"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一個家庭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: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父天主教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+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母基督教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+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兄佛教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+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妹全無信的動機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  <a:sym typeface="Wingdings" panose="05000000000000000000" pitchFamily="2" charset="2"/>
              </a:rPr>
              <a:t></a:t>
            </a:r>
            <a:r>
              <a:rPr lang="zh-TW" altLang="en-US" sz="4000" dirty="0">
                <a:solidFill>
                  <a:srgbClr val="FFFF00"/>
                </a:solidFill>
                <a:highlight>
                  <a:srgbClr val="FF0000"/>
                </a:highlight>
                <a:ea typeface="華康儷中黑" panose="020B0509000000000000" pitchFamily="49" charset="-120"/>
                <a:sym typeface="Wingdings" panose="05000000000000000000" pitchFamily="2" charset="2"/>
              </a:rPr>
              <a:t>天堂能否相聚</a:t>
            </a:r>
            <a:r>
              <a:rPr lang="en-US" altLang="zh-TW" sz="4000" dirty="0">
                <a:solidFill>
                  <a:srgbClr val="FFFF00"/>
                </a:solidFill>
                <a:highlight>
                  <a:srgbClr val="FF0000"/>
                </a:highlight>
                <a:ea typeface="華康儷中黑" panose="020B0509000000000000" pitchFamily="49" charset="-120"/>
                <a:sym typeface="Wingdings" panose="05000000000000000000" pitchFamily="2" charset="2"/>
              </a:rPr>
              <a:t>?</a:t>
            </a:r>
            <a:endParaRPr lang="en-US" altLang="zh-TW" sz="4000" dirty="0">
              <a:solidFill>
                <a:srgbClr val="FFFF00"/>
              </a:solidFill>
              <a:highlight>
                <a:srgbClr val="FF0000"/>
              </a:highlight>
              <a:ea typeface="華康儷中黑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172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74203920-F982-4BA4-96D1-4F72E40F4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9144000" cy="655272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zh-TW" altLang="en-US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保祿說</a:t>
            </a:r>
            <a:r>
              <a:rPr lang="en-US" altLang="zh-TW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:</a:t>
            </a:r>
            <a:r>
              <a:rPr lang="zh-TW" altLang="en-US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我既然是</a:t>
            </a:r>
            <a:r>
              <a:rPr lang="zh-TW" altLang="en-US" sz="4000" dirty="0">
                <a:solidFill>
                  <a:srgbClr val="0000FF"/>
                </a:solidFill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外邦人的宗徒</a:t>
            </a:r>
            <a:r>
              <a:rPr lang="en-US" altLang="zh-TW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,</a:t>
            </a:r>
            <a:r>
              <a:rPr lang="zh-TW" altLang="en-US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我必要</a:t>
            </a:r>
            <a:endParaRPr lang="en-US" altLang="zh-TW" sz="4000" dirty="0">
              <a:latin typeface="Arial" panose="020B0604020202020204" pitchFamily="34" charset="0"/>
              <a:ea typeface="華康儷中黑" panose="020B0509000000000000" pitchFamily="49" charset="-12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zh-TW" altLang="en-US" sz="4000" dirty="0">
                <a:solidFill>
                  <a:srgbClr val="FF0000"/>
                </a:solidFill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光榮我的職務</a:t>
            </a:r>
            <a:r>
              <a:rPr lang="en-US" altLang="zh-TW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.</a:t>
            </a:r>
            <a:r>
              <a:rPr lang="zh-TW" altLang="en-US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這樣</a:t>
            </a:r>
            <a:r>
              <a:rPr lang="en-US" altLang="zh-TW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,</a:t>
            </a:r>
            <a:r>
              <a:rPr lang="zh-TW" altLang="en-US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或許可以激勵</a:t>
            </a:r>
            <a:br>
              <a:rPr lang="en-US" altLang="zh-TW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</a:br>
            <a:r>
              <a:rPr lang="zh-TW" altLang="en-US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我的同胞發憤</a:t>
            </a:r>
            <a:r>
              <a:rPr lang="en-US" altLang="zh-TW" sz="32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(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妒忌</a:t>
            </a:r>
            <a:r>
              <a:rPr lang="en-US" altLang="zh-TW" sz="32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),</a:t>
            </a:r>
            <a:r>
              <a:rPr lang="zh-TW" altLang="en-US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好能拯救他們幾個人</a:t>
            </a:r>
            <a:r>
              <a:rPr lang="en-US" altLang="zh-TW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altLang="zh-TW" sz="44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Paul said: “Inasmuch as I am the </a:t>
            </a:r>
            <a:r>
              <a:rPr lang="en-US" altLang="zh-TW" sz="4400" dirty="0">
                <a:solidFill>
                  <a:srgbClr val="FF0000"/>
                </a:solidFill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apostle to the Gentiles</a:t>
            </a:r>
            <a:r>
              <a:rPr lang="en-US" altLang="zh-TW" sz="44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, </a:t>
            </a:r>
            <a:br>
              <a:rPr lang="en-US" altLang="zh-TW" sz="44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</a:br>
            <a:r>
              <a:rPr lang="en-US" altLang="zh-TW" sz="44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I glorify my ministry in order </a:t>
            </a:r>
            <a:br>
              <a:rPr lang="en-US" altLang="zh-TW" sz="44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</a:br>
            <a:r>
              <a:rPr lang="en-US" altLang="zh-TW" sz="44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to make my race </a:t>
            </a:r>
            <a:r>
              <a:rPr lang="en-US" altLang="zh-TW" sz="4400" dirty="0">
                <a:solidFill>
                  <a:srgbClr val="FF0000"/>
                </a:solidFill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jealous</a:t>
            </a:r>
            <a:r>
              <a:rPr lang="en-US" altLang="zh-TW" sz="44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 and thus </a:t>
            </a:r>
          </a:p>
          <a:p>
            <a:pPr>
              <a:spcBef>
                <a:spcPts val="0"/>
              </a:spcBef>
            </a:pPr>
            <a:r>
              <a:rPr lang="en-US" altLang="zh-TW" sz="44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save some of them.” </a:t>
            </a:r>
            <a:r>
              <a:rPr lang="en-US" altLang="zh-TW" sz="28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(Romans 11:13-14)</a:t>
            </a:r>
            <a:endParaRPr lang="zh-TW" altLang="en-US" sz="4000" dirty="0">
              <a:latin typeface="Arial" panose="020B0604020202020204" pitchFamily="34" charset="0"/>
              <a:ea typeface="華康儷中黑" panose="020B0509000000000000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610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74203920-F982-4BA4-96D1-4F72E40F4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9144000" cy="6552728"/>
          </a:xfrm>
        </p:spPr>
        <p:txBody>
          <a:bodyPr>
            <a:normAutofit/>
          </a:bodyPr>
          <a:lstStyle/>
          <a:p>
            <a:pPr>
              <a:lnSpc>
                <a:spcPts val="5000"/>
              </a:lnSpc>
              <a:spcBef>
                <a:spcPts val="0"/>
              </a:spcBef>
              <a:spcAft>
                <a:spcPts val="1200"/>
              </a:spcAft>
            </a:pPr>
            <a:r>
              <a:rPr lang="zh-TW" altLang="en-US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保祿這段話</a:t>
            </a:r>
            <a:r>
              <a:rPr lang="en-US" altLang="zh-TW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,</a:t>
            </a:r>
            <a:r>
              <a:rPr lang="zh-TW" altLang="en-US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有點</a:t>
            </a:r>
            <a:r>
              <a:rPr lang="zh-TW" altLang="en-US" sz="400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「出口轉內銷」</a:t>
            </a:r>
            <a:r>
              <a:rPr lang="zh-TW" altLang="en-US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的味道</a:t>
            </a:r>
            <a:r>
              <a:rPr lang="en-US" altLang="zh-TW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.</a:t>
            </a:r>
            <a:r>
              <a:rPr lang="zh-TW" altLang="en-US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即是說</a:t>
            </a:r>
            <a:r>
              <a:rPr lang="en-US" altLang="zh-TW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,</a:t>
            </a:r>
            <a:r>
              <a:rPr lang="zh-TW" altLang="en-US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保祿要努力在外邦人中創出佳績</a:t>
            </a:r>
            <a:r>
              <a:rPr lang="en-US" altLang="zh-TW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,</a:t>
            </a:r>
            <a:r>
              <a:rPr lang="zh-TW" altLang="en-US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目的是</a:t>
            </a:r>
            <a:r>
              <a:rPr lang="zh-TW" altLang="en-US" sz="4000" dirty="0">
                <a:solidFill>
                  <a:srgbClr val="FF0000"/>
                </a:solidFill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給選民看</a:t>
            </a:r>
            <a:r>
              <a:rPr lang="en-US" altLang="zh-TW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,</a:t>
            </a:r>
            <a:r>
              <a:rPr lang="zh-TW" altLang="en-US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感動他們</a:t>
            </a:r>
            <a:r>
              <a:rPr lang="en-US" altLang="zh-TW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altLang="zh-TW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This statement by Paul gave a hint of “</a:t>
            </a:r>
            <a:r>
              <a:rPr lang="en-US" altLang="zh-TW" sz="4000" dirty="0">
                <a:solidFill>
                  <a:srgbClr val="FF0000"/>
                </a:solidFill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shifting from export to domestic sales</a:t>
            </a:r>
            <a:r>
              <a:rPr lang="en-US" altLang="zh-TW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.” In other words, Paul aimed to make remarkable achievements converting the Gentiles, with the purpose of </a:t>
            </a:r>
            <a:r>
              <a:rPr lang="en-US" altLang="zh-TW" sz="4000" dirty="0">
                <a:solidFill>
                  <a:srgbClr val="FF0000"/>
                </a:solidFill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impressing on his people, the Jews</a:t>
            </a:r>
            <a:r>
              <a:rPr lang="en-US" altLang="zh-TW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altLang="zh-TW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and bringing them around. </a:t>
            </a:r>
          </a:p>
        </p:txBody>
      </p:sp>
    </p:spTree>
    <p:extLst>
      <p:ext uri="{BB962C8B-B14F-4D97-AF65-F5344CB8AC3E}">
        <p14:creationId xmlns:p14="http://schemas.microsoft.com/office/powerpoint/2010/main" val="3370395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74203920-F982-4BA4-96D1-4F72E40F4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60648"/>
            <a:ext cx="9144000" cy="640871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zh-TW" altLang="en-US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他要告訴自己的同胞</a:t>
            </a:r>
            <a:r>
              <a:rPr lang="en-US" altLang="zh-TW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:</a:t>
            </a:r>
            <a:r>
              <a:rPr lang="zh-TW" altLang="en-US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「看吧</a:t>
            </a:r>
            <a:r>
              <a:rPr lang="en-US" altLang="zh-TW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,</a:t>
            </a:r>
            <a:r>
              <a:rPr lang="zh-TW" altLang="en-US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外邦人都信主了</a:t>
            </a:r>
            <a:r>
              <a:rPr lang="en-US" altLang="zh-TW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,</a:t>
            </a:r>
            <a:r>
              <a:rPr lang="zh-TW" altLang="en-US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你們為何還不信呢</a:t>
            </a:r>
            <a:r>
              <a:rPr lang="en-US" altLang="zh-TW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?</a:t>
            </a:r>
            <a:r>
              <a:rPr lang="zh-TW" altLang="en-US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」</a:t>
            </a:r>
            <a:endParaRPr lang="en-US" altLang="zh-TW" sz="4000" dirty="0">
              <a:latin typeface="Arial" panose="020B0604020202020204" pitchFamily="34" charset="0"/>
              <a:ea typeface="華康儷中黑" panose="020B0509000000000000" pitchFamily="49" charset="-12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zh-TW" altLang="en-US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所以</a:t>
            </a:r>
            <a:r>
              <a:rPr lang="zh-TW" altLang="en-US" sz="4000" dirty="0">
                <a:solidFill>
                  <a:srgbClr val="FF0000"/>
                </a:solidFill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他努力做好他「外邦人宗徒」</a:t>
            </a:r>
            <a:endParaRPr lang="en-US" altLang="zh-TW" sz="4000" dirty="0">
              <a:solidFill>
                <a:srgbClr val="FF0000"/>
              </a:solidFill>
              <a:latin typeface="Arial" panose="020B0604020202020204" pitchFamily="34" charset="0"/>
              <a:ea typeface="華康儷中黑" panose="020B0509000000000000" pitchFamily="49" charset="-12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zh-TW" altLang="en-US" sz="4000" dirty="0">
                <a:solidFill>
                  <a:srgbClr val="FF0000"/>
                </a:solidFill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的工作</a:t>
            </a:r>
            <a:r>
              <a:rPr lang="en-US" altLang="zh-TW" sz="4000" dirty="0">
                <a:solidFill>
                  <a:srgbClr val="FF0000"/>
                </a:solidFill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,</a:t>
            </a:r>
            <a:r>
              <a:rPr lang="zh-TW" altLang="en-US" sz="4000" dirty="0">
                <a:solidFill>
                  <a:srgbClr val="FF0000"/>
                </a:solidFill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正是為剌激他的同胞</a:t>
            </a:r>
            <a:r>
              <a:rPr lang="en-US" altLang="zh-TW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altLang="zh-TW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He wanted to tell his fellowmen: “look, the gentiles have believed in Christ, </a:t>
            </a:r>
            <a:r>
              <a:rPr lang="en-US" altLang="zh-TW" sz="4000" dirty="0">
                <a:highlight>
                  <a:srgbClr val="FFFF00"/>
                </a:highlight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why have you not?</a:t>
            </a:r>
            <a:r>
              <a:rPr lang="en-US" altLang="zh-TW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” He strived </a:t>
            </a:r>
            <a:r>
              <a:rPr lang="en-US" altLang="zh-TW" sz="400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to excel </a:t>
            </a:r>
            <a:r>
              <a:rPr lang="en-US" altLang="zh-TW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in his role as an Apostle to the Gentiles in order to stimulate his own fellowmen.</a:t>
            </a:r>
          </a:p>
        </p:txBody>
      </p:sp>
    </p:spTree>
    <p:extLst>
      <p:ext uri="{BB962C8B-B14F-4D97-AF65-F5344CB8AC3E}">
        <p14:creationId xmlns:p14="http://schemas.microsoft.com/office/powerpoint/2010/main" val="3273825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E3A6B8BB-5727-4366-8CDC-81905C370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6632"/>
            <a:ext cx="9108504" cy="6330652"/>
          </a:xfrm>
        </p:spPr>
        <p:txBody>
          <a:bodyPr/>
          <a:lstStyle/>
          <a:p>
            <a:pPr marL="0" indent="0" algn="just" eaLnBrk="1"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3600" dirty="0">
                <a:solidFill>
                  <a:srgbClr val="FFFFFF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恭讀依撒意亞先知書　</a:t>
            </a:r>
            <a:r>
              <a:rPr lang="en-US" altLang="zh-TW" sz="3600" dirty="0">
                <a:solidFill>
                  <a:srgbClr val="FFFFFF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56:1, 6-7</a:t>
            </a:r>
          </a:p>
          <a:p>
            <a:pPr marL="0" indent="0" algn="just" eaLnBrk="1"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上主這樣說：「你們應當持守公道，履行正義，因為我的救恩，就要來到，我的正義，就要出現。</a:t>
            </a:r>
          </a:p>
          <a:p>
            <a:pPr marL="0" indent="0" algn="just" eaLnBrk="1"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「至於那些</a:t>
            </a: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皈依上主，事奉上主，愛慕上主的名，做他的僕人，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又都遵守安息日，不予以褻瀆，並</a:t>
            </a: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固守我盟約的異邦人，我要引領他們，登上我的聖山，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使他們在我的祈禱之殿，滿心歡樂。</a:t>
            </a:r>
            <a:endParaRPr lang="en-US" altLang="zh-TW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</p:txBody>
      </p:sp>
      <p:sp>
        <p:nvSpPr>
          <p:cNvPr id="70659" name="Text Box 3">
            <a:extLst>
              <a:ext uri="{FF2B5EF4-FFF2-40B4-BE49-F238E27FC236}">
                <a16:creationId xmlns:a16="http://schemas.microsoft.com/office/drawing/2014/main" id="{1E03BE50-1641-47CB-AC5B-3CBE16B7E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65913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1800" b="1">
              <a:solidFill>
                <a:srgbClr val="FFFFFF"/>
              </a:solidFill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B10524CF-6E04-4C4F-BE91-43D129B8AACF}"/>
              </a:ext>
            </a:extLst>
          </p:cNvPr>
          <p:cNvSpPr txBox="1"/>
          <p:nvPr/>
        </p:nvSpPr>
        <p:spPr>
          <a:xfrm>
            <a:off x="7668344" y="6158964"/>
            <a:ext cx="1043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000" b="1" dirty="0">
                <a:solidFill>
                  <a:schemeClr val="bg1"/>
                </a:solidFill>
              </a:rPr>
              <a:t>1/2</a:t>
            </a:r>
            <a:endParaRPr lang="zh-HK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293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74203920-F982-4BA4-96D1-4F72E40F4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9144000" cy="6741368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zh-TW" altLang="en-US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我這</a:t>
            </a:r>
            <a:r>
              <a:rPr lang="en-US" altLang="zh-TW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52</a:t>
            </a:r>
            <a:r>
              <a:rPr lang="zh-TW" altLang="en-US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年的福傳努力</a:t>
            </a:r>
            <a:r>
              <a:rPr lang="en-US" altLang="zh-TW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,</a:t>
            </a:r>
            <a:r>
              <a:rPr lang="zh-TW" altLang="en-US" sz="4000" dirty="0">
                <a:solidFill>
                  <a:srgbClr val="FF0000"/>
                </a:solidFill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和聖保祿有點相似</a:t>
            </a:r>
            <a:r>
              <a:rPr lang="en-US" altLang="zh-TW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,</a:t>
            </a:r>
          </a:p>
          <a:p>
            <a:pPr>
              <a:spcBef>
                <a:spcPts val="0"/>
              </a:spcBef>
            </a:pPr>
            <a:r>
              <a:rPr lang="zh-TW" altLang="en-US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我在教區外所作的一切</a:t>
            </a:r>
            <a:r>
              <a:rPr lang="en-US" altLang="zh-TW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,</a:t>
            </a:r>
            <a:r>
              <a:rPr lang="zh-TW" altLang="en-US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比我在教區內</a:t>
            </a:r>
            <a:endParaRPr lang="en-US" altLang="zh-TW" sz="4000" dirty="0">
              <a:latin typeface="Arial" panose="020B0604020202020204" pitchFamily="34" charset="0"/>
              <a:ea typeface="華康儷中黑" panose="020B0509000000000000" pitchFamily="49" charset="-12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zh-TW" altLang="en-US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作的更多</a:t>
            </a:r>
            <a:r>
              <a:rPr lang="en-US" altLang="zh-TW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.</a:t>
            </a:r>
            <a:r>
              <a:rPr lang="zh-TW" altLang="en-US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簡單如主日講道</a:t>
            </a:r>
            <a:r>
              <a:rPr lang="en-US" altLang="zh-TW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,</a:t>
            </a:r>
          </a:p>
          <a:p>
            <a:pPr>
              <a:spcBef>
                <a:spcPts val="0"/>
              </a:spcBef>
            </a:pPr>
            <a:r>
              <a:rPr lang="zh-TW" altLang="en-US" sz="4000" dirty="0">
                <a:highlight>
                  <a:srgbClr val="FFFF00"/>
                </a:highlight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在教研聽道的不過是一</a:t>
            </a:r>
            <a:r>
              <a:rPr lang="en-US" altLang="zh-TW" sz="4000" dirty="0">
                <a:highlight>
                  <a:srgbClr val="FFFF00"/>
                </a:highlight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,</a:t>
            </a:r>
            <a:r>
              <a:rPr lang="zh-TW" altLang="en-US" sz="4000" dirty="0">
                <a:highlight>
                  <a:srgbClr val="FFFF00"/>
                </a:highlight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二百人</a:t>
            </a:r>
            <a:r>
              <a:rPr lang="en-US" altLang="zh-TW" sz="4000" dirty="0">
                <a:highlight>
                  <a:srgbClr val="FFFF00"/>
                </a:highlight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,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zh-TW" altLang="en-US" sz="4000" dirty="0">
                <a:highlight>
                  <a:srgbClr val="FFFF00"/>
                </a:highlight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網上至少有二</a:t>
            </a:r>
            <a:r>
              <a:rPr lang="en-US" altLang="zh-TW" sz="4000" dirty="0">
                <a:highlight>
                  <a:srgbClr val="FFFF00"/>
                </a:highlight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,</a:t>
            </a:r>
            <a:r>
              <a:rPr lang="zh-TW" altLang="en-US" sz="4000" dirty="0">
                <a:highlight>
                  <a:srgbClr val="FFFF00"/>
                </a:highlight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三十倍或以上的觀眾</a:t>
            </a:r>
            <a:r>
              <a:rPr lang="en-US" altLang="zh-TW" sz="4000" dirty="0">
                <a:highlight>
                  <a:srgbClr val="FFFF00"/>
                </a:highlight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altLang="zh-TW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My fifty-two years of evangelization work is somewhat </a:t>
            </a:r>
            <a:r>
              <a:rPr lang="en-US" altLang="zh-TW" sz="4000" dirty="0">
                <a:solidFill>
                  <a:srgbClr val="FF0000"/>
                </a:solidFill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similar to St Paul’s</a:t>
            </a:r>
            <a:r>
              <a:rPr lang="en-US" altLang="zh-TW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. I believe I have achieved more outside the diocese than within it. We have perhaps two hundred people attending Sunday Mass in our Centre </a:t>
            </a:r>
            <a:r>
              <a:rPr lang="en-US" altLang="zh-TW" sz="32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(CIRS)</a:t>
            </a:r>
            <a:r>
              <a:rPr lang="en-US" altLang="zh-TW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, but our online audience exceed this number at least </a:t>
            </a:r>
          </a:p>
          <a:p>
            <a:pPr>
              <a:spcBef>
                <a:spcPts val="0"/>
              </a:spcBef>
            </a:pPr>
            <a:r>
              <a:rPr lang="en-US" altLang="zh-TW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by </a:t>
            </a:r>
            <a:r>
              <a:rPr lang="en-US" altLang="zh-TW" sz="4000" dirty="0">
                <a:solidFill>
                  <a:srgbClr val="FF0000"/>
                </a:solidFill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twenty, thirty fold</a:t>
            </a:r>
            <a:r>
              <a:rPr lang="en-US" altLang="zh-TW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9810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74203920-F982-4BA4-96D1-4F72E40F4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60648"/>
            <a:ext cx="9144000" cy="640871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zh-TW" altLang="en-US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我連續</a:t>
            </a:r>
            <a:r>
              <a:rPr lang="en-US" altLang="zh-TW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14</a:t>
            </a:r>
            <a:r>
              <a:rPr lang="zh-TW" altLang="en-US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年</a:t>
            </a:r>
            <a:r>
              <a:rPr lang="en-US" altLang="zh-TW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,</a:t>
            </a:r>
            <a:r>
              <a:rPr lang="zh-TW" altLang="en-US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每年都參加在國內舉行的一個高級論壇</a:t>
            </a:r>
            <a:r>
              <a:rPr lang="en-US" altLang="zh-TW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,</a:t>
            </a:r>
            <a:r>
              <a:rPr lang="zh-TW" altLang="en-US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名為「</a:t>
            </a:r>
            <a:r>
              <a:rPr lang="zh-TW" altLang="en-US" sz="400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基督宗教在當代中國的社會作用及其影響</a:t>
            </a:r>
            <a:r>
              <a:rPr lang="zh-TW" altLang="en-US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」</a:t>
            </a:r>
            <a:r>
              <a:rPr lang="en-US" altLang="zh-TW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,</a:t>
            </a:r>
            <a:r>
              <a:rPr lang="zh-TW" altLang="en-US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並發表論文</a:t>
            </a:r>
            <a:r>
              <a:rPr lang="en-US" altLang="zh-TW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altLang="zh-TW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For 14 consecutive years, I have attended and presented papers or thesis at a “</a:t>
            </a:r>
            <a:r>
              <a:rPr lang="en-US" altLang="zh-TW" sz="4000" dirty="0">
                <a:solidFill>
                  <a:srgbClr val="FF0000"/>
                </a:solidFill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High Level Forum</a:t>
            </a:r>
            <a:r>
              <a:rPr lang="en-US" altLang="zh-TW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” in mainland China, called “</a:t>
            </a:r>
            <a:r>
              <a:rPr lang="en-US" altLang="zh-TW" sz="4000" dirty="0">
                <a:highlight>
                  <a:srgbClr val="FFFF00"/>
                </a:highlight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The Role and Influence of Christianity in Contemporary China</a:t>
            </a:r>
            <a:r>
              <a:rPr lang="en-US" altLang="zh-TW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1781531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74203920-F982-4BA4-96D1-4F72E40F4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32656"/>
            <a:ext cx="9144000" cy="6336704"/>
          </a:xfrm>
        </p:spPr>
        <p:txBody>
          <a:bodyPr>
            <a:normAutofit/>
          </a:bodyPr>
          <a:lstStyle/>
          <a:p>
            <a:pPr>
              <a:lnSpc>
                <a:spcPts val="4800"/>
              </a:lnSpc>
              <a:spcBef>
                <a:spcPts val="0"/>
              </a:spcBef>
              <a:spcAft>
                <a:spcPts val="1200"/>
              </a:spcAft>
            </a:pPr>
            <a:r>
              <a:rPr lang="zh-TW" altLang="en-US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我連續十多屆</a:t>
            </a:r>
            <a:r>
              <a:rPr lang="en-US" altLang="zh-TW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,</a:t>
            </a:r>
            <a:r>
              <a:rPr lang="zh-TW" altLang="en-US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在中大參加</a:t>
            </a:r>
            <a:br>
              <a:rPr lang="en-US" altLang="zh-TW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</a:br>
            <a:r>
              <a:rPr lang="zh-TW" altLang="en-US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「</a:t>
            </a:r>
            <a:r>
              <a:rPr lang="zh-TW" altLang="en-US" sz="400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中華美德教育行動師資培訓班</a:t>
            </a:r>
            <a:r>
              <a:rPr lang="zh-TW" altLang="en-US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」和</a:t>
            </a:r>
            <a:br>
              <a:rPr lang="en-US" altLang="zh-TW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</a:br>
            <a:r>
              <a:rPr lang="zh-TW" altLang="en-US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「</a:t>
            </a:r>
            <a:r>
              <a:rPr lang="zh-TW" altLang="en-US" sz="4000" dirty="0">
                <a:highlight>
                  <a:srgbClr val="FFFF00"/>
                </a:highlight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中華傳統文化研修班</a:t>
            </a:r>
            <a:r>
              <a:rPr lang="zh-TW" altLang="en-US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」</a:t>
            </a:r>
            <a:r>
              <a:rPr lang="en-US" altLang="zh-TW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,</a:t>
            </a:r>
            <a:r>
              <a:rPr lang="zh-TW" altLang="en-US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並發表論文</a:t>
            </a:r>
            <a:r>
              <a:rPr lang="en-US" altLang="zh-TW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altLang="zh-TW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For more than ten consecutive years, I have taken part and presented papers or thesis in the movement on “</a:t>
            </a:r>
            <a:r>
              <a:rPr lang="en-US" altLang="zh-TW" sz="400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Chinese Moral Education and Teacher Training</a:t>
            </a:r>
            <a:r>
              <a:rPr lang="en-US" altLang="zh-TW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”, as well as in </a:t>
            </a:r>
            <a:br>
              <a:rPr lang="en-US" altLang="zh-TW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</a:br>
            <a:r>
              <a:rPr lang="en-US" altLang="zh-TW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“</a:t>
            </a:r>
            <a:r>
              <a:rPr lang="en-US" altLang="zh-TW" sz="4000" dirty="0">
                <a:solidFill>
                  <a:srgbClr val="FF0000"/>
                </a:solidFill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Cultural Studies in Chinese Traditions</a:t>
            </a:r>
            <a:r>
              <a:rPr lang="en-US" altLang="zh-TW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38941628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74203920-F982-4BA4-96D1-4F72E40F4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9144000" cy="6741368"/>
          </a:xfrm>
        </p:spPr>
        <p:txBody>
          <a:bodyPr>
            <a:normAutofit/>
          </a:bodyPr>
          <a:lstStyle/>
          <a:p>
            <a:pPr>
              <a:lnSpc>
                <a:spcPts val="4400"/>
              </a:lnSpc>
              <a:spcBef>
                <a:spcPts val="0"/>
              </a:spcBef>
            </a:pPr>
            <a:r>
              <a:rPr lang="zh-TW" altLang="en-US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我去</a:t>
            </a:r>
            <a:r>
              <a:rPr lang="zh-TW" altLang="en-US" sz="4000" dirty="0">
                <a:highlight>
                  <a:srgbClr val="FFFF00"/>
                </a:highlight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台灣</a:t>
            </a:r>
            <a:r>
              <a:rPr lang="zh-TW" altLang="en-US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的天主教學校講學</a:t>
            </a:r>
            <a:r>
              <a:rPr lang="en-US" altLang="zh-TW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,</a:t>
            </a:r>
            <a:r>
              <a:rPr lang="zh-TW" altLang="en-US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為</a:t>
            </a:r>
            <a:r>
              <a:rPr lang="zh-TW" altLang="en-US" sz="4000" dirty="0">
                <a:solidFill>
                  <a:srgbClr val="FF0000"/>
                </a:solidFill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台灣省政府學校</a:t>
            </a:r>
            <a:r>
              <a:rPr lang="zh-TW" altLang="en-US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作師資培訓</a:t>
            </a:r>
            <a:r>
              <a:rPr lang="en-US" altLang="zh-TW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,</a:t>
            </a:r>
            <a:r>
              <a:rPr lang="zh-TW" altLang="en-US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還有港大和理大同學會</a:t>
            </a:r>
            <a:r>
              <a:rPr lang="en-US" altLang="zh-TW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,</a:t>
            </a:r>
            <a:r>
              <a:rPr lang="zh-TW" altLang="en-US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甚至香港的</a:t>
            </a:r>
            <a:r>
              <a:rPr lang="zh-TW" altLang="en-US" sz="4000" dirty="0">
                <a:solidFill>
                  <a:srgbClr val="FF0000"/>
                </a:solidFill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教育局</a:t>
            </a:r>
            <a:r>
              <a:rPr lang="en-US" altLang="zh-TW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,</a:t>
            </a:r>
            <a:r>
              <a:rPr lang="zh-TW" altLang="en-US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醫謢人員等</a:t>
            </a:r>
            <a:r>
              <a:rPr lang="en-US" altLang="zh-TW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,</a:t>
            </a:r>
          </a:p>
          <a:p>
            <a:pPr>
              <a:lnSpc>
                <a:spcPts val="4400"/>
              </a:lnSpc>
              <a:spcBef>
                <a:spcPts val="0"/>
              </a:spcBef>
            </a:pPr>
            <a:r>
              <a:rPr lang="zh-TW" altLang="en-US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都請過我去分享</a:t>
            </a:r>
            <a:r>
              <a:rPr lang="en-US" altLang="zh-TW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altLang="zh-TW" sz="4000" spc="-15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I have given lectures at Catholic schools in </a:t>
            </a:r>
            <a:r>
              <a:rPr lang="en-US" altLang="zh-TW" sz="4000" spc="-150" dirty="0">
                <a:solidFill>
                  <a:srgbClr val="FF0000"/>
                </a:solidFill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Taiwan</a:t>
            </a:r>
            <a:r>
              <a:rPr lang="en-US" altLang="zh-TW" sz="4000" spc="-15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, provided teacher training at Taiwan government schools. I have shared experience with the </a:t>
            </a:r>
            <a:r>
              <a:rPr lang="en-US" altLang="zh-TW" sz="4000" spc="-150" dirty="0">
                <a:solidFill>
                  <a:srgbClr val="FF0000"/>
                </a:solidFill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KATSO </a:t>
            </a:r>
            <a:r>
              <a:rPr lang="en-US" altLang="zh-TW" sz="4000" spc="-15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of the University of HK, the Polytechnic University, as well as the </a:t>
            </a:r>
            <a:r>
              <a:rPr lang="en-US" altLang="zh-TW" sz="4000" spc="-150" dirty="0">
                <a:solidFill>
                  <a:srgbClr val="FF0000"/>
                </a:solidFill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HK Education Bureau</a:t>
            </a:r>
            <a:r>
              <a:rPr lang="en-US" altLang="zh-TW" sz="4000" spc="-15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, </a:t>
            </a:r>
          </a:p>
          <a:p>
            <a:pPr>
              <a:spcBef>
                <a:spcPts val="0"/>
              </a:spcBef>
            </a:pPr>
            <a:r>
              <a:rPr lang="en-US" altLang="zh-TW" sz="4000" spc="-15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and also with medical personnel</a:t>
            </a:r>
            <a:r>
              <a:rPr lang="en-US" altLang="zh-TW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9504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74203920-F982-4BA4-96D1-4F72E40F4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9144000" cy="6552728"/>
          </a:xfrm>
        </p:spPr>
        <p:txBody>
          <a:bodyPr>
            <a:normAutofit lnSpcReduction="10000"/>
          </a:bodyPr>
          <a:lstStyle/>
          <a:p>
            <a:pPr>
              <a:lnSpc>
                <a:spcPts val="4300"/>
              </a:lnSpc>
              <a:spcBef>
                <a:spcPts val="0"/>
              </a:spcBef>
            </a:pPr>
            <a:r>
              <a:rPr lang="zh-TW" altLang="en-US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我走訪了</a:t>
            </a:r>
            <a:r>
              <a:rPr lang="zh-TW" altLang="en-US" sz="400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國內的</a:t>
            </a:r>
            <a:r>
              <a:rPr lang="en-US" altLang="zh-TW" sz="400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75</a:t>
            </a:r>
            <a:r>
              <a:rPr lang="zh-TW" altLang="en-US" sz="400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個地方</a:t>
            </a:r>
            <a:r>
              <a:rPr lang="zh-TW" altLang="en-US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去福傳</a:t>
            </a:r>
            <a:r>
              <a:rPr lang="en-US" altLang="zh-TW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,</a:t>
            </a:r>
            <a:r>
              <a:rPr lang="zh-TW" altLang="en-US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足跡遍及</a:t>
            </a:r>
            <a:r>
              <a:rPr lang="zh-TW" altLang="en-US" sz="4000" dirty="0">
                <a:solidFill>
                  <a:srgbClr val="FF0000"/>
                </a:solidFill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東南亞</a:t>
            </a:r>
            <a:r>
              <a:rPr lang="en-US" altLang="zh-TW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,</a:t>
            </a:r>
            <a:r>
              <a:rPr lang="zh-TW" altLang="en-US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如菲律賓和</a:t>
            </a:r>
            <a:r>
              <a:rPr lang="zh-TW" altLang="en-US" sz="4000" dirty="0">
                <a:solidFill>
                  <a:srgbClr val="0000FF"/>
                </a:solidFill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星加坡</a:t>
            </a:r>
            <a:r>
              <a:rPr lang="zh-TW" altLang="en-US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馬來西亞等</a:t>
            </a:r>
            <a:r>
              <a:rPr lang="en-US" altLang="zh-TW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,</a:t>
            </a:r>
            <a:r>
              <a:rPr lang="zh-TW" altLang="en-US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甚至遠至</a:t>
            </a:r>
            <a:r>
              <a:rPr lang="zh-TW" altLang="en-US" sz="4000" dirty="0">
                <a:solidFill>
                  <a:srgbClr val="0000FF"/>
                </a:solidFill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溫哥華</a:t>
            </a:r>
            <a:r>
              <a:rPr lang="en-US" altLang="zh-TW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,</a:t>
            </a:r>
            <a:r>
              <a:rPr lang="zh-TW" altLang="en-US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悉尼</a:t>
            </a:r>
            <a:r>
              <a:rPr lang="en-US" altLang="zh-TW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,</a:t>
            </a:r>
            <a:r>
              <a:rPr lang="zh-TW" altLang="en-US" sz="4000" dirty="0">
                <a:solidFill>
                  <a:srgbClr val="FF0000"/>
                </a:solidFill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墨爾本</a:t>
            </a:r>
            <a:r>
              <a:rPr lang="en-US" altLang="zh-TW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,</a:t>
            </a:r>
            <a:r>
              <a:rPr lang="zh-TW" altLang="en-US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波士頓</a:t>
            </a:r>
            <a:r>
              <a:rPr lang="en-US" altLang="zh-TW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,</a:t>
            </a:r>
          </a:p>
          <a:p>
            <a:pPr>
              <a:lnSpc>
                <a:spcPts val="4300"/>
              </a:lnSpc>
              <a:spcBef>
                <a:spcPts val="0"/>
              </a:spcBef>
              <a:spcAft>
                <a:spcPts val="600"/>
              </a:spcAft>
            </a:pPr>
            <a:r>
              <a:rPr lang="zh-TW" altLang="en-US" sz="4000" dirty="0">
                <a:solidFill>
                  <a:srgbClr val="FF0000"/>
                </a:solidFill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紐西蘭</a:t>
            </a:r>
            <a:r>
              <a:rPr lang="zh-TW" altLang="en-US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和</a:t>
            </a:r>
            <a:r>
              <a:rPr lang="zh-TW" altLang="en-US" sz="4000" dirty="0">
                <a:solidFill>
                  <a:srgbClr val="0000FF"/>
                </a:solidFill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歐洲</a:t>
            </a:r>
            <a:r>
              <a:rPr lang="zh-TW" altLang="en-US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部分地區</a:t>
            </a:r>
            <a:r>
              <a:rPr lang="en-US" altLang="zh-TW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altLang="zh-TW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My evangelization work has taken me to </a:t>
            </a:r>
            <a:r>
              <a:rPr lang="en-US" altLang="zh-TW" sz="4000" dirty="0">
                <a:solidFill>
                  <a:srgbClr val="FF0000"/>
                </a:solidFill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75 places in China</a:t>
            </a:r>
            <a:r>
              <a:rPr lang="en-US" altLang="zh-TW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, and my footsteps have reached across </a:t>
            </a:r>
            <a:r>
              <a:rPr lang="en-US" altLang="zh-TW" sz="4000" dirty="0">
                <a:solidFill>
                  <a:srgbClr val="0000FF"/>
                </a:solidFill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Southeast Asian </a:t>
            </a:r>
            <a:r>
              <a:rPr lang="en-US" altLang="zh-TW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countries from the </a:t>
            </a:r>
            <a:r>
              <a:rPr lang="en-US" altLang="zh-TW" sz="4000" dirty="0">
                <a:solidFill>
                  <a:srgbClr val="FF0000"/>
                </a:solidFill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Philippines</a:t>
            </a:r>
            <a:r>
              <a:rPr lang="en-US" altLang="zh-TW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, Singapore and </a:t>
            </a:r>
            <a:r>
              <a:rPr lang="en-US" altLang="zh-TW" sz="4000" dirty="0">
                <a:solidFill>
                  <a:srgbClr val="0000FF"/>
                </a:solidFill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Malaysia</a:t>
            </a:r>
            <a:r>
              <a:rPr lang="en-US" altLang="zh-TW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, to far off places like Vancouver, </a:t>
            </a:r>
            <a:r>
              <a:rPr lang="en-US" altLang="zh-TW" sz="4000" dirty="0">
                <a:solidFill>
                  <a:srgbClr val="FF0000"/>
                </a:solidFill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Sydney</a:t>
            </a:r>
            <a:r>
              <a:rPr lang="en-US" altLang="zh-TW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, </a:t>
            </a:r>
            <a:r>
              <a:rPr lang="en-US" altLang="zh-TW" sz="4000" dirty="0">
                <a:solidFill>
                  <a:srgbClr val="0000FF"/>
                </a:solidFill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Melbourne</a:t>
            </a:r>
            <a:r>
              <a:rPr lang="en-US" altLang="zh-TW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, </a:t>
            </a:r>
            <a:r>
              <a:rPr lang="en-US" altLang="zh-TW" sz="4000" dirty="0">
                <a:solidFill>
                  <a:srgbClr val="FF0000"/>
                </a:solidFill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Boston</a:t>
            </a:r>
            <a:r>
              <a:rPr lang="en-US" altLang="zh-TW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, New Zealand and some </a:t>
            </a:r>
            <a:r>
              <a:rPr lang="en-US" altLang="zh-TW" sz="4000" dirty="0">
                <a:solidFill>
                  <a:srgbClr val="0000FF"/>
                </a:solidFill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European </a:t>
            </a:r>
            <a:r>
              <a:rPr lang="en-US" altLang="zh-TW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cities.</a:t>
            </a:r>
          </a:p>
        </p:txBody>
      </p:sp>
    </p:spTree>
    <p:extLst>
      <p:ext uri="{BB962C8B-B14F-4D97-AF65-F5344CB8AC3E}">
        <p14:creationId xmlns:p14="http://schemas.microsoft.com/office/powerpoint/2010/main" val="29068566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74203920-F982-4BA4-96D1-4F72E40F4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60648"/>
            <a:ext cx="9144000" cy="6336704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zh-TW" altLang="en-US" sz="4000" dirty="0">
                <a:highlight>
                  <a:srgbClr val="FFFF00"/>
                </a:highlight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我比保祿較幸運的是</a:t>
            </a:r>
            <a:r>
              <a:rPr lang="en-US" altLang="zh-TW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,</a:t>
            </a:r>
            <a:r>
              <a:rPr lang="zh-TW" altLang="en-US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他等不到同胞的普遍皈依</a:t>
            </a:r>
            <a:r>
              <a:rPr lang="en-US" altLang="zh-TW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,</a:t>
            </a:r>
            <a:r>
              <a:rPr lang="zh-TW" altLang="en-US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我至少如胡樞機所說</a:t>
            </a:r>
            <a:r>
              <a:rPr lang="en-US" altLang="zh-TW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,</a:t>
            </a:r>
            <a:r>
              <a:rPr lang="zh-TW" altLang="en-US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香港雖有一部分人「</a:t>
            </a:r>
            <a:r>
              <a:rPr lang="zh-TW" altLang="en-US" sz="4000" dirty="0">
                <a:solidFill>
                  <a:srgbClr val="FF0000"/>
                </a:solidFill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憎死我</a:t>
            </a:r>
            <a:r>
              <a:rPr lang="zh-TW" altLang="en-US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」</a:t>
            </a:r>
            <a:r>
              <a:rPr lang="en-US" altLang="zh-TW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,</a:t>
            </a:r>
            <a:r>
              <a:rPr lang="zh-TW" altLang="en-US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卻有另一部分人</a:t>
            </a:r>
            <a:endParaRPr lang="en-US" altLang="zh-TW" sz="4000" dirty="0">
              <a:latin typeface="Arial" panose="020B0604020202020204" pitchFamily="34" charset="0"/>
              <a:ea typeface="華康儷中黑" panose="020B0509000000000000" pitchFamily="49" charset="-12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zh-TW" altLang="en-US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「</a:t>
            </a:r>
            <a:r>
              <a:rPr lang="zh-TW" altLang="en-US" sz="4000" dirty="0">
                <a:solidFill>
                  <a:srgbClr val="FF0000"/>
                </a:solidFill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崇拜我</a:t>
            </a:r>
            <a:r>
              <a:rPr lang="zh-TW" altLang="en-US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」</a:t>
            </a:r>
            <a:r>
              <a:rPr lang="en-US" altLang="zh-TW" sz="32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(</a:t>
            </a:r>
            <a:r>
              <a:rPr lang="zh-TW" altLang="en-US" sz="32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胡樞機原話</a:t>
            </a:r>
            <a:r>
              <a:rPr lang="en-US" altLang="zh-TW" sz="32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)</a:t>
            </a:r>
          </a:p>
          <a:p>
            <a:pPr>
              <a:lnSpc>
                <a:spcPts val="4100"/>
              </a:lnSpc>
              <a:spcBef>
                <a:spcPts val="0"/>
              </a:spcBef>
            </a:pPr>
            <a:r>
              <a:rPr lang="en-US" altLang="zh-TW" sz="4000" dirty="0">
                <a:solidFill>
                  <a:srgbClr val="FF0000"/>
                </a:solidFill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I am more fortunate </a:t>
            </a:r>
            <a:r>
              <a:rPr lang="en-US" altLang="zh-TW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than St Paul the Apostle because </a:t>
            </a:r>
            <a:r>
              <a:rPr lang="en-US" altLang="zh-TW" sz="4000" dirty="0">
                <a:solidFill>
                  <a:srgbClr val="FF0000"/>
                </a:solidFill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he did not live to see a wide spread conversion </a:t>
            </a:r>
            <a:r>
              <a:rPr lang="en-US" altLang="zh-TW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of his fellowmen whereas I have achieved, in the words of the late Cardinal Wu, “even though some </a:t>
            </a:r>
            <a:r>
              <a:rPr lang="en-US" altLang="zh-TW" sz="4000" dirty="0">
                <a:highlight>
                  <a:srgbClr val="FFFF00"/>
                </a:highlight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hate me </a:t>
            </a:r>
            <a:r>
              <a:rPr lang="en-US" altLang="zh-TW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with a passion others ‘worship’ me (admire or </a:t>
            </a:r>
            <a:r>
              <a:rPr lang="en-US" altLang="zh-TW" sz="4000" dirty="0">
                <a:highlight>
                  <a:srgbClr val="FFFF00"/>
                </a:highlight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inspired by my work</a:t>
            </a:r>
            <a:r>
              <a:rPr lang="en-US" altLang="zh-TW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)”.</a:t>
            </a:r>
          </a:p>
        </p:txBody>
      </p:sp>
    </p:spTree>
    <p:extLst>
      <p:ext uri="{BB962C8B-B14F-4D97-AF65-F5344CB8AC3E}">
        <p14:creationId xmlns:p14="http://schemas.microsoft.com/office/powerpoint/2010/main" val="1945971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74203920-F982-4BA4-96D1-4F72E40F4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9144000" cy="674136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zh-TW" altLang="en-US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我的</a:t>
            </a:r>
            <a:r>
              <a:rPr lang="zh-TW" altLang="en-US" sz="4000" dirty="0">
                <a:solidFill>
                  <a:srgbClr val="FF0000"/>
                </a:solidFill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福傳著作在國內</a:t>
            </a:r>
            <a:r>
              <a:rPr lang="zh-TW" altLang="en-US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出版了約</a:t>
            </a:r>
            <a:r>
              <a:rPr lang="zh-TW" altLang="en-US" sz="400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八百萬冊</a:t>
            </a:r>
            <a:r>
              <a:rPr lang="en-US" altLang="zh-TW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,</a:t>
            </a:r>
            <a:r>
              <a:rPr lang="zh-TW" altLang="en-US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在香港也有不少讀者</a:t>
            </a:r>
            <a:r>
              <a:rPr lang="en-US" altLang="zh-TW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.</a:t>
            </a:r>
            <a:r>
              <a:rPr lang="zh-TW" altLang="en-US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無論在我面前有多少困難</a:t>
            </a:r>
            <a:r>
              <a:rPr lang="en-US" altLang="zh-TW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,</a:t>
            </a:r>
            <a:r>
              <a:rPr lang="zh-TW" altLang="en-US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我仍堅信兩週前耶穌說的</a:t>
            </a:r>
            <a:br>
              <a:rPr lang="en-US" altLang="zh-TW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</a:br>
            <a:r>
              <a:rPr lang="zh-TW" altLang="en-US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那句話</a:t>
            </a:r>
            <a:r>
              <a:rPr lang="en-US" altLang="zh-TW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:</a:t>
            </a:r>
            <a:r>
              <a:rPr lang="zh-TW" altLang="en-US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「</a:t>
            </a:r>
            <a:r>
              <a:rPr lang="zh-TW" altLang="en-US" sz="400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是我</a:t>
            </a:r>
            <a:r>
              <a:rPr lang="en-US" altLang="zh-TW" sz="400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,</a:t>
            </a:r>
            <a:r>
              <a:rPr lang="zh-TW" altLang="en-US" sz="400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不要怕</a:t>
            </a:r>
            <a:r>
              <a:rPr lang="en-US" altLang="zh-TW" sz="400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!</a:t>
            </a:r>
            <a:r>
              <a:rPr lang="zh-TW" altLang="en-US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」亞孟</a:t>
            </a:r>
            <a:r>
              <a:rPr lang="en-US" altLang="zh-TW" sz="40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!</a:t>
            </a:r>
          </a:p>
          <a:p>
            <a:pPr>
              <a:spcBef>
                <a:spcPts val="0"/>
              </a:spcBef>
            </a:pPr>
            <a:r>
              <a:rPr lang="en-US" altLang="zh-TW" sz="4000" spc="-1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My evangelization publications have reached more than </a:t>
            </a:r>
            <a:r>
              <a:rPr lang="en-US" altLang="zh-TW" sz="4000" spc="-10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8 million copies </a:t>
            </a:r>
            <a:r>
              <a:rPr lang="en-US" altLang="zh-TW" sz="4000" spc="-1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and our Institute have gathered quite a number of loyal readers and fans in HK. Regardless of the difficulties ahead, I still believe firmly in the words of Jesus</a:t>
            </a:r>
            <a:r>
              <a:rPr lang="en-US" altLang="zh-TW" sz="4000" spc="-10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: </a:t>
            </a:r>
          </a:p>
          <a:p>
            <a:pPr>
              <a:spcBef>
                <a:spcPts val="0"/>
              </a:spcBef>
            </a:pPr>
            <a:r>
              <a:rPr lang="en-US" altLang="zh-TW" sz="4000" spc="-10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“</a:t>
            </a:r>
            <a:r>
              <a:rPr lang="en-US" altLang="zh-TW" sz="4000" spc="-10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It is me</a:t>
            </a:r>
            <a:r>
              <a:rPr lang="en-US" altLang="zh-TW" sz="4000" spc="-10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, do </a:t>
            </a:r>
            <a:r>
              <a:rPr lang="en-US" altLang="zh-TW" sz="4000" spc="-10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not be afraid!</a:t>
            </a:r>
            <a:r>
              <a:rPr lang="en-US" altLang="zh-TW" sz="4000" spc="-1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” Amen.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917DB44C-BEFE-48D5-8B7E-32D3CC8BC15A}"/>
              </a:ext>
            </a:extLst>
          </p:cNvPr>
          <p:cNvSpPr txBox="1"/>
          <p:nvPr/>
        </p:nvSpPr>
        <p:spPr>
          <a:xfrm>
            <a:off x="107504" y="6291203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zh-TW" sz="2000" dirty="0">
                <a:solidFill>
                  <a:srgbClr val="0000FF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(</a:t>
            </a:r>
            <a:r>
              <a:rPr lang="zh-TW" altLang="en-US" sz="2000" dirty="0">
                <a:solidFill>
                  <a:srgbClr val="0000FF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為福傳</a:t>
            </a:r>
            <a:r>
              <a:rPr lang="en-US" altLang="zh-TW" sz="2000" dirty="0">
                <a:solidFill>
                  <a:srgbClr val="0000FF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,</a:t>
            </a:r>
            <a:r>
              <a:rPr lang="zh-TW" altLang="en-US" sz="2000" dirty="0">
                <a:solidFill>
                  <a:srgbClr val="0000FF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請點讚</a:t>
            </a:r>
            <a:r>
              <a:rPr lang="en-US" altLang="zh-TW" sz="2000" dirty="0">
                <a:solidFill>
                  <a:srgbClr val="0000FF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,</a:t>
            </a:r>
            <a:r>
              <a:rPr lang="zh-TW" altLang="en-US" sz="2000" dirty="0">
                <a:solidFill>
                  <a:srgbClr val="0000FF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留言</a:t>
            </a:r>
            <a:r>
              <a:rPr lang="en-US" altLang="zh-TW" sz="2000" dirty="0">
                <a:solidFill>
                  <a:srgbClr val="0000FF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,</a:t>
            </a:r>
            <a:r>
              <a:rPr lang="zh-TW" altLang="en-US" sz="2000" dirty="0">
                <a:solidFill>
                  <a:srgbClr val="0000FF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轉發</a:t>
            </a:r>
            <a:r>
              <a:rPr lang="en-US" altLang="zh-TW" sz="2000" dirty="0">
                <a:solidFill>
                  <a:srgbClr val="0000FF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)</a:t>
            </a:r>
            <a:endParaRPr lang="en-US" altLang="zh-HK" sz="2000" dirty="0">
              <a:solidFill>
                <a:srgbClr val="0000FF"/>
              </a:solidFill>
              <a:latin typeface="Calibri" panose="020F0502020204030204" pitchFamily="34" charset="0"/>
              <a:ea typeface="華康儷中黑" panose="020B0509000000000000" pitchFamily="49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9690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>
            <a:extLst>
              <a:ext uri="{FF2B5EF4-FFF2-40B4-BE49-F238E27FC236}">
                <a16:creationId xmlns:a16="http://schemas.microsoft.com/office/drawing/2014/main" id="{B2EF5AAD-EEB9-496C-B277-24E491281B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062" y="44921"/>
            <a:ext cx="9144000" cy="6048375"/>
          </a:xfrm>
        </p:spPr>
        <p:txBody>
          <a:bodyPr/>
          <a:lstStyle/>
          <a:p>
            <a:pPr algn="ctr" eaLnBrk="1" hangingPunct="1">
              <a:lnSpc>
                <a:spcPts val="7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(P)" pitchFamily="34" charset="-120"/>
              </a:rPr>
              <a:t>願 上 主</a:t>
            </a:r>
          </a:p>
          <a:p>
            <a:pPr algn="ctr" eaLnBrk="1" hangingPunct="1">
              <a:lnSpc>
                <a:spcPts val="7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4400" dirty="0">
                <a:solidFill>
                  <a:srgbClr val="99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華康儷中黑" panose="020B0509000000000000" pitchFamily="49" charset="-120"/>
                <a:ea typeface="華康儷中黑" panose="020B0509000000000000" pitchFamily="49" charset="-120"/>
              </a:rPr>
              <a:t>祝 福 你 和 你 的 家 庭</a:t>
            </a:r>
          </a:p>
          <a:p>
            <a:pPr algn="ctr" eaLnBrk="1" hangingPunct="1">
              <a:lnSpc>
                <a:spcPts val="7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華康儷中黑" panose="020B0509000000000000" pitchFamily="49" charset="-120"/>
                <a:ea typeface="華康儷中黑" panose="020B0509000000000000" pitchFamily="49" charset="-120"/>
              </a:rPr>
              <a:t>你 的 工 作</a:t>
            </a:r>
            <a:endParaRPr lang="en-US" altLang="zh-TW" sz="4400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algn="ctr" eaLnBrk="1" hangingPunct="1">
              <a:lnSpc>
                <a:spcPts val="7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zh-TW" altLang="en-US" sz="5400" dirty="0">
                <a:solidFill>
                  <a:srgbClr val="00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華康儷中黑" panose="020B0509000000000000" pitchFamily="49" charset="-120"/>
                <a:ea typeface="華康儷中黑" panose="020B0509000000000000" pitchFamily="49" charset="-120"/>
              </a:rPr>
              <a:t>幫助你戰勝疫情和一切困難</a:t>
            </a:r>
            <a:endParaRPr lang="en-US" altLang="zh-TW" sz="5400" dirty="0">
              <a:solidFill>
                <a:srgbClr val="00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algn="ctr" eaLnBrk="1" hangingPunct="1">
              <a:lnSpc>
                <a:spcPts val="7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華康儷中黑" panose="020B0509000000000000" pitchFamily="49" charset="-120"/>
                <a:ea typeface="華康儷中黑" panose="020B0509000000000000" pitchFamily="49" charset="-120"/>
              </a:rPr>
              <a:t>化 危 為 機</a:t>
            </a:r>
          </a:p>
          <a:p>
            <a:pPr algn="ctr" eaLnBrk="1" hangingPunct="1">
              <a:lnSpc>
                <a:spcPts val="7000"/>
              </a:lnSpc>
              <a:spcBef>
                <a:spcPts val="1200"/>
              </a:spcBef>
              <a:buFontTx/>
              <a:buNone/>
              <a:defRPr/>
            </a:pPr>
            <a:r>
              <a:rPr lang="zh-TW" altLang="en-US" sz="5400" spc="6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天主愛你</a:t>
            </a:r>
            <a:r>
              <a:rPr lang="zh-TW" altLang="en-US" sz="3600" spc="6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 </a:t>
            </a:r>
            <a:r>
              <a:rPr lang="zh-TW" altLang="en-US" sz="5400" spc="6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主佑</a:t>
            </a:r>
            <a:r>
              <a:rPr lang="zh-TW" altLang="en-US" sz="4400" spc="6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！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E3A6B8BB-5727-4366-8CDC-81905C370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98926"/>
            <a:ext cx="9108504" cy="6148358"/>
          </a:xfrm>
        </p:spPr>
        <p:txBody>
          <a:bodyPr/>
          <a:lstStyle/>
          <a:p>
            <a:pPr marL="0" indent="0" algn="just" eaLnBrk="1"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他們的全燔祭和犧牲，在我的祭壇上，要蒙受悅納，因為，我的殿宇，將稱為萬民的祈禱之所。」</a:t>
            </a:r>
            <a:r>
              <a:rPr lang="en-US" altLang="zh-TW" sz="3600" dirty="0">
                <a:solidFill>
                  <a:srgbClr val="FFFF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——</a:t>
            </a:r>
            <a:r>
              <a:rPr lang="zh-TW" altLang="en-US" sz="3600" dirty="0">
                <a:solidFill>
                  <a:srgbClr val="FFFF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上主的話。</a:t>
            </a:r>
            <a:endParaRPr lang="en-US" altLang="zh-TW" sz="3600" dirty="0">
              <a:solidFill>
                <a:srgbClr val="FFFFFF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36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眾</a:t>
            </a:r>
            <a:r>
              <a:rPr lang="en-US" altLang="zh-TW" sz="36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:</a:t>
            </a:r>
            <a:r>
              <a:rPr lang="zh-TW" altLang="en-US" sz="36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感謝天主</a:t>
            </a:r>
          </a:p>
          <a:p>
            <a:pPr marL="0" indent="0" algn="just" eaLnBrk="1">
              <a:spcBef>
                <a:spcPts val="0"/>
              </a:spcBef>
              <a:spcAft>
                <a:spcPts val="600"/>
              </a:spcAft>
              <a:buNone/>
            </a:pPr>
            <a:endParaRPr lang="en-US" altLang="zh-TW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</p:txBody>
      </p:sp>
      <p:sp>
        <p:nvSpPr>
          <p:cNvPr id="70659" name="Text Box 3">
            <a:extLst>
              <a:ext uri="{FF2B5EF4-FFF2-40B4-BE49-F238E27FC236}">
                <a16:creationId xmlns:a16="http://schemas.microsoft.com/office/drawing/2014/main" id="{1E03BE50-1641-47CB-AC5B-3CBE16B7E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65913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1800" b="1">
              <a:solidFill>
                <a:srgbClr val="FFFFFF"/>
              </a:solidFill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B10524CF-6E04-4C4F-BE91-43D129B8AACF}"/>
              </a:ext>
            </a:extLst>
          </p:cNvPr>
          <p:cNvSpPr txBox="1"/>
          <p:nvPr/>
        </p:nvSpPr>
        <p:spPr>
          <a:xfrm>
            <a:off x="7668344" y="6158964"/>
            <a:ext cx="1043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000" b="1" dirty="0">
                <a:solidFill>
                  <a:schemeClr val="bg1"/>
                </a:solidFill>
              </a:rPr>
              <a:t>2/2</a:t>
            </a:r>
            <a:endParaRPr lang="zh-HK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260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E3A6B8BB-5727-4366-8CDC-81905C370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6632"/>
            <a:ext cx="9108504" cy="6330652"/>
          </a:xfrm>
        </p:spPr>
        <p:txBody>
          <a:bodyPr/>
          <a:lstStyle/>
          <a:p>
            <a:pPr marL="0" indent="0" algn="just" eaLnBrk="1"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3600" dirty="0">
                <a:solidFill>
                  <a:srgbClr val="FFFFFF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恭讀聖保祿宗徒致羅馬人書</a:t>
            </a:r>
            <a:r>
              <a:rPr lang="en-US" altLang="zh-TW" sz="3600" dirty="0">
                <a:solidFill>
                  <a:srgbClr val="FFFFFF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11:13-15, 29-32</a:t>
            </a:r>
          </a:p>
          <a:p>
            <a:pPr marL="0" indent="0" algn="just" eaLnBrk="1"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弟兄姊妹們：</a:t>
            </a:r>
          </a:p>
          <a:p>
            <a:pPr marL="0" indent="0" algn="just" eaLnBrk="1"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我對你們外邦人說：</a:t>
            </a: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我既然是外邦人的宗徒，我必要光榮我的職務。這樣，或許可以激勵我的同胞發憤，好能拯救他們幾個人。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如果因為他們的被遺棄，世界與天主和好了，那麼，如果他們被接納，豈不是死而復生嗎？</a:t>
            </a:r>
          </a:p>
          <a:p>
            <a:pPr marL="0" indent="0" algn="just" eaLnBrk="1"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天主的恩賜和召選，是決不會撤回的。就如你們以前，背叛了天主，</a:t>
            </a:r>
            <a:endParaRPr lang="en-US" altLang="zh-TW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</p:txBody>
      </p:sp>
      <p:sp>
        <p:nvSpPr>
          <p:cNvPr id="70659" name="Text Box 3">
            <a:extLst>
              <a:ext uri="{FF2B5EF4-FFF2-40B4-BE49-F238E27FC236}">
                <a16:creationId xmlns:a16="http://schemas.microsoft.com/office/drawing/2014/main" id="{1E03BE50-1641-47CB-AC5B-3CBE16B7E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65913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1800" b="1">
              <a:solidFill>
                <a:srgbClr val="FFFFFF"/>
              </a:solidFill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B10524CF-6E04-4C4F-BE91-43D129B8AACF}"/>
              </a:ext>
            </a:extLst>
          </p:cNvPr>
          <p:cNvSpPr txBox="1"/>
          <p:nvPr/>
        </p:nvSpPr>
        <p:spPr>
          <a:xfrm>
            <a:off x="7668344" y="6158964"/>
            <a:ext cx="1043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000" b="1" dirty="0">
                <a:solidFill>
                  <a:schemeClr val="bg1"/>
                </a:solidFill>
              </a:rPr>
              <a:t>1/2</a:t>
            </a:r>
            <a:endParaRPr lang="zh-HK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661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E3A6B8BB-5727-4366-8CDC-81905C370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6632"/>
            <a:ext cx="9108504" cy="6330652"/>
          </a:xfrm>
        </p:spPr>
        <p:txBody>
          <a:bodyPr/>
          <a:lstStyle/>
          <a:p>
            <a:pPr marL="0" indent="0" algn="just" eaLnBrk="1"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現在，卻因為我同胞的背叛，而蒙受憐憫。同樣，他們現今雖然仍在背叛中，但這是為叫他們，將來也因為你們所受的憐憫，而得到憐憫。因為，天主把眾人都禁錮在背叛之中，是為要憐憫眾人。</a:t>
            </a:r>
            <a:r>
              <a:rPr lang="en-US" altLang="zh-TW" sz="3600" dirty="0">
                <a:solidFill>
                  <a:srgbClr val="FFFF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——</a:t>
            </a:r>
            <a:r>
              <a:rPr lang="zh-TW" altLang="en-US" sz="3600" dirty="0">
                <a:solidFill>
                  <a:srgbClr val="FFFF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上主的話。</a:t>
            </a:r>
            <a:endParaRPr lang="en-US" altLang="zh-TW" sz="3600" dirty="0">
              <a:solidFill>
                <a:srgbClr val="FFFFFF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36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眾</a:t>
            </a:r>
            <a:r>
              <a:rPr lang="en-US" altLang="zh-TW" sz="36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:</a:t>
            </a:r>
            <a:r>
              <a:rPr lang="zh-TW" altLang="en-US" sz="36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感謝天主</a:t>
            </a:r>
          </a:p>
          <a:p>
            <a:pPr marL="0" indent="0" algn="just" eaLnBrk="1">
              <a:spcBef>
                <a:spcPts val="0"/>
              </a:spcBef>
              <a:spcAft>
                <a:spcPts val="600"/>
              </a:spcAft>
              <a:buNone/>
            </a:pPr>
            <a:endParaRPr lang="en-US" altLang="zh-TW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</p:txBody>
      </p:sp>
      <p:sp>
        <p:nvSpPr>
          <p:cNvPr id="70659" name="Text Box 3">
            <a:extLst>
              <a:ext uri="{FF2B5EF4-FFF2-40B4-BE49-F238E27FC236}">
                <a16:creationId xmlns:a16="http://schemas.microsoft.com/office/drawing/2014/main" id="{1E03BE50-1641-47CB-AC5B-3CBE16B7E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65913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1800" b="1">
              <a:solidFill>
                <a:srgbClr val="FFFFFF"/>
              </a:solidFill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B10524CF-6E04-4C4F-BE91-43D129B8AACF}"/>
              </a:ext>
            </a:extLst>
          </p:cNvPr>
          <p:cNvSpPr txBox="1"/>
          <p:nvPr/>
        </p:nvSpPr>
        <p:spPr>
          <a:xfrm>
            <a:off x="7668344" y="6158964"/>
            <a:ext cx="1043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000" b="1" dirty="0">
                <a:solidFill>
                  <a:schemeClr val="bg1"/>
                </a:solidFill>
              </a:rPr>
              <a:t>2/2</a:t>
            </a:r>
            <a:endParaRPr lang="zh-HK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784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E3A6B8BB-5727-4366-8CDC-81905C370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512" y="188640"/>
            <a:ext cx="9107488" cy="6597352"/>
          </a:xfrm>
        </p:spPr>
        <p:txBody>
          <a:bodyPr/>
          <a:lstStyle/>
          <a:p>
            <a:pPr marL="0" indent="0" algn="just" eaLnBrk="1"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恭讀聖瑪竇福音　</a:t>
            </a:r>
            <a:r>
              <a:rPr lang="en-US" altLang="zh-TW" sz="3600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15:21-28</a:t>
            </a:r>
            <a:endParaRPr lang="en-US" altLang="zh-TW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lnSpc>
                <a:spcPts val="48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那時候，耶穌退往提洛，及漆冬一帶。看，有一個客納罕婦人，從那地方出來，大聲呼喊，說：「主，達味之子，可憐我吧！我的女兒，被魔鬼糾纏得好苦啊！」耶穌卻一句話也不回答她。</a:t>
            </a:r>
          </a:p>
          <a:p>
            <a:pPr marL="0" indent="0" algn="just" eaLnBrk="1">
              <a:lnSpc>
                <a:spcPts val="48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耶穌的門徒就上前求耶穌，說：「打發她走吧！因為她在我們後面，不停地喊叫。」</a:t>
            </a:r>
          </a:p>
          <a:p>
            <a:pPr marL="0" indent="0" algn="just" eaLnBrk="1">
              <a:lnSpc>
                <a:spcPts val="48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US" altLang="zh-TW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lnSpc>
                <a:spcPts val="48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US" altLang="zh-TW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lnSpc>
                <a:spcPts val="48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US" altLang="zh-TW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lnSpc>
                <a:spcPts val="48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US" altLang="zh-TW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lnSpc>
                <a:spcPts val="48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US" altLang="zh-TW" sz="3600" dirty="0">
              <a:solidFill>
                <a:schemeClr val="bg1"/>
              </a:solidFill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lnSpc>
                <a:spcPts val="48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US" altLang="zh-TW" sz="4000" dirty="0">
              <a:solidFill>
                <a:srgbClr val="FFFF00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</p:txBody>
      </p:sp>
      <p:sp>
        <p:nvSpPr>
          <p:cNvPr id="70659" name="Text Box 3">
            <a:extLst>
              <a:ext uri="{FF2B5EF4-FFF2-40B4-BE49-F238E27FC236}">
                <a16:creationId xmlns:a16="http://schemas.microsoft.com/office/drawing/2014/main" id="{1E03BE50-1641-47CB-AC5B-3CBE16B7E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65913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08B5FAF6-F73B-4168-8793-533569BE801F}"/>
              </a:ext>
            </a:extLst>
          </p:cNvPr>
          <p:cNvSpPr txBox="1"/>
          <p:nvPr/>
        </p:nvSpPr>
        <p:spPr>
          <a:xfrm>
            <a:off x="7668344" y="6158964"/>
            <a:ext cx="1043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000" b="1" dirty="0">
                <a:solidFill>
                  <a:schemeClr val="bg1"/>
                </a:solidFill>
              </a:rPr>
              <a:t>1/3</a:t>
            </a:r>
            <a:endParaRPr lang="zh-HK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062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E3A6B8BB-5727-4366-8CDC-81905C370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25167" y="188640"/>
            <a:ext cx="9107488" cy="6402660"/>
          </a:xfrm>
        </p:spPr>
        <p:txBody>
          <a:bodyPr/>
          <a:lstStyle/>
          <a:p>
            <a:pPr marL="0" indent="0" algn="just" eaLnBrk="1"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耶穌回答說：「我被派遣，只是為了以色列家迷失的羊。」</a:t>
            </a:r>
          </a:p>
          <a:p>
            <a:pPr marL="0" indent="0" algn="just" eaLnBrk="1"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那婦人卻前來叩拜耶穌，說：「主，幫助我吧！」</a:t>
            </a:r>
          </a:p>
          <a:p>
            <a:pPr marL="0" indent="0" algn="just" eaLnBrk="1"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耶穌回答說：「拿兒女的餅，扔給小狗，是不對的。」</a:t>
            </a:r>
          </a:p>
          <a:p>
            <a:pPr marL="0" indent="0" algn="just" eaLnBrk="1"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但那婦人說：「是啊！主，可是小狗也吃到主人桌子上掉下來的碎屑。」</a:t>
            </a:r>
          </a:p>
          <a:p>
            <a:pPr marL="0" indent="0" algn="just" eaLnBrk="1">
              <a:lnSpc>
                <a:spcPts val="48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US" altLang="zh-TW" sz="4000" dirty="0">
              <a:solidFill>
                <a:srgbClr val="FFFF00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</p:txBody>
      </p:sp>
      <p:sp>
        <p:nvSpPr>
          <p:cNvPr id="70659" name="Text Box 3">
            <a:extLst>
              <a:ext uri="{FF2B5EF4-FFF2-40B4-BE49-F238E27FC236}">
                <a16:creationId xmlns:a16="http://schemas.microsoft.com/office/drawing/2014/main" id="{1E03BE50-1641-47CB-AC5B-3CBE16B7E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65913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96E2B7DB-36B5-416F-ACE3-4B640B36DCA2}"/>
              </a:ext>
            </a:extLst>
          </p:cNvPr>
          <p:cNvSpPr txBox="1"/>
          <p:nvPr/>
        </p:nvSpPr>
        <p:spPr>
          <a:xfrm>
            <a:off x="7668344" y="6158964"/>
            <a:ext cx="1043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000" b="1" dirty="0">
                <a:solidFill>
                  <a:schemeClr val="bg1"/>
                </a:solidFill>
              </a:rPr>
              <a:t>2/3</a:t>
            </a:r>
            <a:endParaRPr lang="zh-HK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868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E3A6B8BB-5727-4366-8CDC-81905C370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25167" y="188640"/>
            <a:ext cx="9107488" cy="6402660"/>
          </a:xfrm>
        </p:spPr>
        <p:txBody>
          <a:bodyPr/>
          <a:lstStyle/>
          <a:p>
            <a:pPr marL="0" indent="0" algn="just" eaLnBrk="1"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耶穌回答她說：「啊！婦人，你的信德真大！就成全你的願望吧！」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從那時刻起，她的女兒就痊瘉了。</a:t>
            </a:r>
            <a:endParaRPr lang="en-US" altLang="zh-TW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HK" sz="3600" dirty="0">
                <a:solidFill>
                  <a:srgbClr val="FFFF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——</a:t>
            </a:r>
            <a:r>
              <a:rPr lang="zh-HK" altLang="en-US" sz="3600" dirty="0">
                <a:solidFill>
                  <a:srgbClr val="FFFF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基督的福音。 </a:t>
            </a:r>
            <a:endParaRPr lang="en-US" altLang="zh-HK" sz="3600" dirty="0">
              <a:solidFill>
                <a:srgbClr val="FFFFFF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eaLnBrk="1"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36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眾：基督，我們讚美你！</a:t>
            </a:r>
          </a:p>
          <a:p>
            <a:pPr marL="0" indent="0" algn="just" eaLnBrk="1">
              <a:lnSpc>
                <a:spcPts val="48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US" altLang="zh-TW" sz="4000" dirty="0">
              <a:solidFill>
                <a:srgbClr val="FFFF00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</p:txBody>
      </p:sp>
      <p:sp>
        <p:nvSpPr>
          <p:cNvPr id="70659" name="Text Box 3">
            <a:extLst>
              <a:ext uri="{FF2B5EF4-FFF2-40B4-BE49-F238E27FC236}">
                <a16:creationId xmlns:a16="http://schemas.microsoft.com/office/drawing/2014/main" id="{1E03BE50-1641-47CB-AC5B-3CBE16B7E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65913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96E2B7DB-36B5-416F-ACE3-4B640B36DCA2}"/>
              </a:ext>
            </a:extLst>
          </p:cNvPr>
          <p:cNvSpPr txBox="1"/>
          <p:nvPr/>
        </p:nvSpPr>
        <p:spPr>
          <a:xfrm>
            <a:off x="7668344" y="6158964"/>
            <a:ext cx="1043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000" b="1" dirty="0">
                <a:solidFill>
                  <a:schemeClr val="bg1"/>
                </a:solidFill>
              </a:rPr>
              <a:t>3/3</a:t>
            </a:r>
            <a:endParaRPr lang="zh-HK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765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486A049-F482-4C82-A6EA-C4B1E1A45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096" y="166687"/>
            <a:ext cx="9107488" cy="6358657"/>
          </a:xfrm>
        </p:spPr>
        <p:txBody>
          <a:bodyPr/>
          <a:lstStyle/>
          <a:p>
            <a:pPr lvl="0" algn="ctr" eaLnBrk="1" hangingPunct="1">
              <a:spcBef>
                <a:spcPct val="0"/>
              </a:spcBef>
              <a:buNone/>
            </a:pPr>
            <a:r>
              <a:rPr lang="zh-TW" altLang="en-US" sz="3600" dirty="0">
                <a:solidFill>
                  <a:srgbClr val="FFFF00"/>
                </a:solidFill>
                <a:ea typeface="華康儷中黑" panose="020B0509000000000000" pitchFamily="49" charset="-120"/>
              </a:rPr>
              <a:t>常年期第二十主日</a:t>
            </a:r>
            <a:endParaRPr lang="en-US" altLang="zh-TW" sz="3600" dirty="0">
              <a:solidFill>
                <a:srgbClr val="FFFF00"/>
              </a:solidFill>
              <a:ea typeface="華康儷中黑" panose="020B0509000000000000" pitchFamily="49" charset="-120"/>
            </a:endParaRPr>
          </a:p>
          <a:p>
            <a:pPr lvl="0" algn="ctr" eaLnBrk="1" hangingPunct="1">
              <a:spcBef>
                <a:spcPct val="0"/>
              </a:spcBef>
              <a:buNone/>
            </a:pPr>
            <a:r>
              <a:rPr lang="en-US" altLang="zh-TW" dirty="0">
                <a:solidFill>
                  <a:schemeClr val="bg1"/>
                </a:solidFill>
                <a:ea typeface="華康儷中黑" pitchFamily="49" charset="-120"/>
              </a:rPr>
              <a:t>2023</a:t>
            </a:r>
            <a:r>
              <a:rPr lang="zh-TW" altLang="en-US" dirty="0">
                <a:solidFill>
                  <a:schemeClr val="bg1"/>
                </a:solidFill>
                <a:ea typeface="華康儷中黑" pitchFamily="49" charset="-120"/>
              </a:rPr>
              <a:t>年</a:t>
            </a:r>
            <a:r>
              <a:rPr lang="en-US" altLang="zh-TW" dirty="0">
                <a:solidFill>
                  <a:schemeClr val="bg1"/>
                </a:solidFill>
                <a:ea typeface="華康儷中黑" pitchFamily="49" charset="-120"/>
              </a:rPr>
              <a:t>8</a:t>
            </a:r>
            <a:r>
              <a:rPr lang="zh-TW" altLang="en-US" dirty="0">
                <a:solidFill>
                  <a:schemeClr val="bg1"/>
                </a:solidFill>
                <a:ea typeface="華康儷中黑" pitchFamily="49" charset="-120"/>
              </a:rPr>
              <a:t>月</a:t>
            </a:r>
            <a:r>
              <a:rPr lang="en-US" altLang="zh-TW" dirty="0">
                <a:solidFill>
                  <a:schemeClr val="bg1"/>
                </a:solidFill>
                <a:ea typeface="華康儷中黑" pitchFamily="49" charset="-120"/>
              </a:rPr>
              <a:t>20</a:t>
            </a:r>
            <a:r>
              <a:rPr lang="zh-TW" altLang="en-US" dirty="0">
                <a:solidFill>
                  <a:schemeClr val="bg1"/>
                </a:solidFill>
                <a:ea typeface="華康儷中黑" pitchFamily="49" charset="-120"/>
              </a:rPr>
              <a:t>日</a:t>
            </a:r>
            <a:endParaRPr lang="zh-TW" altLang="en-US" sz="1000" dirty="0">
              <a:solidFill>
                <a:schemeClr val="bg1"/>
              </a:solidFill>
              <a:ea typeface="華康儷中黑" panose="020B0509000000000000" pitchFamily="49" charset="-120"/>
            </a:endParaRPr>
          </a:p>
          <a:p>
            <a:pPr algn="ctr" eaLnBrk="1" hangingPunct="1">
              <a:spcBef>
                <a:spcPts val="1200"/>
              </a:spcBef>
              <a:buFontTx/>
              <a:buNone/>
            </a:pPr>
            <a:r>
              <a:rPr lang="zh-TW" altLang="en-US" sz="5400" dirty="0">
                <a:solidFill>
                  <a:srgbClr val="FF0000"/>
                </a:solidFill>
                <a:highlight>
                  <a:srgbClr val="FFCCFF"/>
                </a:highlight>
                <a:ea typeface="華康正顏楷體W7" panose="03000709000000000000" pitchFamily="65" charset="-120"/>
              </a:rPr>
              <a:t>感</a:t>
            </a:r>
            <a:r>
              <a:rPr lang="zh-TW" altLang="en-US" sz="1400" dirty="0">
                <a:solidFill>
                  <a:srgbClr val="FF0000"/>
                </a:solidFill>
                <a:highlight>
                  <a:srgbClr val="FFCCFF"/>
                </a:highlight>
                <a:ea typeface="華康正顏楷體W7" panose="03000709000000000000" pitchFamily="65" charset="-120"/>
              </a:rPr>
              <a:t> </a:t>
            </a:r>
            <a:r>
              <a:rPr lang="zh-TW" altLang="en-US" sz="5400" dirty="0">
                <a:solidFill>
                  <a:srgbClr val="FF0000"/>
                </a:solidFill>
                <a:highlight>
                  <a:srgbClr val="FFCCFF"/>
                </a:highlight>
                <a:ea typeface="華康正顏楷體W7" panose="03000709000000000000" pitchFamily="65" charset="-120"/>
              </a:rPr>
              <a:t>恩</a:t>
            </a:r>
            <a:r>
              <a:rPr lang="zh-TW" altLang="en-US" sz="1200" dirty="0">
                <a:solidFill>
                  <a:srgbClr val="FFFF00"/>
                </a:solidFill>
                <a:ea typeface="華康正顏楷體W7" panose="03000709000000000000" pitchFamily="65" charset="-120"/>
              </a:rPr>
              <a:t> </a:t>
            </a:r>
            <a:r>
              <a:rPr lang="zh-TW" altLang="en-US" sz="4800" dirty="0">
                <a:solidFill>
                  <a:srgbClr val="FF0000"/>
                </a:solidFill>
                <a:highlight>
                  <a:srgbClr val="FFFF00"/>
                </a:highlight>
                <a:ea typeface="華康正顏楷體W7" panose="03000709000000000000" pitchFamily="65" charset="-120"/>
              </a:rPr>
              <a:t>祭</a:t>
            </a:r>
            <a:r>
              <a:rPr lang="zh-TW" altLang="en-US" sz="1200" dirty="0">
                <a:solidFill>
                  <a:srgbClr val="FFFF00"/>
                </a:solidFill>
                <a:ea typeface="華康正顏楷體W7" panose="03000709000000000000" pitchFamily="65" charset="-120"/>
              </a:rPr>
              <a:t> </a:t>
            </a:r>
            <a:r>
              <a:rPr lang="zh-TW" altLang="en-US" sz="4800" dirty="0">
                <a:solidFill>
                  <a:srgbClr val="FFFF00"/>
                </a:solidFill>
                <a:highlight>
                  <a:srgbClr val="FF0000"/>
                </a:highlight>
                <a:ea typeface="華康正顏楷體W7" panose="03000709000000000000" pitchFamily="65" charset="-120"/>
              </a:rPr>
              <a:t>宴</a:t>
            </a:r>
          </a:p>
          <a:p>
            <a:pPr algn="ctr" eaLnBrk="1" hangingPunct="1">
              <a:buFontTx/>
              <a:buNone/>
            </a:pPr>
            <a:endParaRPr lang="zh-TW" altLang="en-US" sz="1800" dirty="0">
              <a:solidFill>
                <a:schemeClr val="bg1"/>
              </a:solidFill>
              <a:ea typeface="華康儷中黑" panose="020B0509000000000000" pitchFamily="49" charset="-120"/>
            </a:endParaRPr>
          </a:p>
          <a:p>
            <a:pPr algn="ctr" eaLnBrk="1" hangingPunct="1">
              <a:lnSpc>
                <a:spcPts val="2500"/>
              </a:lnSpc>
              <a:spcBef>
                <a:spcPts val="1200"/>
              </a:spcBef>
              <a:buFontTx/>
              <a:buNone/>
            </a:pPr>
            <a:r>
              <a:rPr lang="zh-TW" altLang="en-US" sz="3600" dirty="0">
                <a:solidFill>
                  <a:schemeClr val="bg1"/>
                </a:solidFill>
                <a:ea typeface="華康儷中黑" panose="020B0509000000000000" pitchFamily="49" charset="-120"/>
              </a:rPr>
              <a:t>主 題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4000" dirty="0">
              <a:solidFill>
                <a:srgbClr val="00FF00"/>
              </a:solidFill>
              <a:ea typeface="華康粗黑體" panose="020B0709000000000000" pitchFamily="49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9600" spc="600" dirty="0">
                <a:solidFill>
                  <a:srgbClr val="FFFF00"/>
                </a:solidFill>
                <a:ea typeface="華康粗黑體" panose="020B0709000000000000" pitchFamily="49" charset="-120"/>
              </a:rPr>
              <a:t>普世救恩</a:t>
            </a:r>
            <a:endParaRPr lang="en-US" altLang="zh-TW" sz="9600" spc="600" dirty="0">
              <a:solidFill>
                <a:srgbClr val="FFFF00"/>
              </a:solidFill>
              <a:ea typeface="華康粗黑體" panose="020B0709000000000000" pitchFamily="49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4000" dirty="0">
              <a:solidFill>
                <a:srgbClr val="00FF00"/>
              </a:solidFill>
              <a:ea typeface="華康粗黑體" panose="020B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93472249"/>
      </p:ext>
    </p:extLst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31938</TotalTime>
  <Words>2460</Words>
  <Application>Microsoft Office PowerPoint</Application>
  <PresentationFormat>如螢幕大小 (4:3)</PresentationFormat>
  <Paragraphs>135</Paragraphs>
  <Slides>27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27</vt:i4>
      </vt:variant>
    </vt:vector>
  </HeadingPairs>
  <TitlesOfParts>
    <vt:vector size="44" baseType="lpstr">
      <vt:lpstr>華康中黑體</vt:lpstr>
      <vt:lpstr>華康中黑體(P)</vt:lpstr>
      <vt:lpstr>華康正顏楷體W7</vt:lpstr>
      <vt:lpstr>華康正顏楷體W7(P)</vt:lpstr>
      <vt:lpstr>華康粗黑體</vt:lpstr>
      <vt:lpstr>華康儷中宋</vt:lpstr>
      <vt:lpstr>華康儷中黑</vt:lpstr>
      <vt:lpstr>華康儷中黑(P)</vt:lpstr>
      <vt:lpstr>華康儷粗宋(P)</vt:lpstr>
      <vt:lpstr>新細明體</vt:lpstr>
      <vt:lpstr>Arial</vt:lpstr>
      <vt:lpstr>Calibri</vt:lpstr>
      <vt:lpstr>Calibri Light</vt:lpstr>
      <vt:lpstr>Wingdings</vt:lpstr>
      <vt:lpstr>預設簡報設計</vt:lpstr>
      <vt:lpstr>3_預設簡報設計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Cirs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Fr. Tsui</dc:creator>
  <cp:lastModifiedBy>user</cp:lastModifiedBy>
  <cp:revision>1728</cp:revision>
  <dcterms:created xsi:type="dcterms:W3CDTF">2006-09-26T01:05:23Z</dcterms:created>
  <dcterms:modified xsi:type="dcterms:W3CDTF">2023-08-14T02:10:57Z</dcterms:modified>
</cp:coreProperties>
</file>