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1"/>
  </p:notesMasterIdLst>
  <p:handoutMasterIdLst>
    <p:handoutMasterId r:id="rId32"/>
  </p:handoutMasterIdLst>
  <p:sldIdLst>
    <p:sldId id="1974" r:id="rId4"/>
    <p:sldId id="2119" r:id="rId5"/>
    <p:sldId id="2120" r:id="rId6"/>
    <p:sldId id="2122" r:id="rId7"/>
    <p:sldId id="2123" r:id="rId8"/>
    <p:sldId id="2133" r:id="rId9"/>
    <p:sldId id="2134" r:id="rId10"/>
    <p:sldId id="2306" r:id="rId11"/>
    <p:sldId id="2318" r:id="rId12"/>
    <p:sldId id="2307" r:id="rId13"/>
    <p:sldId id="2308" r:id="rId14"/>
    <p:sldId id="2309" r:id="rId15"/>
    <p:sldId id="2310" r:id="rId16"/>
    <p:sldId id="2311" r:id="rId17"/>
    <p:sldId id="2319" r:id="rId18"/>
    <p:sldId id="2320" r:id="rId19"/>
    <p:sldId id="2321" r:id="rId20"/>
    <p:sldId id="2322" r:id="rId21"/>
    <p:sldId id="2323" r:id="rId22"/>
    <p:sldId id="2324" r:id="rId23"/>
    <p:sldId id="2325" r:id="rId24"/>
    <p:sldId id="2326" r:id="rId25"/>
    <p:sldId id="2327" r:id="rId26"/>
    <p:sldId id="2328" r:id="rId27"/>
    <p:sldId id="2330" r:id="rId28"/>
    <p:sldId id="2329" r:id="rId29"/>
    <p:sldId id="2305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00FF00"/>
    <a:srgbClr val="FF99FF"/>
    <a:srgbClr val="FF00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093" autoAdjust="0"/>
    <p:restoredTop sz="93378" autoAdjust="0"/>
  </p:normalViewPr>
  <p:slideViewPr>
    <p:cSldViewPr>
      <p:cViewPr varScale="1">
        <p:scale>
          <a:sx n="59" d="100"/>
          <a:sy n="59" d="100"/>
        </p:scale>
        <p:origin x="114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765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76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347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3388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067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09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749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542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0515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0827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7293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45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50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</a:t>
            </a:r>
            <a:r>
              <a:rPr kumimoji="1" lang="zh-HK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十九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800" dirty="0">
                <a:solidFill>
                  <a:srgbClr val="FFFF00"/>
                </a:solidFill>
                <a:ea typeface="華康粗黑體" panose="020B0709000000000000" pitchFamily="49" charset="-120"/>
              </a:rPr>
              <a:t>不要叫聖神憂鬱</a:t>
            </a:r>
            <a:endParaRPr lang="en-US" altLang="zh-TW" sz="8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8543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7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起來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吃吧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因為你還有一段很遠的路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他就起來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吃了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喝了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厄里亞靠那食物的力量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走了四十天四十夜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一直到了天主的山曷勒布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7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基督徒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以基督為食糧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故充滿活力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7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spc="-150" dirty="0">
                <a:ea typeface="華康儷中黑" panose="020B0509000000000000" pitchFamily="49" charset="-120"/>
              </a:rPr>
              <a:t>Gloria Dei, homo </a:t>
            </a:r>
            <a:r>
              <a:rPr lang="en-US" altLang="zh-TW" sz="4000" spc="-150" dirty="0" err="1">
                <a:highlight>
                  <a:srgbClr val="FFFF00"/>
                </a:highlight>
                <a:ea typeface="華康儷中黑" panose="020B0509000000000000" pitchFamily="49" charset="-120"/>
              </a:rPr>
              <a:t>vivens</a:t>
            </a:r>
            <a:r>
              <a:rPr lang="en-US" altLang="zh-TW" sz="4000" dirty="0">
                <a:ea typeface="華康儷中黑" panose="020B0509000000000000" pitchFamily="49" charset="-120"/>
              </a:rPr>
              <a:t>: </a:t>
            </a:r>
            <a:r>
              <a:rPr lang="zh-TW" altLang="en-US" sz="4000" dirty="0">
                <a:ea typeface="華康儷中黑" panose="020B0509000000000000" pitchFamily="49" charset="-120"/>
              </a:rPr>
              <a:t>天主的光榮是</a:t>
            </a:r>
            <a:r>
              <a:rPr lang="zh-TW" altLang="en-US" sz="3900" dirty="0">
                <a:ea typeface="華康儷中黑" panose="020B0509000000000000" pitchFamily="49" charset="-120"/>
              </a:rPr>
              <a:t>一個快樂活潑的人和一個清潔大同的世界</a:t>
            </a:r>
            <a:endParaRPr lang="en-US" altLang="zh-TW" sz="3900" dirty="0"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7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厄里亞</a:t>
            </a:r>
            <a:r>
              <a:rPr lang="zh-TW" altLang="en-US" sz="4000" dirty="0">
                <a:ea typeface="華康儷中黑" panose="020B0509000000000000" pitchFamily="49" charset="-120"/>
              </a:rPr>
              <a:t>走四十晝夜到天主的山</a:t>
            </a:r>
            <a:r>
              <a:rPr lang="en-US" altLang="zh-TW" sz="4000" dirty="0">
                <a:ea typeface="華康儷中黑" panose="020B0509000000000000" pitchFamily="49" charset="-120"/>
              </a:rPr>
              <a:t>;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墨子</a:t>
            </a:r>
            <a:r>
              <a:rPr lang="zh-TW" altLang="en-US" sz="4000" dirty="0">
                <a:ea typeface="華康儷中黑" panose="020B0509000000000000" pitchFamily="49" charset="-120"/>
              </a:rPr>
              <a:t>走十晝夜止楚攻宋</a:t>
            </a:r>
            <a:r>
              <a:rPr lang="en-US" altLang="zh-TW" sz="4000" dirty="0">
                <a:ea typeface="華康儷中黑" panose="020B0509000000000000" pitchFamily="49" charset="-120"/>
              </a:rPr>
              <a:t>;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鵬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怒而飛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其翼若垂天之雲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去以六月息者也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主的人永不言倦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953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500"/>
              </a:lnSpc>
              <a:spcBef>
                <a:spcPts val="0"/>
              </a:spcBef>
            </a:pP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你們不要叫天主的聖神憂鬱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因為你們是在聖神內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2800" dirty="0">
                <a:ea typeface="華康儷中黑" panose="020B0509000000000000" pitchFamily="49" charset="-120"/>
              </a:rPr>
              <a:t>所以要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除掉一切毒辣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怨恨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憤怒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爭吵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毀謗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以及一切邪惡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又應該在愛德中生活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就如基督愛了我們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且為我們把自己交出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獻於天主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作為馨香的供物和祭品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500"/>
              </a:lnSpc>
              <a:spcBef>
                <a:spcPts val="0"/>
              </a:spcBef>
            </a:pPr>
            <a:r>
              <a:rPr lang="zh-TW" altLang="en-US" sz="3900" dirty="0">
                <a:ea typeface="華康儷中黑" panose="020B0509000000000000" pitchFamily="49" charset="-120"/>
              </a:rPr>
              <a:t>教會以主為基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以人為本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以天國為終極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ea typeface="華康儷中黑" panose="020B0509000000000000" pitchFamily="49" charset="-120"/>
              </a:rPr>
              <a:t>以天人合一和人類合一成為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一個大生命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zh-TW" altLang="en-US" sz="39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同喜同憂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榮與辱都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是</a:t>
            </a:r>
            <a:r>
              <a:rPr lang="zh-TW" altLang="en-US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屬於</a:t>
            </a:r>
            <a:r>
              <a:rPr lang="zh-TW" altLang="en-US" sz="3900" dirty="0">
                <a:highlight>
                  <a:srgbClr val="FFFF00"/>
                </a:highlight>
                <a:ea typeface="華康儷中黑" panose="020B0509000000000000" pitchFamily="49" charset="-120"/>
              </a:rPr>
              <a:t>而非賜與</a:t>
            </a:r>
            <a:endParaRPr lang="en-US" altLang="zh-TW" sz="390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500"/>
              </a:lnSpc>
              <a:spcBef>
                <a:spcPts val="0"/>
              </a:spcBef>
            </a:pPr>
            <a:r>
              <a:rPr lang="en-US" altLang="zh-TW" sz="3900" spc="-150" dirty="0">
                <a:ea typeface="華康儷中黑" panose="020B0509000000000000" pitchFamily="49" charset="-120"/>
              </a:rPr>
              <a:t>   Gloria </a:t>
            </a:r>
            <a:r>
              <a:rPr lang="en-US" altLang="zh-TW" sz="2800" spc="-150" dirty="0">
                <a:ea typeface="華康儷中黑" panose="020B0509000000000000" pitchFamily="49" charset="-120"/>
              </a:rPr>
              <a:t>in excelsis </a:t>
            </a:r>
            <a:r>
              <a:rPr lang="en-US" altLang="zh-TW" sz="3900" spc="-150" dirty="0">
                <a:solidFill>
                  <a:srgbClr val="9900CC"/>
                </a:solidFill>
                <a:ea typeface="華康儷中黑" panose="020B0509000000000000" pitchFamily="49" charset="-120"/>
              </a:rPr>
              <a:t>Deo</a:t>
            </a:r>
            <a:r>
              <a:rPr lang="en-US" altLang="zh-TW" sz="3900" spc="-150" dirty="0">
                <a:ea typeface="華康儷中黑" panose="020B0509000000000000" pitchFamily="49" charset="-120"/>
              </a:rPr>
              <a:t>, </a:t>
            </a:r>
            <a:r>
              <a:rPr lang="en-US" altLang="zh-TW" sz="2800" spc="-150" dirty="0">
                <a:ea typeface="華康儷中黑" panose="020B0509000000000000" pitchFamily="49" charset="-120"/>
              </a:rPr>
              <a:t>et in terra</a:t>
            </a:r>
            <a:r>
              <a:rPr lang="en-US" altLang="zh-TW" sz="3900" spc="-150" dirty="0">
                <a:ea typeface="華康儷中黑" panose="020B0509000000000000" pitchFamily="49" charset="-120"/>
              </a:rPr>
              <a:t> Pax </a:t>
            </a:r>
            <a:r>
              <a:rPr lang="en-US" altLang="zh-TW" sz="3900" spc="-150" dirty="0" err="1">
                <a:solidFill>
                  <a:srgbClr val="9900CC"/>
                </a:solidFill>
                <a:ea typeface="華康儷中黑" panose="020B0509000000000000" pitchFamily="49" charset="-120"/>
              </a:rPr>
              <a:t>hominibus</a:t>
            </a:r>
            <a:r>
              <a:rPr lang="en-US" altLang="zh-TW" sz="3900" spc="-150" dirty="0">
                <a:ea typeface="華康儷中黑" panose="020B0509000000000000" pitchFamily="49" charset="-120"/>
              </a:rPr>
              <a:t>; </a:t>
            </a:r>
            <a:r>
              <a:rPr lang="zh-TW" altLang="en-US" sz="3900" dirty="0">
                <a:ea typeface="華康儷中黑" panose="020B0509000000000000" pitchFamily="49" charset="-120"/>
              </a:rPr>
              <a:t>天行有常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應之以治則吉</a:t>
            </a:r>
            <a:r>
              <a:rPr lang="en-US" altLang="zh-TW" sz="3900" dirty="0">
                <a:ea typeface="華康儷中黑" panose="020B0509000000000000" pitchFamily="49" charset="-120"/>
              </a:rPr>
              <a:t>,</a:t>
            </a:r>
            <a:r>
              <a:rPr lang="zh-TW" altLang="en-US" sz="3900" dirty="0">
                <a:ea typeface="華康儷中黑" panose="020B0509000000000000" pitchFamily="49" charset="-120"/>
              </a:rPr>
              <a:t>亂則凶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endParaRPr lang="zh-TW" altLang="en-US" sz="3900" dirty="0"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400"/>
              </a:lnSpc>
              <a:spcBef>
                <a:spcPts val="0"/>
              </a:spcBef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129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我是從天上降下的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生活的食糧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誰若吃了這食糧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必要生活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直到永遠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我所要賜給的食糧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就是我的肉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為使世界獲得生命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基督徒以基督為食糧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充滿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活力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永不會死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像一滴水在海中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5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更豐盛的生命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3900" dirty="0">
                <a:ea typeface="華康儷中黑" panose="020B0509000000000000" pitchFamily="49" charset="-120"/>
              </a:rPr>
              <a:t>神聖而完整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zh-TW" altLang="en-US" sz="3900" dirty="0">
                <a:ea typeface="華康儷中黑" panose="020B0509000000000000" pitchFamily="49" charset="-120"/>
              </a:rPr>
              <a:t>由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宗教</a:t>
            </a:r>
            <a:r>
              <a:rPr lang="zh-TW" altLang="en-US" sz="3900" dirty="0">
                <a:ea typeface="華康儷中黑" panose="020B0509000000000000" pitchFamily="49" charset="-120"/>
              </a:rPr>
              <a:t>訓練而成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屬靈</a:t>
            </a:r>
            <a:r>
              <a:rPr lang="zh-TW" altLang="en-US" sz="3900" dirty="0">
                <a:ea typeface="華康儷中黑" panose="020B0509000000000000" pitchFamily="49" charset="-120"/>
              </a:rPr>
              <a:t>人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zh-TW" altLang="en-US" sz="3900" dirty="0">
                <a:ea typeface="華康儷中黑" panose="020B0509000000000000" pitchFamily="49" charset="-120"/>
              </a:rPr>
              <a:t>因而有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人格</a:t>
            </a:r>
            <a:r>
              <a:rPr lang="zh-TW" altLang="en-US" sz="3900" dirty="0">
                <a:ea typeface="華康儷中黑" panose="020B0509000000000000" pitchFamily="49" charset="-120"/>
              </a:rPr>
              <a:t>的完整</a:t>
            </a:r>
            <a:r>
              <a:rPr lang="en-US" altLang="zh-TW" sz="3900" dirty="0">
                <a:ea typeface="華康儷中黑" panose="020B0509000000000000" pitchFamily="49" charset="-120"/>
              </a:rPr>
              <a:t>integrity;</a:t>
            </a:r>
            <a:r>
              <a:rPr lang="zh-TW" altLang="en-US" sz="3900" dirty="0">
                <a:ea typeface="華康儷中黑" panose="020B0509000000000000" pitchFamily="49" charset="-120"/>
              </a:rPr>
              <a:t>可以與人</a:t>
            </a:r>
            <a:br>
              <a:rPr lang="en-US" altLang="zh-TW" sz="3900" dirty="0">
                <a:ea typeface="華康儷中黑" panose="020B0509000000000000" pitchFamily="49" charset="-120"/>
              </a:rPr>
            </a:b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合群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ea typeface="華康儷中黑" panose="020B0509000000000000" pitchFamily="49" charset="-120"/>
              </a:rPr>
              <a:t>追求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真善美</a:t>
            </a:r>
            <a:r>
              <a:rPr lang="zh-TW" altLang="en-US" sz="3900" dirty="0">
                <a:ea typeface="華康儷中黑" panose="020B0509000000000000" pitchFamily="49" charset="-120"/>
              </a:rPr>
              <a:t>聖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情理</a:t>
            </a:r>
            <a:r>
              <a:rPr lang="zh-TW" altLang="en-US" sz="3900" dirty="0">
                <a:ea typeface="華康儷中黑" panose="020B0509000000000000" pitchFamily="49" charset="-120"/>
              </a:rPr>
              <a:t>結合</a:t>
            </a:r>
            <a:r>
              <a:rPr lang="en-US" altLang="zh-TW" sz="3900" dirty="0">
                <a:ea typeface="華康儷中黑" panose="020B0509000000000000" pitchFamily="49" charset="-120"/>
              </a:rPr>
              <a:t>;</a:t>
            </a:r>
            <a:r>
              <a:rPr lang="zh-TW" altLang="en-US" sz="3900" dirty="0">
                <a:ea typeface="華康儷中黑" panose="020B0509000000000000" pitchFamily="49" charset="-120"/>
              </a:rPr>
              <a:t>身心</a:t>
            </a:r>
            <a:r>
              <a:rPr lang="zh-TW" altLang="en-US" sz="3900" dirty="0">
                <a:solidFill>
                  <a:srgbClr val="0000FF"/>
                </a:solidFill>
                <a:ea typeface="華康儷中黑" panose="020B0509000000000000" pitchFamily="49" charset="-120"/>
              </a:rPr>
              <a:t>健康</a:t>
            </a:r>
            <a:endParaRPr lang="en-US" altLang="zh-TW" sz="3900" dirty="0">
              <a:solidFill>
                <a:srgbClr val="0000FF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400"/>
              </a:lnSpc>
              <a:spcBef>
                <a:spcPts val="0"/>
              </a:spcBef>
            </a:pPr>
            <a:endParaRPr lang="en-US" altLang="zh-TW" sz="40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 marL="360000" indent="-457200" algn="l">
              <a:lnSpc>
                <a:spcPts val="4400"/>
              </a:lnSpc>
              <a:spcBef>
                <a:spcPts val="0"/>
              </a:spcBef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445D8EC-CC48-4BB8-B96B-472A65BBE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380" y="2064951"/>
            <a:ext cx="2705100" cy="263842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13307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正顏楷體W7(P)" panose="03000700000000000000" pitchFamily="66" charset="-120"/>
              </a:rPr>
              <a:t>起來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吃吧</a:t>
            </a:r>
            <a:r>
              <a:rPr lang="en-US" altLang="zh-TW" sz="4800" dirty="0">
                <a:ea typeface="華康正顏楷體W7(P)" panose="03000700000000000000" pitchFamily="66" charset="-120"/>
              </a:rPr>
              <a:t>!</a:t>
            </a:r>
            <a:r>
              <a:rPr lang="zh-TW" altLang="en-US" sz="4800" dirty="0">
                <a:ea typeface="華康正顏楷體W7(P)" panose="03000700000000000000" pitchFamily="66" charset="-120"/>
              </a:rPr>
              <a:t>因為你還有一段很遠的路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  <a:r>
              <a:rPr lang="zh-TW" altLang="en-US" sz="4800" dirty="0">
                <a:ea typeface="華康正顏楷體W7(P)" panose="03000700000000000000" pitchFamily="66" charset="-120"/>
              </a:rPr>
              <a:t>他就起來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吃了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喝了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  <a:r>
              <a:rPr lang="zh-TW" altLang="en-US" sz="4800" dirty="0">
                <a:ea typeface="華康正顏楷體W7(P)" panose="03000700000000000000" pitchFamily="66" charset="-120"/>
              </a:rPr>
              <a:t>厄里亞靠那食物的力量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走了四十天四十夜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  <a:r>
              <a:rPr lang="zh-TW" altLang="en-US" sz="4800" dirty="0">
                <a:ea typeface="華康正顏楷體W7(P)" panose="03000700000000000000" pitchFamily="66" charset="-120"/>
              </a:rPr>
              <a:t>一直到了天主的山曷勒布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>
              <a:lnSpc>
                <a:spcPts val="5500"/>
              </a:lnSpc>
              <a:spcBef>
                <a:spcPts val="0"/>
              </a:spcBef>
            </a:pPr>
            <a:r>
              <a:rPr lang="en-US" altLang="zh-TW" sz="4700" spc="-100" dirty="0">
                <a:ea typeface="華康儷中黑" panose="020B0509000000000000" pitchFamily="49" charset="-120"/>
              </a:rPr>
              <a:t>He got up, ate and drank; then strengthened by that food, he </a:t>
            </a:r>
            <a:r>
              <a:rPr lang="en-US" altLang="zh-TW" sz="4700" spc="-100" dirty="0">
                <a:highlight>
                  <a:srgbClr val="FFFF00"/>
                </a:highlight>
                <a:ea typeface="華康儷中黑" panose="020B0509000000000000" pitchFamily="49" charset="-120"/>
              </a:rPr>
              <a:t>walked forty days and forty nights </a:t>
            </a:r>
            <a:r>
              <a:rPr lang="en-US" altLang="zh-TW" sz="4700" spc="-100" dirty="0">
                <a:ea typeface="華康儷中黑" panose="020B0509000000000000" pitchFamily="49" charset="-120"/>
              </a:rPr>
              <a:t>to the mountain of God, Horeb.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251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>
              <a:lnSpc>
                <a:spcPts val="44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基督徒以基督為食糧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充滿活力</a:t>
            </a:r>
            <a:r>
              <a:rPr lang="en-US" altLang="zh-TW" sz="4000" dirty="0">
                <a:ea typeface="華康正顏楷體W7(P)" panose="03000700000000000000" pitchFamily="66" charset="-120"/>
              </a:rPr>
              <a:t>. </a:t>
            </a:r>
            <a:r>
              <a:rPr lang="zh-TW" altLang="en-US" sz="4000" dirty="0">
                <a:ea typeface="華康正顏楷體W7(P)" panose="03000700000000000000" pitchFamily="66" charset="-120"/>
              </a:rPr>
              <a:t>所以我們才說</a:t>
            </a:r>
            <a:r>
              <a:rPr lang="en-US" altLang="zh-TW" sz="4000" dirty="0">
                <a:ea typeface="華康正顏楷體W7(P)" panose="03000700000000000000" pitchFamily="66" charset="-120"/>
              </a:rPr>
              <a:t>: Gloria Dei, homo </a:t>
            </a:r>
            <a:r>
              <a:rPr lang="en-US" altLang="zh-TW" sz="4000" dirty="0" err="1">
                <a:ea typeface="華康正顏楷體W7(P)" panose="03000700000000000000" pitchFamily="66" charset="-120"/>
              </a:rPr>
              <a:t>vivens</a:t>
            </a:r>
            <a:r>
              <a:rPr lang="en-US" altLang="zh-TW" sz="4000" dirty="0">
                <a:ea typeface="華康正顏楷體W7(P)" panose="03000700000000000000" pitchFamily="66" charset="-120"/>
              </a:rPr>
              <a:t>; </a:t>
            </a:r>
            <a:r>
              <a:rPr lang="zh-TW" altLang="en-US" sz="4000" dirty="0">
                <a:ea typeface="華康正顏楷體W7(P)" panose="03000700000000000000" pitchFamily="66" charset="-120"/>
              </a:rPr>
              <a:t>天主的光榮是一個快樂活潑的人</a:t>
            </a:r>
            <a:endParaRPr lang="en-US" altLang="zh-TW" sz="4000" dirty="0">
              <a:ea typeface="華康正顏楷體W7(P)" panose="03000700000000000000" pitchFamily="66" charset="-120"/>
            </a:endParaRPr>
          </a:p>
          <a:p>
            <a:pPr marL="360000">
              <a:lnSpc>
                <a:spcPts val="44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和一個潔淨大同的朗朗乾坤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 marL="360000"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Christians nourished in Christ are reborn with vitality. Hence the saying:  “Gloria Dei, homo </a:t>
            </a:r>
            <a:r>
              <a:rPr lang="en-US" altLang="zh-TW" sz="4000" dirty="0" err="1">
                <a:ea typeface="華康儷中黑" panose="020B0509000000000000" pitchFamily="49" charset="-120"/>
              </a:rPr>
              <a:t>vivens</a:t>
            </a:r>
            <a:r>
              <a:rPr lang="en-US" altLang="zh-TW" sz="4000" dirty="0">
                <a:ea typeface="華康儷中黑" panose="020B0509000000000000" pitchFamily="49" charset="-120"/>
              </a:rPr>
              <a:t>”;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The glory of God is a happy and lively person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and a clean, harmonious, </a:t>
            </a:r>
          </a:p>
          <a:p>
            <a:pPr marL="360000"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and bright world.</a:t>
            </a:r>
          </a:p>
        </p:txBody>
      </p:sp>
    </p:spTree>
    <p:extLst>
      <p:ext uri="{BB962C8B-B14F-4D97-AF65-F5344CB8AC3E}">
        <p14:creationId xmlns:p14="http://schemas.microsoft.com/office/powerpoint/2010/main" val="174291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500"/>
              </a:lnSpc>
              <a:spcBef>
                <a:spcPts val="0"/>
              </a:spcBef>
            </a:pPr>
            <a:r>
              <a:rPr lang="zh-TW" altLang="en-US" sz="4800" dirty="0">
                <a:ea typeface="華康儷中黑" panose="020B0509000000000000" pitchFamily="49" charset="-120"/>
              </a:rPr>
              <a:t>厄里亞走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四十日四十夜</a:t>
            </a:r>
            <a:r>
              <a:rPr lang="zh-TW" altLang="en-US" sz="4800" dirty="0">
                <a:ea typeface="華康儷中黑" panose="020B0509000000000000" pitchFamily="49" charset="-120"/>
              </a:rPr>
              <a:t>到天主的山</a:t>
            </a:r>
            <a:r>
              <a:rPr lang="en-US" altLang="zh-TW" sz="4800" dirty="0">
                <a:ea typeface="華康儷中黑" panose="020B0509000000000000" pitchFamily="49" charset="-120"/>
              </a:rPr>
              <a:t>; </a:t>
            </a:r>
            <a:r>
              <a:rPr lang="zh-TW" altLang="en-US" sz="4800" dirty="0">
                <a:ea typeface="華康儷中黑" panose="020B0509000000000000" pitchFamily="49" charset="-120"/>
              </a:rPr>
              <a:t>墨子與門徒走</a:t>
            </a:r>
            <a:r>
              <a:rPr lang="zh-TW" altLang="en-US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十日十夜</a:t>
            </a:r>
            <a:endParaRPr lang="en-US" altLang="zh-TW" sz="480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5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去止楚攻宋</a:t>
            </a:r>
            <a:endParaRPr lang="en-US" altLang="zh-TW" sz="4800" dirty="0"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51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Elijah walked for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forty days and forty nights</a:t>
            </a:r>
            <a:r>
              <a:rPr lang="en-US" altLang="zh-TW" sz="4800" dirty="0">
                <a:ea typeface="華康儷中黑" panose="020B0509000000000000" pitchFamily="49" charset="-120"/>
              </a:rPr>
              <a:t> to the mountain of God; Mozi and his disciples walked for </a:t>
            </a:r>
            <a:r>
              <a:rPr lang="en-US" altLang="zh-TW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ten days and ten nights</a:t>
            </a:r>
            <a:r>
              <a:rPr lang="en-US" altLang="zh-TW" sz="4800" dirty="0">
                <a:ea typeface="華康儷中黑" panose="020B0509000000000000" pitchFamily="49" charset="-120"/>
              </a:rPr>
              <a:t> to stop the Chu state from attacking the Song state</a:t>
            </a:r>
          </a:p>
        </p:txBody>
      </p:sp>
    </p:spTree>
    <p:extLst>
      <p:ext uri="{BB962C8B-B14F-4D97-AF65-F5344CB8AC3E}">
        <p14:creationId xmlns:p14="http://schemas.microsoft.com/office/powerpoint/2010/main" val="4082034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4900"/>
              </a:lnSpc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鵬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怒而飛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其翼若垂天之雲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去以六月息者也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天主的人永不言倦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 marL="360000" indent="-457200">
              <a:lnSpc>
                <a:spcPts val="49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不到終點誓不罷休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The Peng </a:t>
            </a:r>
            <a:r>
              <a:rPr lang="en-US" altLang="zh-TW" sz="3600" dirty="0">
                <a:ea typeface="華康儷中黑" panose="020B0509000000000000" pitchFamily="49" charset="-120"/>
              </a:rPr>
              <a:t>(a legendary bird),</a:t>
            </a:r>
            <a:r>
              <a:rPr lang="en-US" altLang="zh-TW" sz="4400" dirty="0">
                <a:ea typeface="華康儷中黑" panose="020B0509000000000000" pitchFamily="49" charset="-120"/>
              </a:rPr>
              <a:t> when it soars forth, its wings are glorious as clouds in the sky, and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it flies for six months without rest. </a:t>
            </a:r>
            <a:r>
              <a:rPr lang="en-US" altLang="zh-TW" sz="4400" dirty="0">
                <a:ea typeface="華康儷中黑" panose="020B0509000000000000" pitchFamily="49" charset="-120"/>
              </a:rPr>
              <a:t>The people of God should never speak of weariness nor rest 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r>
              <a:rPr lang="en-US" altLang="zh-TW" sz="4400" dirty="0">
                <a:highlight>
                  <a:srgbClr val="FFFF00"/>
                </a:highlight>
                <a:ea typeface="華康儷中黑" panose="020B0509000000000000" pitchFamily="49" charset="-120"/>
              </a:rPr>
              <a:t>until they reach their goal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6684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400"/>
              </a:lnSpc>
              <a:spcBef>
                <a:spcPts val="0"/>
              </a:spcBef>
            </a:pPr>
            <a:r>
              <a:rPr lang="zh-TW" altLang="en-US" sz="4800" dirty="0">
                <a:ea typeface="華康正顏楷體W7(P)" panose="03000700000000000000" pitchFamily="66" charset="-120"/>
              </a:rPr>
              <a:t>你們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不要叫天主的聖神憂鬱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</a:p>
          <a:p>
            <a:pPr marL="360000" indent="-457200">
              <a:lnSpc>
                <a:spcPts val="5400"/>
              </a:lnSpc>
              <a:spcBef>
                <a:spcPts val="0"/>
              </a:spcBef>
            </a:pPr>
            <a:r>
              <a:rPr lang="zh-TW" altLang="en-US" sz="4800" dirty="0">
                <a:ea typeface="華康正顏楷體W7(P)" panose="03000700000000000000" pitchFamily="66" charset="-120"/>
              </a:rPr>
              <a:t>因為你們是在聖神內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</a:p>
          <a:p>
            <a:pPr marL="360000" indent="-457200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正顏楷體W7(P)" panose="03000700000000000000" pitchFamily="66" charset="-120"/>
              </a:rPr>
              <a:t>所以要除掉一切毒辣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怨恨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憤怒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爭吵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以及一切邪惡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>
              <a:lnSpc>
                <a:spcPts val="46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Do not grieve the Holy Spirit </a:t>
            </a:r>
            <a:r>
              <a:rPr lang="en-US" altLang="zh-TW" sz="4800" dirty="0">
                <a:ea typeface="華康儷中黑" panose="020B0509000000000000" pitchFamily="49" charset="-120"/>
              </a:rPr>
              <a:t>of God, for you are in the Holy Spirit. Therefore, remove all bitterness, resentment, anger, quarreling,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and all evil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779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ea typeface="華康正顏楷體W7(P)" panose="03000700000000000000" pitchFamily="66" charset="-120"/>
              </a:rPr>
              <a:t>又應該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在愛德中生活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就如基督愛了我們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且為我們把自己交出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獻於天主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作為馨香的供物和祭品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You should also live in love, </a:t>
            </a:r>
          </a:p>
          <a:p>
            <a:pPr marL="360000" indent="-457200"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" panose="020B0509000000000000" pitchFamily="49" charset="-120"/>
              </a:rPr>
              <a:t>just as Christ loved us</a:t>
            </a:r>
            <a:r>
              <a:rPr lang="en-US" altLang="zh-TW" sz="4800" dirty="0">
                <a:ea typeface="華康儷中黑" panose="020B0509000000000000" pitchFamily="49" charset="-120"/>
              </a:rPr>
              <a:t> and gave Himself up for us, offering Himself to God as a </a:t>
            </a:r>
          </a:p>
          <a:p>
            <a:pPr marL="360000" indent="-457200">
              <a:lnSpc>
                <a:spcPts val="48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fragrant offering and sacrifice.</a:t>
            </a:r>
          </a:p>
        </p:txBody>
      </p:sp>
    </p:spTree>
    <p:extLst>
      <p:ext uri="{BB962C8B-B14F-4D97-AF65-F5344CB8AC3E}">
        <p14:creationId xmlns:p14="http://schemas.microsoft.com/office/powerpoint/2010/main" val="4013153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8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5200" dirty="0">
                <a:ea typeface="華康儷中黑" panose="020B0509000000000000" pitchFamily="49" charset="-120"/>
              </a:rPr>
              <a:t>為免聖神憂鬱</a:t>
            </a:r>
            <a:r>
              <a:rPr lang="en-US" altLang="zh-TW" sz="5200" dirty="0">
                <a:ea typeface="華康儷中黑" panose="020B0509000000000000" pitchFamily="49" charset="-120"/>
              </a:rPr>
              <a:t>,</a:t>
            </a:r>
            <a:r>
              <a:rPr lang="zh-TW" altLang="en-US" sz="5200" dirty="0">
                <a:ea typeface="華康儷中黑" panose="020B0509000000000000" pitchFamily="49" charset="-120"/>
              </a:rPr>
              <a:t>我們在</a:t>
            </a:r>
            <a:r>
              <a:rPr lang="zh-TW" altLang="en-US" sz="5200" dirty="0">
                <a:solidFill>
                  <a:srgbClr val="FF0000"/>
                </a:solidFill>
                <a:ea typeface="華康儷中黑" panose="020B0509000000000000" pitchFamily="49" charset="-120"/>
              </a:rPr>
              <a:t>消極</a:t>
            </a:r>
            <a:r>
              <a:rPr lang="zh-TW" altLang="en-US" sz="5200" dirty="0">
                <a:ea typeface="華康儷中黑" panose="020B0509000000000000" pitchFamily="49" charset="-120"/>
              </a:rPr>
              <a:t>方面要除去仇恨</a:t>
            </a:r>
            <a:r>
              <a:rPr lang="en-US" altLang="zh-TW" sz="5200" dirty="0">
                <a:ea typeface="華康儷中黑" panose="020B0509000000000000" pitchFamily="49" charset="-120"/>
              </a:rPr>
              <a:t>,</a:t>
            </a:r>
            <a:r>
              <a:rPr lang="zh-TW" altLang="en-US" sz="5200" dirty="0">
                <a:solidFill>
                  <a:srgbClr val="FF0000"/>
                </a:solidFill>
                <a:ea typeface="華康儷中黑" panose="020B0509000000000000" pitchFamily="49" charset="-120"/>
              </a:rPr>
              <a:t>積極</a:t>
            </a:r>
            <a:r>
              <a:rPr lang="zh-TW" altLang="en-US" sz="5200" dirty="0">
                <a:ea typeface="華康儷中黑" panose="020B0509000000000000" pitchFamily="49" charset="-120"/>
              </a:rPr>
              <a:t>方面</a:t>
            </a:r>
            <a:br>
              <a:rPr lang="en-US" altLang="zh-TW" sz="5200" dirty="0">
                <a:ea typeface="華康儷中黑" panose="020B0509000000000000" pitchFamily="49" charset="-120"/>
              </a:rPr>
            </a:br>
            <a:r>
              <a:rPr lang="zh-TW" altLang="en-US" sz="5200" dirty="0">
                <a:ea typeface="華康儷中黑" panose="020B0509000000000000" pitchFamily="49" charset="-120"/>
              </a:rPr>
              <a:t>講求愛和奉獻</a:t>
            </a:r>
            <a:r>
              <a:rPr lang="en-US" altLang="zh-TW" sz="5200" dirty="0">
                <a:ea typeface="華康儷中黑" panose="020B0509000000000000" pitchFamily="49" charset="-120"/>
              </a:rPr>
              <a:t>.</a:t>
            </a:r>
          </a:p>
          <a:p>
            <a:pPr marL="360000" indent="-457200">
              <a:lnSpc>
                <a:spcPts val="5000"/>
              </a:lnSpc>
              <a:spcBef>
                <a:spcPts val="0"/>
              </a:spcBef>
            </a:pPr>
            <a:r>
              <a:rPr lang="en-US" altLang="zh-TW" sz="5200" dirty="0">
                <a:solidFill>
                  <a:srgbClr val="FF0000"/>
                </a:solidFill>
                <a:ea typeface="華康儷中黑" panose="020B0509000000000000" pitchFamily="49" charset="-120"/>
              </a:rPr>
              <a:t>To avoid grieving the Holy Spirit</a:t>
            </a:r>
            <a:r>
              <a:rPr lang="en-US" altLang="zh-TW" sz="5200" dirty="0">
                <a:ea typeface="華康儷中黑" panose="020B0509000000000000" pitchFamily="49" charset="-120"/>
              </a:rPr>
              <a:t>, removing hatred is passive, it’s best to be proactive and, pursue love and dedication </a:t>
            </a:r>
          </a:p>
          <a:p>
            <a:pPr marL="360000" indent="-457200">
              <a:lnSpc>
                <a:spcPts val="5000"/>
              </a:lnSpc>
              <a:spcBef>
                <a:spcPts val="0"/>
              </a:spcBef>
            </a:pPr>
            <a:r>
              <a:rPr lang="en-US" altLang="zh-TW" sz="5200" dirty="0">
                <a:ea typeface="華康儷中黑" panose="020B0509000000000000" pitchFamily="49" charset="-120"/>
              </a:rPr>
              <a:t>or commitment.</a:t>
            </a:r>
          </a:p>
        </p:txBody>
      </p:sp>
    </p:spTree>
    <p:extLst>
      <p:ext uri="{BB962C8B-B14F-4D97-AF65-F5344CB8AC3E}">
        <p14:creationId xmlns:p14="http://schemas.microsoft.com/office/powerpoint/2010/main" val="5350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恭讀列王紀上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19:4-8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那時候，先知厄里亞進入曠野，走了一天的路，來到一棵杜松樹下，坐下求死，說：「上主啊！現在已經夠了！收去我的性命吧！因為我並不如我的祖先好。」以後，他就躺在那棵杜松樹下，睡著了。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忽然，有位天使拍醒厄里亞，對他說：「起來，吃吧！」他看了看，見在他頭的旁邊，有一塊用炭火烤熟的餅，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5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700" dirty="0">
                <a:ea typeface="華康儷中黑" panose="020B0509000000000000" pitchFamily="49" charset="-120"/>
              </a:rPr>
              <a:t>教會</a:t>
            </a:r>
            <a:r>
              <a:rPr lang="zh-TW" altLang="en-US" sz="47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以主為基</a:t>
            </a:r>
            <a:r>
              <a:rPr lang="en-US" altLang="zh-TW" sz="47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7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以人為本</a:t>
            </a:r>
            <a:r>
              <a:rPr lang="en-US" altLang="zh-TW" sz="4700" dirty="0">
                <a:ea typeface="華康儷中黑" panose="020B0509000000000000" pitchFamily="49" charset="-120"/>
              </a:rPr>
              <a:t>,</a:t>
            </a:r>
            <a:br>
              <a:rPr lang="en-US" altLang="zh-TW" sz="4700" dirty="0">
                <a:ea typeface="華康儷中黑" panose="020B0509000000000000" pitchFamily="49" charset="-120"/>
              </a:rPr>
            </a:br>
            <a:r>
              <a:rPr lang="zh-TW" altLang="en-US" sz="4700" dirty="0">
                <a:ea typeface="華康儷中黑" panose="020B0509000000000000" pitchFamily="49" charset="-120"/>
              </a:rPr>
              <a:t>以天國為終極目標</a:t>
            </a:r>
            <a:r>
              <a:rPr lang="en-US" altLang="zh-TW" sz="4700" dirty="0">
                <a:ea typeface="華康儷中黑" panose="020B0509000000000000" pitchFamily="49" charset="-120"/>
              </a:rPr>
              <a:t>,</a:t>
            </a:r>
            <a:br>
              <a:rPr lang="en-US" altLang="zh-TW" sz="4700" dirty="0">
                <a:ea typeface="華康儷中黑" panose="020B0509000000000000" pitchFamily="49" charset="-120"/>
              </a:rPr>
            </a:br>
            <a:r>
              <a:rPr lang="zh-TW" altLang="en-US" sz="4500" dirty="0">
                <a:ea typeface="華康儷中黑" panose="020B0509000000000000" pitchFamily="49" charset="-120"/>
              </a:rPr>
              <a:t>在基督內建設天地人為一個</a:t>
            </a:r>
            <a:r>
              <a:rPr lang="zh-TW" altLang="en-US" sz="45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大生命</a:t>
            </a:r>
            <a:endParaRPr lang="en-US" altLang="zh-TW" sz="4500" dirty="0">
              <a:solidFill>
                <a:srgbClr val="FF0000"/>
              </a:solidFill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r>
              <a:rPr lang="en-US" altLang="zh-TW" sz="4700" dirty="0">
                <a:ea typeface="華康儷中黑" panose="020B0509000000000000" pitchFamily="49" charset="-120"/>
              </a:rPr>
              <a:t>The Church takes the Lord as its foundation, with people at the heart, and the Kingdom of Heaven as its ultimate goal. With Christ, we build 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r>
              <a:rPr lang="en-US" altLang="zh-TW" sz="4700" dirty="0">
                <a:solidFill>
                  <a:srgbClr val="FF0000"/>
                </a:solidFill>
                <a:ea typeface="華康儷中黑" panose="020B0509000000000000" pitchFamily="49" charset="-120"/>
              </a:rPr>
              <a:t>heaven, earth,</a:t>
            </a:r>
            <a:r>
              <a:rPr lang="en-US" altLang="zh-TW" sz="4700" dirty="0">
                <a:ea typeface="華康儷中黑" panose="020B0509000000000000" pitchFamily="49" charset="-120"/>
              </a:rPr>
              <a:t> and </a:t>
            </a:r>
            <a:r>
              <a:rPr lang="en-US" altLang="zh-TW" sz="4700" dirty="0">
                <a:solidFill>
                  <a:srgbClr val="FF0000"/>
                </a:solidFill>
                <a:ea typeface="華康儷中黑" panose="020B0509000000000000" pitchFamily="49" charset="-120"/>
              </a:rPr>
              <a:t>humanity 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</a:pPr>
            <a:r>
              <a:rPr lang="en-US" altLang="zh-TW" sz="4700" dirty="0">
                <a:ea typeface="華康儷中黑" panose="020B0509000000000000" pitchFamily="49" charset="-120"/>
              </a:rPr>
              <a:t>into One Great Life.</a:t>
            </a:r>
          </a:p>
        </p:txBody>
      </p:sp>
    </p:spTree>
    <p:extLst>
      <p:ext uri="{BB962C8B-B14F-4D97-AF65-F5344CB8AC3E}">
        <p14:creationId xmlns:p14="http://schemas.microsoft.com/office/powerpoint/2010/main" val="1369131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44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在這大生命中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天主與人同喜樂也同憂鬱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榮與辱都是「屬於」而非「外加」的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ea typeface="華康儷中黑" panose="020B0509000000000000" pitchFamily="49" charset="-120"/>
              </a:rPr>
              <a:t> In this Great Life,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God is with His people in joy and in sorrow</a:t>
            </a:r>
            <a:r>
              <a:rPr lang="en-US" altLang="zh-TW" sz="4000" dirty="0">
                <a:ea typeface="華康儷中黑" panose="020B0509000000000000" pitchFamily="49" charset="-120"/>
              </a:rPr>
              <a:t>; and glory and shame are 'inherent' rather than 'externally imposed'. The saying “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Gloria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ea typeface="華康儷中黑" panose="020B0509000000000000" pitchFamily="49" charset="-120"/>
              </a:rPr>
              <a:t>in excelsis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Deo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en-US" altLang="zh-TW" sz="2800" dirty="0">
                <a:ea typeface="華康儷中黑" panose="020B0509000000000000" pitchFamily="49" charset="-120"/>
              </a:rPr>
              <a:t>et in terra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Pax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 err="1">
                <a:solidFill>
                  <a:srgbClr val="FF0000"/>
                </a:solidFill>
                <a:ea typeface="華康儷中黑" panose="020B0509000000000000" pitchFamily="49" charset="-120"/>
              </a:rPr>
              <a:t>hominibus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2800" dirty="0" err="1">
                <a:ea typeface="華康儷中黑" panose="020B0509000000000000" pitchFamily="49" charset="-120"/>
              </a:rPr>
              <a:t>bonae</a:t>
            </a:r>
            <a:r>
              <a:rPr lang="en-US" altLang="zh-TW" sz="2800" dirty="0">
                <a:ea typeface="華康儷中黑" panose="020B0509000000000000" pitchFamily="49" charset="-120"/>
              </a:rPr>
              <a:t> </a:t>
            </a:r>
            <a:r>
              <a:rPr lang="en-US" altLang="zh-TW" sz="2800" dirty="0" err="1">
                <a:ea typeface="華康儷中黑" panose="020B0509000000000000" pitchFamily="49" charset="-120"/>
              </a:rPr>
              <a:t>voluntatis</a:t>
            </a:r>
            <a:r>
              <a:rPr lang="en-US" altLang="zh-TW" sz="4000" dirty="0">
                <a:ea typeface="華康儷中黑" panose="020B0509000000000000" pitchFamily="49" charset="-120"/>
              </a:rPr>
              <a:t>” means 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Glory</a:t>
            </a:r>
            <a:r>
              <a:rPr lang="en-US" altLang="zh-TW" sz="4000" dirty="0">
                <a:ea typeface="華康儷中黑" panose="020B0509000000000000" pitchFamily="49" charset="-120"/>
              </a:rPr>
              <a:t> belongs to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God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</a:p>
          <a:p>
            <a:pPr marL="360000" indent="-45720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peace</a:t>
            </a:r>
            <a:r>
              <a:rPr lang="en-US" altLang="zh-TW" sz="4000" dirty="0">
                <a:ea typeface="華康儷中黑" panose="020B0509000000000000" pitchFamily="49" charset="-120"/>
              </a:rPr>
              <a:t> belongs to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men</a:t>
            </a:r>
            <a:r>
              <a:rPr lang="en-US" altLang="zh-TW" sz="4000" dirty="0">
                <a:ea typeface="華康儷中黑" panose="020B0509000000000000" pitchFamily="49" charset="-120"/>
              </a:rPr>
              <a:t> of good will. </a:t>
            </a: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7646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>
              <a:lnSpc>
                <a:spcPts val="6000"/>
              </a:lnSpc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天行有常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  <a:r>
              <a:rPr lang="zh-TW" altLang="en-US" sz="5400" dirty="0">
                <a:ea typeface="華康儷中黑" panose="020B0509000000000000" pitchFamily="49" charset="-120"/>
              </a:rPr>
              <a:t>應之以治則吉</a:t>
            </a:r>
            <a:r>
              <a:rPr lang="en-US" altLang="zh-TW" sz="5400" dirty="0">
                <a:ea typeface="華康儷中黑" panose="020B0509000000000000" pitchFamily="49" charset="-120"/>
              </a:rPr>
              <a:t>,</a:t>
            </a:r>
          </a:p>
          <a:p>
            <a:pPr marL="360000" indent="-457200">
              <a:lnSpc>
                <a:spcPts val="6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ea typeface="華康儷中黑" panose="020B0509000000000000" pitchFamily="49" charset="-120"/>
              </a:rPr>
              <a:t>應之以亂則凶</a:t>
            </a:r>
            <a:r>
              <a:rPr lang="en-US" altLang="zh-TW" sz="5400" dirty="0">
                <a:ea typeface="華康儷中黑" panose="020B0509000000000000" pitchFamily="49" charset="-120"/>
              </a:rPr>
              <a:t>.</a:t>
            </a:r>
          </a:p>
          <a:p>
            <a:pPr marL="360000" indent="-457200">
              <a:lnSpc>
                <a:spcPts val="5500"/>
              </a:lnSpc>
              <a:spcBef>
                <a:spcPts val="0"/>
              </a:spcBef>
            </a:pPr>
            <a:r>
              <a:rPr lang="en-US" altLang="zh-TW" sz="5400" dirty="0">
                <a:ea typeface="華康儷中黑" panose="020B0509000000000000" pitchFamily="49" charset="-120"/>
              </a:rPr>
              <a:t>The ways of Heaven are consistent and true.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Respect</a:t>
            </a:r>
            <a:r>
              <a:rPr lang="en-US" altLang="zh-TW" sz="5400" dirty="0">
                <a:ea typeface="華康儷中黑" panose="020B0509000000000000" pitchFamily="49" charset="-120"/>
              </a:rPr>
              <a:t> the way to enjoy the fortune that ensues,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disrupt</a:t>
            </a:r>
            <a:r>
              <a:rPr lang="en-US" altLang="zh-TW" sz="5400" dirty="0">
                <a:ea typeface="華康儷中黑" panose="020B0509000000000000" pitchFamily="49" charset="-120"/>
              </a:rPr>
              <a:t> harmony and expect chaos to befall.</a:t>
            </a:r>
            <a:endParaRPr lang="zh-TW" altLang="en-US" sz="5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3962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我是從天上降下的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,</a:t>
            </a: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生活的食糧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;</a:t>
            </a: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誰若吃了這食糧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,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正顏楷體W7(P)" panose="03000700000000000000" pitchFamily="66" charset="-120"/>
              </a:rPr>
              <a:t>必要生活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華康正顏楷體W7(P)" panose="03000700000000000000" pitchFamily="66" charset="-120"/>
              </a:rPr>
              <a:t>,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正顏楷體W7(P)" panose="03000700000000000000" pitchFamily="66" charset="-120"/>
              </a:rPr>
              <a:t>直到永遠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我所要賜給的食糧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,</a:t>
            </a: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就是我的肉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TW" sz="4400" dirty="0">
                <a:effectLst/>
                <a:ea typeface="華康正顏楷體W7(P)" panose="03000700000000000000" pitchFamily="66" charset="-120"/>
              </a:rPr>
              <a:t>為使世界獲得生命</a:t>
            </a:r>
            <a:r>
              <a:rPr lang="en-US" altLang="zh-TW" sz="4400" dirty="0">
                <a:effectLst/>
                <a:ea typeface="華康正顏楷體W7(P)" panose="03000700000000000000" pitchFamily="66" charset="-120"/>
              </a:rPr>
              <a:t>.</a:t>
            </a:r>
            <a:endParaRPr lang="zh-TW" altLang="zh-TW" sz="4400" dirty="0">
              <a:effectLst/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ffectLst/>
                <a:ea typeface="新細明體" panose="02020500000000000000" pitchFamily="18" charset="-120"/>
              </a:rPr>
              <a:t>I am the living bread that came down from heaven. Whoever eats this bread will live forever. The bread that I will give is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ffectLst/>
                <a:ea typeface="新細明體" panose="02020500000000000000" pitchFamily="18" charset="-120"/>
              </a:rPr>
              <a:t>my flesh, for the life of the world</a:t>
            </a:r>
            <a:endParaRPr lang="zh-TW" altLang="zh-TW" sz="4400" dirty="0">
              <a:solidFill>
                <a:srgbClr val="FF0000"/>
              </a:solidFill>
              <a:effectLst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1890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zh-TW" sz="4800" dirty="0">
                <a:effectLst/>
                <a:ea typeface="華康儷中黑" panose="020B0509000000000000" pitchFamily="49" charset="-120"/>
              </a:rPr>
              <a:t>基督徒以基督為食糧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zh-TW" sz="4800" dirty="0">
                <a:effectLst/>
                <a:ea typeface="華康儷中黑" panose="020B0509000000000000" pitchFamily="49" charset="-120"/>
              </a:rPr>
              <a:t>充滿活力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800" dirty="0">
                <a:effectLst/>
                <a:ea typeface="華康儷中黑" panose="020B0509000000000000" pitchFamily="49" charset="-120"/>
              </a:rPr>
              <a:t>永不會死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zh-TW" sz="4800" dirty="0"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像一滴水在海洋中永遠不乾</a:t>
            </a:r>
            <a:r>
              <a:rPr lang="en-US" altLang="zh-TW" sz="4800" dirty="0"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  <a:endParaRPr lang="zh-TW" altLang="zh-TW" sz="4800" dirty="0">
              <a:effectLst/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effectLst/>
                <a:ea typeface="華康儷中黑" panose="020B0509000000000000" pitchFamily="49" charset="-120"/>
              </a:rPr>
              <a:t>Christians nourished and replenished in Christ are reborn with vitality, and </a:t>
            </a:r>
            <a:r>
              <a:rPr lang="en-US" altLang="zh-TW" sz="4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will never die</a:t>
            </a:r>
            <a:r>
              <a:rPr lang="en-US" altLang="zh-TW" sz="4800" dirty="0">
                <a:effectLst/>
                <a:ea typeface="華康儷中黑" panose="020B0509000000000000" pitchFamily="49" charset="-120"/>
              </a:rPr>
              <a:t>: like a drop of water in the ocean that never dries up.</a:t>
            </a:r>
            <a:endParaRPr lang="zh-TW" altLang="zh-TW" sz="48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8396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360000" indent="-457200">
              <a:lnSpc>
                <a:spcPts val="46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我們藉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宗教</a:t>
            </a:r>
            <a:r>
              <a:rPr lang="zh-TW" altLang="en-US" sz="4000" dirty="0">
                <a:ea typeface="華康儷中黑" panose="020B0509000000000000" pitchFamily="49" charset="-120"/>
              </a:rPr>
              <a:t>訓練而成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屬靈</a:t>
            </a:r>
            <a:r>
              <a:rPr lang="zh-TW" altLang="en-US" sz="4000" dirty="0">
                <a:ea typeface="華康儷中黑" panose="020B0509000000000000" pitchFamily="49" charset="-120"/>
              </a:rPr>
              <a:t>人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有完整的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人格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可以與人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合群</a:t>
            </a:r>
            <a:r>
              <a:rPr lang="zh-TW" altLang="en-US" sz="4000" dirty="0">
                <a:ea typeface="華康儷中黑" panose="020B0509000000000000" pitchFamily="49" charset="-120"/>
              </a:rPr>
              <a:t>合作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有能力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追求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真善美</a:t>
            </a:r>
            <a:r>
              <a:rPr lang="zh-TW" altLang="en-US" sz="4000" dirty="0">
                <a:ea typeface="華康儷中黑" panose="020B0509000000000000" pitchFamily="49" charset="-120"/>
              </a:rPr>
              <a:t>聖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感情</a:t>
            </a:r>
            <a:r>
              <a:rPr lang="zh-TW" altLang="en-US" sz="4000" dirty="0">
                <a:ea typeface="華康儷中黑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理性</a:t>
            </a:r>
            <a:r>
              <a:rPr lang="zh-TW" altLang="en-US" sz="4000" dirty="0">
                <a:ea typeface="華康儷中黑" panose="020B0509000000000000" pitchFamily="49" charset="-120"/>
              </a:rPr>
              <a:t>完美結合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</a:p>
          <a:p>
            <a:pPr marL="360000" indent="-457200">
              <a:lnSpc>
                <a:spcPts val="46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身心靈都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健康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50" dirty="0">
                <a:ea typeface="華康儷中黑" panose="020B0509000000000000" pitchFamily="49" charset="-120"/>
              </a:rPr>
              <a:t>Through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religious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 training, to become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spiritual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 with integrity of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character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 able to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cooperate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 and live in harmony with others; capable of pursuing truth, goodness,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beauty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, and holiness; perfectly combining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emotion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 and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reason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 so as to be </a:t>
            </a:r>
            <a:r>
              <a:rPr lang="en-US" altLang="zh-TW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healthy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 in body, mind, and spirit.</a:t>
            </a:r>
          </a:p>
        </p:txBody>
      </p:sp>
    </p:spTree>
    <p:extLst>
      <p:ext uri="{BB962C8B-B14F-4D97-AF65-F5344CB8AC3E}">
        <p14:creationId xmlns:p14="http://schemas.microsoft.com/office/powerpoint/2010/main" val="15200808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2E22272-61CC-4C40-BACE-7A1A77599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 marL="360000" indent="-457200">
              <a:lnSpc>
                <a:spcPts val="55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ea typeface="華康儷中黑" panose="020B0509000000000000" pitchFamily="49" charset="-120"/>
              </a:rPr>
              <a:t>豐盛生命</a:t>
            </a:r>
            <a:r>
              <a:rPr lang="en-US" altLang="zh-TW" sz="5400" dirty="0">
                <a:ea typeface="華康儷中黑" panose="020B0509000000000000" pitchFamily="49" charset="-120"/>
              </a:rPr>
              <a:t>: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神聖而完整</a:t>
            </a:r>
            <a:r>
              <a:rPr lang="en-US" altLang="zh-TW" sz="5400" dirty="0">
                <a:ea typeface="華康儷中黑" panose="020B0509000000000000" pitchFamily="49" charset="-120"/>
              </a:rPr>
              <a:t>.</a:t>
            </a:r>
            <a:r>
              <a:rPr lang="zh-TW" altLang="en-US" sz="5400" dirty="0">
                <a:ea typeface="華康儷中黑" panose="020B0509000000000000" pitchFamily="49" charset="-120"/>
              </a:rPr>
              <a:t> </a:t>
            </a:r>
            <a:endParaRPr lang="en-US" altLang="zh-TW" sz="5400" dirty="0"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5500"/>
              </a:lnSpc>
              <a:spcBef>
                <a:spcPts val="0"/>
              </a:spcBef>
            </a:pPr>
            <a:r>
              <a:rPr lang="en-US" altLang="zh-TW" sz="5400" dirty="0">
                <a:ea typeface="華康儷中黑" panose="020B0509000000000000" pitchFamily="49" charset="-120"/>
              </a:rPr>
              <a:t>Live an abundant life, by being </a:t>
            </a:r>
            <a:r>
              <a:rPr lang="en-US" altLang="zh-TW" sz="5400" dirty="0">
                <a:solidFill>
                  <a:srgbClr val="FF0000"/>
                </a:solidFill>
                <a:ea typeface="華康儷中黑" panose="020B0509000000000000" pitchFamily="49" charset="-120"/>
              </a:rPr>
              <a:t>sacred</a:t>
            </a:r>
            <a:r>
              <a:rPr lang="en-US" altLang="zh-TW" sz="5400" dirty="0">
                <a:ea typeface="華康儷中黑" panose="020B0509000000000000" pitchFamily="49" charset="-120"/>
              </a:rPr>
              <a:t> and </a:t>
            </a:r>
            <a:r>
              <a:rPr lang="en-US" altLang="zh-TW" sz="5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holistic</a:t>
            </a:r>
            <a:endParaRPr lang="en-US" altLang="zh-TW" sz="5400" dirty="0"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3100"/>
              </a:lnSpc>
              <a:spcBef>
                <a:spcPts val="0"/>
              </a:spcBef>
            </a:pPr>
            <a:r>
              <a:rPr lang="en-US" altLang="zh-TW" sz="5400" dirty="0">
                <a:ea typeface="華康儷中黑" panose="020B0509000000000000" pitchFamily="49" charset="-120"/>
              </a:rPr>
              <a:t>                              </a:t>
            </a:r>
            <a:r>
              <a:rPr lang="zh-TW" altLang="en-US" sz="2800" dirty="0">
                <a:solidFill>
                  <a:srgbClr val="9900CC"/>
                </a:solidFill>
                <a:ea typeface="華康儷中黑" panose="020B0509000000000000" pitchFamily="49" charset="-120"/>
              </a:rPr>
              <a:t>整全</a:t>
            </a:r>
            <a:r>
              <a:rPr lang="zh-TW" altLang="en-US" sz="4000" dirty="0">
                <a:solidFill>
                  <a:srgbClr val="9900CC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2800" dirty="0">
                <a:solidFill>
                  <a:srgbClr val="9900CC"/>
                </a:solidFill>
                <a:ea typeface="華康儷中黑" panose="020B0509000000000000" pitchFamily="49" charset="-120"/>
              </a:rPr>
              <a:t>整體</a:t>
            </a:r>
            <a:endParaRPr lang="en-US" altLang="zh-TW" sz="2800" dirty="0">
              <a:solidFill>
                <a:srgbClr val="9900CC"/>
              </a:solidFill>
              <a:ea typeface="華康儷中黑" panose="020B0509000000000000" pitchFamily="49" charset="-120"/>
            </a:endParaRPr>
          </a:p>
          <a:p>
            <a:pPr marL="360000" indent="-457200">
              <a:lnSpc>
                <a:spcPts val="31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rgbClr val="9900CC"/>
                </a:solidFill>
                <a:ea typeface="華康儷中黑" panose="020B0509000000000000" pitchFamily="49" charset="-120"/>
              </a:rPr>
              <a:t>                                                          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神聖</a:t>
            </a:r>
            <a:r>
              <a:rPr lang="en-US" altLang="zh-TW" sz="2800" dirty="0">
                <a:solidFill>
                  <a:srgbClr val="9900CC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完整</a:t>
            </a:r>
            <a:r>
              <a:rPr lang="en-US" altLang="zh-TW" sz="5400" dirty="0">
                <a:ea typeface="華康儷中黑" panose="020B0509000000000000" pitchFamily="49" charset="-120"/>
              </a:rPr>
              <a:t>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DB7A32D-48A7-49D4-A35B-9A145B410F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3528392" cy="3269327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88782E6C-C925-4F7A-BE4F-E13AF336F274}"/>
              </a:ext>
            </a:extLst>
          </p:cNvPr>
          <p:cNvSpPr txBox="1"/>
          <p:nvPr/>
        </p:nvSpPr>
        <p:spPr>
          <a:xfrm>
            <a:off x="4932040" y="5219152"/>
            <a:ext cx="3888432" cy="103105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幫助你個人信仰的成長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6CED4D8-AA57-4BDC-9DE9-BDE98089EB98}"/>
              </a:ext>
            </a:extLst>
          </p:cNvPr>
          <p:cNvSpPr txBox="1"/>
          <p:nvPr/>
        </p:nvSpPr>
        <p:spPr>
          <a:xfrm>
            <a:off x="4921992" y="3933056"/>
            <a:ext cx="3888432" cy="115416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只有這種生命</a:t>
            </a:r>
            <a:endParaRPr lang="en-US" altLang="zh-TW" sz="3200" dirty="0">
              <a:solidFill>
                <a:schemeClr val="bg1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才能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不叫聖神憂鬱</a:t>
            </a:r>
            <a:endParaRPr kumimoji="1" lang="en-US" altLang="zh-HK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2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6600" spc="6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幫助你戰勝一切困難</a:t>
            </a:r>
            <a:endParaRPr lang="en-US" altLang="zh-TW" sz="6600" spc="6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和一罐水；他吃了喝了，又躺下睡了。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上主的使者第二次又來，拍醒厄里亞說：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「起來，吃吧！因為你還有一段很遠的路。」他就起來，吃了，喝了。厄里亞靠那食物的力量，走了四十天四十夜，一直到了天主的山曷勒布。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4:30-5:2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你們不要叫天主的聖神憂鬱，因為你們是在聖神內，受了印證，以等待那得救的日子。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要從你們當中，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除掉一切毒辣、怨恨、憤怒、爭吵、毀謗，以及一切邪惡；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彼此要以良善、仁慈相待，且要互相寬恕，如同天主在基督內，寬恕了你們一樣。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597061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所以，你們應該效法天主，如同蒙受寵愛的兒女一樣；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又應該在愛德中生活，就如基督愛了我們，且為我們把自己交出，獻於天主，作為馨香的供物和祭品。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44016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6:41-51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那時候，耶穌說：「我是從天上降下來的食糧。」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猶太人便對耶穌竊竊私議，說：「這人不是若瑟的兒子耶穌嗎？他的父親和母親，不是我們都認識嗎？怎麼他竟然說：我是從天上降下來的呢？」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耶穌回答說：「你們不要彼此竊竊私議！凡不是派遣我的父所吸引的人，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誰也不能到我這裡來；我在末日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884368" y="630908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要叫他復活。先知書上記載：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眾人都要蒙受天主的訓誨。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凡接受父的教導而學習的，必到我這裡來。這不是說有人看見過父，只有那從天主來的，才看見過父。我實實在在告訴你們：信從的人，必得永生。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「我是生命的食糧。你們的祖先在曠野，吃過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，卻死了。這是從天上降下來的食糧，誰吃了，就不死。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3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我是從天上降下的、生活的食糧；誰若吃了這食糧，必要生活，直到永遠。我所要賜給的食糧，就是我的肉，為使世界獲得生命。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3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</a:t>
            </a:r>
            <a:r>
              <a:rPr kumimoji="1" lang="zh-HK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十九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8800" dirty="0">
                <a:solidFill>
                  <a:srgbClr val="FFFF00"/>
                </a:solidFill>
                <a:ea typeface="華康粗黑體" panose="020B0709000000000000" pitchFamily="49" charset="-120"/>
              </a:rPr>
              <a:t>不要叫聖神憂鬱</a:t>
            </a:r>
            <a:endParaRPr lang="en-US" altLang="zh-TW" sz="88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615886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31681</TotalTime>
  <Words>2034</Words>
  <Application>Microsoft Office PowerPoint</Application>
  <PresentationFormat>如螢幕大小 (4:3)</PresentationFormat>
  <Paragraphs>116</Paragraphs>
  <Slides>27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39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新細明體</vt:lpstr>
      <vt:lpstr>Arial</vt:lpstr>
      <vt:lpstr>Calibri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1750</cp:revision>
  <dcterms:created xsi:type="dcterms:W3CDTF">2006-09-26T01:05:23Z</dcterms:created>
  <dcterms:modified xsi:type="dcterms:W3CDTF">2024-08-04T14:51:10Z</dcterms:modified>
</cp:coreProperties>
</file>