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  <p:sldMasterId id="2147489771" r:id="rId4"/>
  </p:sldMasterIdLst>
  <p:notesMasterIdLst>
    <p:notesMasterId r:id="rId30"/>
  </p:notesMasterIdLst>
  <p:handoutMasterIdLst>
    <p:handoutMasterId r:id="rId31"/>
  </p:handoutMasterIdLst>
  <p:sldIdLst>
    <p:sldId id="1555" r:id="rId5"/>
    <p:sldId id="1050" r:id="rId6"/>
    <p:sldId id="1549" r:id="rId7"/>
    <p:sldId id="1550" r:id="rId8"/>
    <p:sldId id="2105" r:id="rId9"/>
    <p:sldId id="1054" r:id="rId10"/>
    <p:sldId id="1585" r:id="rId11"/>
    <p:sldId id="1413" r:id="rId12"/>
    <p:sldId id="1584" r:id="rId13"/>
    <p:sldId id="1554" r:id="rId14"/>
    <p:sldId id="1586" r:id="rId15"/>
    <p:sldId id="1587" r:id="rId16"/>
    <p:sldId id="1588" r:id="rId17"/>
    <p:sldId id="1221" r:id="rId18"/>
    <p:sldId id="1610" r:id="rId19"/>
    <p:sldId id="1589" r:id="rId20"/>
    <p:sldId id="1600" r:id="rId21"/>
    <p:sldId id="1602" r:id="rId22"/>
    <p:sldId id="1603" r:id="rId23"/>
    <p:sldId id="1604" r:id="rId24"/>
    <p:sldId id="1605" r:id="rId25"/>
    <p:sldId id="1606" r:id="rId26"/>
    <p:sldId id="1607" r:id="rId27"/>
    <p:sldId id="1608" r:id="rId28"/>
    <p:sldId id="1045" r:id="rId29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  <a:srgbClr val="00FF00"/>
    <a:srgbClr val="FF00FF"/>
    <a:srgbClr val="FF99FF"/>
    <a:srgbClr val="FFCCFF"/>
    <a:srgbClr val="99FF99"/>
    <a:srgbClr val="99CCFF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026" autoAdjust="0"/>
    <p:restoredTop sz="94677" autoAdjust="0"/>
  </p:normalViewPr>
  <p:slideViewPr>
    <p:cSldViewPr>
      <p:cViewPr varScale="1">
        <p:scale>
          <a:sx n="59" d="100"/>
          <a:sy n="59" d="100"/>
        </p:scale>
        <p:origin x="106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A8DB-7B2B-4C4B-B17A-641E0E23FDDA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D513D-9112-44B9-969E-A8E44B0C33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90107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A3B2C-EE30-4E14-A562-B45A7EB14A31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9B147-539A-4A8C-8808-5345707B52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9926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26261-B6B9-4974-84B4-5E5125B5A1D7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1547E-8ABD-491C-BE60-D06B73CF00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6951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CC135-9A1D-489B-8707-94CBB26672B1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F392E-3F3C-4261-837A-53C2A3974B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52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1344F-4B73-4072-A4D0-966F2FC2F988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694AF-4C2F-4026-AE17-A444F0B5D3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54252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C133A-3F5D-4339-AD76-7C0AED2EE7D1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D281-2ABC-4BB7-8A30-9F718A9111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4959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661B1-4469-4727-ACC5-CCF4DBD170E2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51A06-FE60-435F-8BB3-FC6BDFCDC1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9827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36518-7C4D-4BF7-A5A8-48A4F16E7540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D4D0E-E8D8-4F35-AD84-7CF4A6B0B0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3943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1292A-6300-44FD-8645-4A44A0DFEC99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6F6C8-C956-479E-BD49-65C5CAB8E1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18185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8BC2-705D-440E-8D6D-98FF16327E3A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7967-68F0-4606-99CD-188A42D0D5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0118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2F4F-73E0-4DC0-AE9D-68BE37355576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DAD02-F25B-4E3F-B555-99838FADE6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98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126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E5AEA9-E81E-4899-80BB-11E019B6B3B8}" type="datetimeFigureOut">
              <a:rPr lang="zh-TW" altLang="en-US"/>
              <a:pPr>
                <a:defRPr/>
              </a:pPr>
              <a:t>2025/7/3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E6B70BC-AB78-4BFA-8A90-238FFE4334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14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72" r:id="rId1"/>
    <p:sldLayoutId id="2147489773" r:id="rId2"/>
    <p:sldLayoutId id="2147489774" r:id="rId3"/>
    <p:sldLayoutId id="2147489775" r:id="rId4"/>
    <p:sldLayoutId id="2147489776" r:id="rId5"/>
    <p:sldLayoutId id="2147489777" r:id="rId6"/>
    <p:sldLayoutId id="2147489778" r:id="rId7"/>
    <p:sldLayoutId id="2147489779" r:id="rId8"/>
    <p:sldLayoutId id="2147489780" r:id="rId9"/>
    <p:sldLayoutId id="2147489781" r:id="rId10"/>
    <p:sldLayoutId id="21474897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常年期第十八主日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你所儲備的</a:t>
            </a:r>
            <a:r>
              <a:rPr lang="en-US" altLang="zh-TW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將歸誰</a:t>
            </a:r>
            <a:r>
              <a:rPr lang="en-US" altLang="zh-TW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</a:p>
          <a:p>
            <a:pPr algn="ctr" eaLnBrk="1" hangingPunct="1">
              <a:spcBef>
                <a:spcPts val="2400"/>
              </a:spcBef>
              <a:spcAft>
                <a:spcPts val="3600"/>
              </a:spcAft>
              <a:buFontTx/>
              <a:buNone/>
            </a:pP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r>
              <a:rPr lang="zh-TW" altLang="en-US" sz="6000" dirty="0">
                <a:solidFill>
                  <a:schemeClr val="bg1"/>
                </a:solidFill>
                <a:ea typeface="華康儷中黑" panose="020B0509000000000000" pitchFamily="49" charset="-120"/>
              </a:rPr>
              <a:t>不忘初心</a:t>
            </a: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917978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47554B3-12CD-4185-AA81-8381635C2251}"/>
              </a:ext>
            </a:extLst>
          </p:cNvPr>
          <p:cNvSpPr txBox="1"/>
          <p:nvPr/>
        </p:nvSpPr>
        <p:spPr>
          <a:xfrm>
            <a:off x="0" y="381409"/>
            <a:ext cx="9144000" cy="5567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457200">
              <a:lnSpc>
                <a:spcPts val="5000"/>
              </a:lnSpc>
              <a:spcAft>
                <a:spcPts val="1200"/>
              </a:spcAft>
            </a:pPr>
            <a:r>
              <a:rPr lang="zh-TW" altLang="en-US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虛而又虛</a:t>
            </a:r>
            <a:r>
              <a:rPr lang="en-US" altLang="zh-TW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萬事皆虛</a:t>
            </a:r>
            <a:r>
              <a:rPr lang="en-US" altLang="zh-TW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勞苦得來</a:t>
            </a:r>
            <a:r>
              <a:rPr lang="en-US" altLang="zh-TW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留給那未曾勞苦過的人</a:t>
            </a:r>
            <a:r>
              <a:rPr lang="en-US" altLang="zh-TW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一切勞苦</a:t>
            </a:r>
            <a:r>
              <a:rPr lang="en-US" altLang="zh-TW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有什麼益處</a:t>
            </a:r>
            <a:r>
              <a:rPr lang="en-US" altLang="zh-TW" sz="4000" spc="3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endParaRPr lang="zh-TW" altLang="en-US" sz="4000" spc="3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>
              <a:lnSpc>
                <a:spcPts val="5000"/>
              </a:lnSpc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這新人是按照他創造者的肖像而更新的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沒有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希臘人或猶太人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野蠻人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奴隸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或自由人的分別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而只有基督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lvl="0" indent="-457200" eaLnBrk="1">
              <a:lnSpc>
                <a:spcPts val="5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糊塗人哪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今夜就要收回你的靈魂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你所儲備的</a:t>
            </a:r>
            <a:r>
              <a:rPr lang="en-US" altLang="zh-TW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將歸誰呢</a:t>
            </a:r>
            <a:r>
              <a:rPr lang="en-US" altLang="zh-TW" sz="4000" spc="3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endParaRPr lang="zh-TW" altLang="en-US" sz="4000" spc="300" dirty="0">
              <a:solidFill>
                <a:srgbClr val="FFFF00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372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47554B3-12CD-4185-AA81-8381635C2251}"/>
              </a:ext>
            </a:extLst>
          </p:cNvPr>
          <p:cNvSpPr txBox="1"/>
          <p:nvPr/>
        </p:nvSpPr>
        <p:spPr>
          <a:xfrm>
            <a:off x="0" y="220280"/>
            <a:ext cx="9144000" cy="6130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457200"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虛而又虛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萬事皆虛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; vanitas </a:t>
            </a:r>
            <a:r>
              <a:rPr lang="en-US" altLang="zh-TW" sz="4000" dirty="0" err="1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vanitatum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一切勞苦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有什麼益處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>
              <a:spcAft>
                <a:spcPts val="600"/>
              </a:spcAft>
            </a:pPr>
            <a:r>
              <a:rPr lang="zh-TW" altLang="en-US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虛而又虛</a:t>
            </a:r>
            <a:r>
              <a:rPr lang="en-US" altLang="zh-TW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你什麼時候才會</a:t>
            </a:r>
            <a:r>
              <a:rPr lang="zh-TW" altLang="en-US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認真思考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這  </a:t>
            </a:r>
            <a:b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句話呢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 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臨終時才想起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會否太遲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>
              <a:lnSpc>
                <a:spcPts val="4300"/>
              </a:lnSpc>
              <a:spcAft>
                <a:spcPts val="600"/>
              </a:spcAft>
            </a:pPr>
            <a:r>
              <a:rPr lang="zh-TW" altLang="en-US" sz="32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我們曾經擁有閃亮的日子</a:t>
            </a:r>
            <a:r>
              <a:rPr lang="en-US" altLang="zh-TW" sz="32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走遍天下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馳騁中原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看盡吃盡享盡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大球場的講道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朝聖地的人生人海</a:t>
            </a:r>
            <a:endParaRPr lang="en-US" altLang="zh-TW" sz="32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>
              <a:lnSpc>
                <a:spcPts val="4300"/>
              </a:lnSpc>
              <a:spcAft>
                <a:spcPts val="600"/>
              </a:spcAft>
            </a:pPr>
            <a:r>
              <a:rPr lang="zh-TW" altLang="en-US" sz="32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你輕輕的唱</a:t>
            </a:r>
            <a:r>
              <a:rPr lang="en-US" altLang="zh-TW" sz="32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2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我慢慢的和</a:t>
            </a:r>
            <a:r>
              <a:rPr lang="en-US" altLang="zh-TW" sz="32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一曲</a:t>
            </a:r>
            <a:r>
              <a:rPr lang="en-US" altLang="zh-TW" sz="28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Mother of mine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走天涯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一支結它唱歐洲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伯多祿大殿管風琴為教宗奏</a:t>
            </a:r>
            <a:endParaRPr lang="en-US" altLang="zh-TW" sz="32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>
              <a:lnSpc>
                <a:spcPts val="4300"/>
              </a:lnSpc>
              <a:spcAft>
                <a:spcPts val="600"/>
              </a:spcAft>
            </a:pPr>
            <a:r>
              <a:rPr lang="zh-TW" altLang="en-US" sz="32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漢唐的盛世</a:t>
            </a:r>
            <a:r>
              <a:rPr lang="en-US" altLang="zh-TW" sz="32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2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日不落的帝國</a:t>
            </a:r>
            <a:r>
              <a:rPr lang="en-US" altLang="zh-TW" sz="32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2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富可敵國的超級富豪</a:t>
            </a:r>
            <a:r>
              <a:rPr lang="en-US" altLang="zh-TW" sz="32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2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俱往矣</a:t>
            </a:r>
            <a:r>
              <a:rPr lang="en-US" altLang="zh-TW" sz="32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浪淘盡千古風流人物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英雄彈指又山丘</a:t>
            </a:r>
            <a:endParaRPr lang="en-US" altLang="zh-TW" sz="32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624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47554B3-12CD-4185-AA81-8381635C2251}"/>
              </a:ext>
            </a:extLst>
          </p:cNvPr>
          <p:cNvSpPr txBox="1"/>
          <p:nvPr/>
        </p:nvSpPr>
        <p:spPr>
          <a:xfrm>
            <a:off x="0" y="220280"/>
            <a:ext cx="9144000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0" indent="-457200"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這新人是按照他創造者的肖像而更新的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沒有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希臘人或猶太人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野蠻人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奴隸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或自由人的分別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只有基督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Aft>
                <a:spcPts val="1200"/>
              </a:spcAft>
            </a:pPr>
            <a:r>
              <a:rPr lang="zh-TW" altLang="en-US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天國與大同的基礎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不再有</a:t>
            </a:r>
            <a:br>
              <a:rPr lang="en-US" altLang="zh-TW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分別心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一切由共同點開始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只有基督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愛基督所愛的一切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以基督之心為心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天下無不可愛的人和物</a:t>
            </a:r>
            <a:endParaRPr lang="en-US" altLang="zh-TW" sz="40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>
              <a:spcAft>
                <a:spcPts val="1200"/>
              </a:spcAft>
            </a:pPr>
            <a:r>
              <a:rPr lang="zh-TW" altLang="en-US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心境決定出路</a:t>
            </a:r>
            <a:r>
              <a:rPr lang="en-US" altLang="zh-TW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笑傲江湖曲來自正邪兩派高手互相欣賞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我曾和佛教高人合作講座</a:t>
            </a:r>
            <a:endParaRPr lang="en-US" altLang="zh-TW" sz="38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DA2186C-2D03-4671-9DCA-A72D77614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057" y="1772816"/>
            <a:ext cx="18573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5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47554B3-12CD-4185-AA81-8381635C2251}"/>
              </a:ext>
            </a:extLst>
          </p:cNvPr>
          <p:cNvSpPr txBox="1"/>
          <p:nvPr/>
        </p:nvSpPr>
        <p:spPr>
          <a:xfrm>
            <a:off x="0" y="220280"/>
            <a:ext cx="9144000" cy="6274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i="1" spc="-150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分家</a:t>
            </a:r>
            <a:r>
              <a:rPr lang="en-US" altLang="zh-TW" sz="4000" i="1" spc="-150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/</a:t>
            </a:r>
            <a:r>
              <a:rPr lang="zh-TW" altLang="en-US" sz="4000" i="1" spc="-150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生命並不在於資產</a:t>
            </a:r>
            <a:r>
              <a:rPr lang="en-US" altLang="zh-TW" sz="4000" i="1" spc="-150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/</a:t>
            </a:r>
            <a:r>
              <a:rPr lang="zh-TW" altLang="en-US" sz="4000" i="1" spc="-150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休息吃喝宴樂吧</a:t>
            </a:r>
            <a:r>
              <a:rPr lang="en-US" altLang="zh-TW" sz="4000" i="1" spc="-150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!</a:t>
            </a:r>
            <a:r>
              <a:rPr lang="en-US" altLang="zh-TW" sz="4000" i="1" dirty="0">
                <a:solidFill>
                  <a:schemeClr val="bg1"/>
                </a:solidFill>
                <a:latin typeface="+mn-lt"/>
                <a:ea typeface="華康魏碑體" panose="03000709000000000000" pitchFamily="65" charset="-120"/>
                <a:cs typeface="華康中黑體" panose="020B0509000000000000" pitchFamily="49" charset="-120"/>
              </a:rPr>
              <a:t> </a:t>
            </a:r>
          </a:p>
          <a:p>
            <a:pPr marL="360000" lvl="0" indent="-457200" algn="just" eaLnBrk="1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糊塗人哪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今夜就要收回你的靈魂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你所儲備的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將歸誰呢</a:t>
            </a:r>
            <a:r>
              <a:rPr lang="en-US" altLang="zh-TW" sz="4000" dirty="0">
                <a:solidFill>
                  <a:srgbClr val="FFFF00"/>
                </a:solidFill>
                <a:latin typeface="+mn-lt"/>
                <a:ea typeface="華康正顏楷體W9(P)" panose="03000900000000000000" pitchFamily="66" charset="-120"/>
                <a:cs typeface="華康中黑體" panose="020B0509000000000000" pitchFamily="49" charset="-120"/>
              </a:rPr>
              <a:t>?</a:t>
            </a:r>
          </a:p>
          <a:p>
            <a:pPr marL="360000" lvl="0" indent="-45720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享盡人生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PRESENT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現在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也是禮物</a:t>
            </a:r>
            <a:endParaRPr lang="en-US" altLang="zh-TW" sz="40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lvl="0" indent="-45720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唸好每句經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人神關係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在主內「更」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‥‥‥</a:t>
            </a:r>
          </a:p>
          <a:p>
            <a:pPr marL="360000" lvl="0" indent="-45720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做好每件事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投入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在工作中成聖</a:t>
            </a:r>
            <a:r>
              <a:rPr lang="en-US" altLang="zh-TW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贊天地化育</a:t>
            </a:r>
            <a:endParaRPr lang="en-US" altLang="zh-TW" sz="36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lvl="0" indent="-45720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0000FF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吃好每口飯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食淡飯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嚐甘味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智義勇</a:t>
            </a:r>
            <a:r>
              <a:rPr lang="zh-TW" altLang="en-US" sz="4000" dirty="0">
                <a:solidFill>
                  <a:srgbClr val="00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節</a:t>
            </a:r>
            <a:r>
              <a:rPr lang="zh-TW" altLang="en-US" sz="28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是樂源</a:t>
            </a:r>
            <a:endParaRPr lang="en-US" altLang="zh-TW" sz="2800" dirty="0">
              <a:solidFill>
                <a:schemeClr val="bg1"/>
              </a:solidFill>
              <a:latin typeface="+mn-lt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lvl="0" indent="-457200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睡好每個覺</a:t>
            </a:r>
            <a:r>
              <a:rPr lang="en-US" altLang="zh-TW" sz="40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4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春</a:t>
            </a:r>
            <a:r>
              <a:rPr lang="zh-TW" altLang="en-US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有百花</a:t>
            </a:r>
            <a:r>
              <a:rPr lang="zh-TW" altLang="en-US" sz="34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秋</a:t>
            </a:r>
            <a:r>
              <a:rPr lang="zh-TW" altLang="en-US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有月</a:t>
            </a:r>
            <a:r>
              <a:rPr lang="en-US" altLang="zh-TW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4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夏</a:t>
            </a:r>
            <a:r>
              <a:rPr lang="zh-TW" altLang="en-US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有涼風</a:t>
            </a:r>
            <a:r>
              <a:rPr lang="zh-TW" altLang="en-US" sz="3400" dirty="0">
                <a:solidFill>
                  <a:srgbClr val="FFFF00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冬</a:t>
            </a:r>
            <a:r>
              <a:rPr lang="zh-TW" altLang="en-US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有雪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b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      </a:t>
            </a:r>
            <a:r>
              <a:rPr lang="en-US" altLang="zh-TW" sz="2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   </a:t>
            </a:r>
            <a:r>
              <a:rPr lang="en-US" altLang="zh-TW" sz="32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若無煩事掛心頭</a:t>
            </a:r>
            <a:r>
              <a:rPr lang="en-US" altLang="zh-TW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400" dirty="0">
                <a:solidFill>
                  <a:schemeClr val="bg1"/>
                </a:solidFill>
                <a:latin typeface="+mn-lt"/>
                <a:ea typeface="華康儷中黑" panose="020B0509000000000000" pitchFamily="49" charset="-120"/>
                <a:cs typeface="華康中黑體" panose="020B0509000000000000" pitchFamily="49" charset="-120"/>
              </a:rPr>
              <a:t>便是人間好時節</a:t>
            </a:r>
          </a:p>
        </p:txBody>
      </p:sp>
    </p:spTree>
    <p:extLst>
      <p:ext uri="{BB962C8B-B14F-4D97-AF65-F5344CB8AC3E}">
        <p14:creationId xmlns:p14="http://schemas.microsoft.com/office/powerpoint/2010/main" val="288643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endParaRPr lang="zh-TW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3235" name="Picture 2" descr="D:\Desktop\Fr Xu 3a下載及其它#\1jJean禮儀,歌曲,彌撒-全\謝聖體相片\山頂的鳥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11113"/>
            <a:ext cx="9186863" cy="698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390411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endParaRPr lang="zh-TW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3235" name="Picture 2" descr="D:\Desktop\Fr Xu 3a下載及其它#\1jJean禮儀,歌曲,彌撒-全\謝聖體相片\山頂的鳥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11113"/>
            <a:ext cx="9186863" cy="698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文字方塊 4"/>
          <p:cNvSpPr txBox="1"/>
          <p:nvPr/>
        </p:nvSpPr>
        <p:spPr>
          <a:xfrm>
            <a:off x="288031" y="960105"/>
            <a:ext cx="8532441" cy="570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2400" b="0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2400" kern="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600" b="0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 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浮生若夢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在世光陰須臾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;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歡娛好景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轉瞬都成往事</a:t>
            </a: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         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幻變無常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青春怎能永駐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;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主恩天高海深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與我</a:t>
            </a:r>
            <a:r>
              <a:rPr kumimoji="1" lang="zh-TW" altLang="en-US" sz="2800" b="0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同住</a:t>
            </a:r>
            <a:endParaRPr lang="en-US" altLang="zh-TW" sz="2800" kern="1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華康儷中黑" panose="020B0509000000000000" pitchFamily="49" charset="-120"/>
              <a:cs typeface="Times New Roman" panose="02020603050405020304" pitchFamily="18" charset="0"/>
            </a:endParaRP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崎嶇人生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求主永遠扶持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;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若非主恩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生命怎能永固</a:t>
            </a:r>
          </a:p>
          <a:p>
            <a:pPr marL="0" marR="0" lvl="0" indent="152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         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天國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如臨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生命何愁孤苦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;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無論風雨晦明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華康儷中黑" panose="020B0509000000000000" pitchFamily="49" charset="-120"/>
                <a:cs typeface="Times New Roman" panose="02020603050405020304" pitchFamily="18" charset="0"/>
              </a:rPr>
              <a:t>與我同住</a:t>
            </a:r>
          </a:p>
        </p:txBody>
      </p:sp>
    </p:spTree>
    <p:extLst>
      <p:ext uri="{BB962C8B-B14F-4D97-AF65-F5344CB8AC3E}">
        <p14:creationId xmlns:p14="http://schemas.microsoft.com/office/powerpoint/2010/main" val="279163782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algn="l"/>
            <a:r>
              <a:rPr lang="zh-TW" altLang="en-US" sz="4400" dirty="0">
                <a:ea typeface="華康儷中黑" panose="020B0509000000000000" pitchFamily="49" charset="-120"/>
              </a:rPr>
              <a:t>          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 algn="l"/>
            <a:r>
              <a:rPr lang="en-US" altLang="zh-TW" sz="4400" dirty="0">
                <a:ea typeface="華康儷中黑" panose="020B0509000000000000" pitchFamily="49" charset="-120"/>
              </a:rPr>
              <a:t>          </a:t>
            </a:r>
            <a:r>
              <a:rPr lang="zh-TW" altLang="en-US" sz="4400" dirty="0">
                <a:highlight>
                  <a:srgbClr val="FFFF00"/>
                </a:highlight>
                <a:ea typeface="華康儷中黑" panose="020B0509000000000000" pitchFamily="49" charset="-120"/>
              </a:rPr>
              <a:t>不忘初心</a:t>
            </a:r>
            <a:r>
              <a:rPr lang="en-US" altLang="zh-TW" sz="4400" dirty="0">
                <a:highlight>
                  <a:srgbClr val="FFFF00"/>
                </a:highlight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highlight>
                  <a:srgbClr val="FFFF00"/>
                </a:highlight>
                <a:ea typeface="華康儷中黑" panose="020B0509000000000000" pitchFamily="49" charset="-120"/>
              </a:rPr>
              <a:t>方得始終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lnSpc>
                <a:spcPts val="65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Be unswerving</a:t>
            </a:r>
            <a:r>
              <a:rPr lang="zh-TW" altLang="en-US" sz="20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堅定不移</a:t>
            </a:r>
            <a:r>
              <a:rPr lang="en-US" altLang="zh-TW" sz="4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in your </a:t>
            </a:r>
            <a:r>
              <a:rPr lang="en-US" altLang="zh-TW" sz="48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original aspiration</a:t>
            </a:r>
            <a:r>
              <a:rPr lang="en-US" altLang="zh-TW" sz="4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, </a:t>
            </a:r>
          </a:p>
          <a:p>
            <a:pPr>
              <a:lnSpc>
                <a:spcPts val="65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and you shall reap the fruition </a:t>
            </a:r>
          </a:p>
          <a:p>
            <a:pPr>
              <a:lnSpc>
                <a:spcPts val="6500"/>
              </a:lnSpc>
              <a:spcBef>
                <a:spcPts val="0"/>
              </a:spcBef>
            </a:pPr>
            <a:r>
              <a:rPr lang="en-US" altLang="zh-TW" sz="4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of your dreams.</a:t>
            </a:r>
            <a:endParaRPr lang="zh-TW" altLang="zh-TW" sz="48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zh-TW" altLang="en-US" sz="4400" dirty="0"/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0C192464-7FA4-4507-BE4E-8833F368A36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732240" y="332656"/>
            <a:ext cx="2160240" cy="165618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60453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初心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就是剛做老師時的那片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作育英才</a:t>
            </a:r>
            <a:r>
              <a:rPr lang="zh-TW" altLang="en-US" sz="4400" dirty="0">
                <a:ea typeface="華康儷中黑" panose="020B0509000000000000" pitchFamily="49" charset="-120"/>
              </a:rPr>
              <a:t>的宏願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是剛升神父的人那片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福傳天下</a:t>
            </a:r>
            <a:r>
              <a:rPr lang="zh-TW" altLang="en-US" sz="4400" dirty="0">
                <a:ea typeface="華康儷中黑" panose="020B0509000000000000" pitchFamily="49" charset="-120"/>
              </a:rPr>
              <a:t>的雄心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endParaRPr lang="en-US" altLang="zh-TW" sz="20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For a teacher, the original aspiration is that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first noble ambition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to nurture talents. For a newly ordained priest, it is that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initial zeal</a:t>
            </a:r>
            <a:r>
              <a:rPr lang="en-US" altLang="zh-TW" sz="4400" dirty="0">
                <a:ea typeface="華康儷中黑" panose="020B0509000000000000" pitchFamily="49" charset="-120"/>
              </a:rPr>
              <a:t> to evangelize the world.</a:t>
            </a:r>
          </a:p>
          <a:p>
            <a:pPr>
              <a:spcBef>
                <a:spcPts val="0"/>
              </a:spcBef>
            </a:pPr>
            <a:endParaRPr lang="en-US" altLang="zh-TW" sz="2000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0760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solidFill>
                  <a:srgbClr val="FF0000"/>
                </a:solidFill>
                <a:ea typeface="華康儷中黑" panose="020B0509000000000000" pitchFamily="49" charset="-120"/>
              </a:rPr>
              <a:t>猶太人</a:t>
            </a:r>
            <a:r>
              <a:rPr lang="zh-TW" altLang="en-US" sz="4200" dirty="0">
                <a:ea typeface="華康儷中黑" panose="020B0509000000000000" pitchFamily="49" charset="-120"/>
              </a:rPr>
              <a:t>在埃及為奴時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只盼能活著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儷中黑" panose="020B0509000000000000" pitchFamily="49" charset="-120"/>
              </a:rPr>
              <a:t>就夠了</a:t>
            </a:r>
            <a:r>
              <a:rPr lang="en-US" altLang="zh-TW" sz="4200" dirty="0">
                <a:ea typeface="華康儷中黑" panose="020B0509000000000000" pitchFamily="49" charset="-120"/>
              </a:rPr>
              <a:t>;</a:t>
            </a:r>
            <a:r>
              <a:rPr lang="zh-TW" altLang="en-US" sz="4200" dirty="0">
                <a:ea typeface="華康儷中黑" panose="020B0509000000000000" pitchFamily="49" charset="-120"/>
              </a:rPr>
              <a:t>可是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ea typeface="華康儷中黑" panose="020B0509000000000000" pitchFamily="49" charset="-120"/>
              </a:rPr>
              <a:t>當他們佔據了福地以後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ea typeface="華康儷中黑" panose="020B0509000000000000" pitchFamily="49" charset="-120"/>
              </a:rPr>
              <a:t>卻去奴役別人</a:t>
            </a:r>
            <a:r>
              <a:rPr lang="en-US" altLang="zh-TW" sz="4200" dirty="0">
                <a:ea typeface="華康儷中黑" panose="020B0509000000000000" pitchFamily="49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忘了初心</a:t>
            </a:r>
            <a:r>
              <a:rPr lang="en-US" altLang="zh-TW" sz="42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Consider the Israelites: when enslaved in Egypt, their sole aspiration was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survival</a:t>
            </a:r>
            <a:r>
              <a:rPr lang="en-US" altLang="zh-TW" sz="4000" dirty="0">
                <a:ea typeface="華康儷中黑" panose="020B0509000000000000" pitchFamily="49" charset="-120"/>
              </a:rPr>
              <a:t>. Yet after possessing the Promised Land, they forgot their original aspiration and 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enslaved</a:t>
            </a:r>
            <a:r>
              <a:rPr lang="en-US" altLang="zh-TW" sz="4000" dirty="0">
                <a:ea typeface="華康儷中黑" panose="020B0509000000000000" pitchFamily="49" charset="-120"/>
              </a:rPr>
              <a:t> others.</a:t>
            </a:r>
          </a:p>
        </p:txBody>
      </p:sp>
    </p:spTree>
    <p:extLst>
      <p:ext uri="{BB962C8B-B14F-4D97-AF65-F5344CB8AC3E}">
        <p14:creationId xmlns:p14="http://schemas.microsoft.com/office/powerpoint/2010/main" val="4051426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剛升神父的人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主持彌撒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一定十分專注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久而久之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熟了便易產生輕視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即所謂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familiarity breeds contempt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 newly ordained priest celebrates Mass with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utmost reverence</a:t>
            </a:r>
            <a:r>
              <a:rPr lang="en-US" altLang="zh-TW" sz="40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—exacting in duty, meticulous in preparation. </a:t>
            </a:r>
            <a:br>
              <a:rPr lang="en-US" altLang="zh-TW" sz="40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Yet with time, </a:t>
            </a:r>
            <a:r>
              <a:rPr lang="en-US" altLang="zh-TW" sz="4000" dirty="0">
                <a:ea typeface="華康儷中黑" panose="020B0509000000000000" pitchFamily="49" charset="-120"/>
              </a:rPr>
              <a:t>he can become </a:t>
            </a:r>
            <a:r>
              <a:rPr lang="en-US" altLang="zh-TW" sz="40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careless </a:t>
            </a:r>
            <a:r>
              <a:rPr lang="en-US" altLang="zh-TW" sz="4000" dirty="0">
                <a:ea typeface="華康儷中黑" panose="020B0509000000000000" pitchFamily="49" charset="-120"/>
              </a:rPr>
              <a:t>and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 indifferent</a:t>
            </a:r>
            <a:r>
              <a:rPr lang="en-US" altLang="zh-TW" sz="4000" dirty="0">
                <a:ea typeface="華康儷中黑" panose="020B0509000000000000" pitchFamily="49" charset="-120"/>
              </a:rPr>
              <a:t>, as the saying goes, </a:t>
            </a:r>
          </a:p>
          <a:p>
            <a:pPr>
              <a:spcBef>
                <a:spcPts val="0"/>
              </a:spcBef>
            </a:pPr>
            <a:r>
              <a:rPr lang="en-US" altLang="zh-TW" sz="4000" b="1" dirty="0">
                <a:solidFill>
                  <a:srgbClr val="0000FF"/>
                </a:solidFill>
                <a:ea typeface="華康儷中黑" panose="020B0509000000000000" pitchFamily="49" charset="-120"/>
              </a:rPr>
              <a:t>familiarity breeds contempt.</a:t>
            </a:r>
          </a:p>
          <a:p>
            <a:pPr>
              <a:spcBef>
                <a:spcPts val="0"/>
              </a:spcBef>
            </a:pPr>
            <a:endParaRPr lang="en-US" altLang="zh-TW" sz="2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54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98511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恭讀訓道篇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1:2; 2:21-23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訓道者說：「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虛而又虛，萬事皆虛。</a:t>
            </a:r>
          </a:p>
          <a:p>
            <a:pPr marL="0" indent="0" algn="just" eaLnBrk="1">
              <a:lnSpc>
                <a:spcPts val="44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「人以智慧、學問和才幹，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勞苦得來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的，卻要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留給那未曾勞苦過的人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，作為產業：這也是空虛和大不幸。人在太陽之下，所受的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一切勞苦，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以及操心的事，究竟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有什麼益處？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其實，人天天所有的，無非是悲苦和煩惱，連在夜裡，內心也得不到安息：這也是空虛。」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22923BC-5AEC-4AB2-8425-3651B35B81DB}"/>
              </a:ext>
            </a:extLst>
          </p:cNvPr>
          <p:cNvSpPr txBox="1"/>
          <p:nvPr/>
        </p:nvSpPr>
        <p:spPr>
          <a:xfrm>
            <a:off x="4283968" y="5976948"/>
            <a:ext cx="3960440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靜默片刻 默想上主的話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有禪修者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頓悟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學佛一年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佛在眼前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學佛兩年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佛在大殿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學佛三年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佛在西天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spc="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越修離佛越遠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4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 Buddhist meditator attained sudden realization:</a:t>
            </a:r>
            <a:endParaRPr lang="zh-TW" altLang="zh-TW" sz="3400" spc="-1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After one year: Buddha before his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eyes</a:t>
            </a: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  <a:endParaRPr lang="zh-TW" altLang="zh-TW" sz="4000" spc="-1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38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After two years: Buddha in the </a:t>
            </a:r>
            <a:r>
              <a:rPr lang="en-US" altLang="zh-TW" sz="38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temple hall</a:t>
            </a:r>
            <a:r>
              <a:rPr lang="en-US" altLang="zh-TW" sz="38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  <a:endParaRPr lang="zh-TW" altLang="zh-TW" sz="3800" spc="-1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After three years: </a:t>
            </a:r>
            <a:b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Buddha in the </a:t>
            </a:r>
            <a:r>
              <a:rPr lang="en-US" altLang="zh-TW" sz="400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Western Paradise</a:t>
            </a: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  <a:b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The longer he practiced, </a:t>
            </a:r>
            <a:b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spc="-1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the farther he is from Buddha.</a:t>
            </a:r>
            <a:endParaRPr lang="zh-TW" altLang="zh-TW" sz="4000" spc="-1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2000" spc="-100" dirty="0"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3668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要貫徹始終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必須做到</a:t>
            </a:r>
            <a:r>
              <a:rPr lang="en-US" altLang="zh-TW" sz="4400" dirty="0">
                <a:ea typeface="華康儷中黑" panose="020B0509000000000000" pitchFamily="49" charset="-120"/>
              </a:rPr>
              <a:t>: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最初的就是最後的</a:t>
            </a:r>
            <a:r>
              <a:rPr lang="en-US" altLang="zh-TW" sz="4400" dirty="0">
                <a:ea typeface="華康儷中黑" panose="020B0509000000000000" pitchFamily="49" charset="-120"/>
              </a:rPr>
              <a:t>;</a:t>
            </a:r>
            <a:r>
              <a:rPr lang="zh-TW" altLang="en-US" sz="4400" dirty="0">
                <a:ea typeface="華康儷中黑" panose="020B0509000000000000" pitchFamily="49" charset="-120"/>
              </a:rPr>
              <a:t>最基本的就是最高深的</a:t>
            </a:r>
            <a:r>
              <a:rPr lang="en-US" altLang="zh-TW" sz="4400" dirty="0">
                <a:ea typeface="華康儷中黑" panose="020B0509000000000000" pitchFamily="49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最初的一念也是最後的一念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To remain steadfast to the end, </a:t>
            </a:r>
          </a:p>
          <a:p>
            <a:pPr>
              <a:lnSpc>
                <a:spcPts val="45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one must:</a:t>
            </a:r>
            <a:endParaRPr lang="zh-TW" altLang="zh-TW" sz="44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Treat the 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first</a:t>
            </a: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step as the 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final</a:t>
            </a: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step</a:t>
            </a:r>
            <a:endParaRPr lang="zh-TW" altLang="zh-TW" sz="44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See the most fundamental </a:t>
            </a: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as the most profound</a:t>
            </a:r>
            <a:endParaRPr lang="zh-TW" altLang="zh-TW" sz="44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Hold the 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initial</a:t>
            </a: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thought </a:t>
            </a:r>
          </a:p>
          <a:p>
            <a:pPr lvl="0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as the 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enduring</a:t>
            </a:r>
            <a:r>
              <a:rPr lang="en-US" altLang="zh-TW" sz="44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thought</a:t>
            </a:r>
            <a:endParaRPr lang="zh-TW" altLang="zh-TW" sz="44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2000" dirty="0">
              <a:highlight>
                <a:srgbClr val="FFFF00"/>
              </a:highlight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5189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" panose="020B0509000000000000" pitchFamily="49" charset="-120"/>
              </a:rPr>
              <a:t>今天福音中的富翁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起初可能只是個窮光蛋</a:t>
            </a:r>
            <a:r>
              <a:rPr lang="en-US" altLang="zh-TW" sz="3600" dirty="0">
                <a:ea typeface="華康儷中黑" panose="020B0509000000000000" pitchFamily="49" charset="-120"/>
              </a:rPr>
              <a:t>, </a:t>
            </a:r>
            <a:r>
              <a:rPr lang="zh-TW" altLang="en-US" sz="3600" dirty="0">
                <a:ea typeface="華康儷中黑" panose="020B0509000000000000" pitchFamily="49" charset="-120"/>
              </a:rPr>
              <a:t>靠著勤勞致富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由小富到大富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到富甲天下</a:t>
            </a:r>
            <a:r>
              <a:rPr lang="en-US" altLang="zh-TW" sz="3600" dirty="0">
                <a:ea typeface="華康儷中黑" panose="020B0509000000000000" pitchFamily="49" charset="-120"/>
              </a:rPr>
              <a:t>. </a:t>
            </a:r>
            <a:r>
              <a:rPr lang="zh-TW" altLang="en-US" sz="3600" dirty="0">
                <a:ea typeface="華康儷中黑" panose="020B0509000000000000" pitchFamily="49" charset="-120"/>
              </a:rPr>
              <a:t>最終說</a:t>
            </a:r>
            <a:r>
              <a:rPr lang="en-US" altLang="zh-TW" sz="3600" dirty="0">
                <a:ea typeface="華康儷中黑" panose="020B0509000000000000" pitchFamily="49" charset="-120"/>
              </a:rPr>
              <a:t>:</a:t>
            </a:r>
            <a:r>
              <a:rPr lang="zh-TW" altLang="en-US" sz="3600" dirty="0">
                <a:ea typeface="華康儷中黑" panose="020B0509000000000000" pitchFamily="49" charset="-120"/>
              </a:rPr>
              <a:t>「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靈魂哪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你存有大量財物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足夠多年之用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你休息吧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吃喝宴樂吧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!</a:t>
            </a:r>
            <a:r>
              <a:rPr lang="zh-TW" altLang="en-US" sz="3600" dirty="0">
                <a:ea typeface="華康儷中黑" panose="020B0509000000000000" pitchFamily="49" charset="-12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3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In today's Gospel, the rich man likely began impoverished. Through diligence, he grew from modest means to become 'wealthy under heaven.' Finally, he declared: </a:t>
            </a:r>
            <a:r>
              <a:rPr lang="en-US" altLang="zh-TW" sz="3800" i="1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Soul, you have ample goods </a:t>
            </a:r>
          </a:p>
          <a:p>
            <a:pPr algn="l">
              <a:spcBef>
                <a:spcPts val="0"/>
              </a:spcBef>
            </a:pPr>
            <a:r>
              <a:rPr lang="en-US" altLang="zh-TW" sz="3800" i="1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          laid up for many years; </a:t>
            </a:r>
          </a:p>
          <a:p>
            <a:pPr algn="l">
              <a:spcBef>
                <a:spcPts val="0"/>
              </a:spcBef>
            </a:pPr>
            <a:r>
              <a:rPr lang="en-US" altLang="zh-TW" sz="3800" b="1" i="1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       relax, eat, drink, be merry!</a:t>
            </a:r>
            <a:endParaRPr lang="en-US" altLang="zh-TW" sz="3800" b="1" dirty="0">
              <a:solidFill>
                <a:srgbClr val="FF0000"/>
              </a:solidFill>
              <a:ea typeface="華康儷中黑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01B6877C-CA37-47E7-98F7-BB89C399A34F}"/>
              </a:ext>
            </a:extLst>
          </p:cNvPr>
          <p:cNvSpPr txBox="1"/>
          <p:nvPr/>
        </p:nvSpPr>
        <p:spPr>
          <a:xfrm>
            <a:off x="7380312" y="5517232"/>
            <a:ext cx="1440160" cy="1077218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9900CC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不知老之將至</a:t>
            </a:r>
          </a:p>
        </p:txBody>
      </p:sp>
    </p:spTree>
    <p:extLst>
      <p:ext uri="{BB962C8B-B14F-4D97-AF65-F5344CB8AC3E}">
        <p14:creationId xmlns:p14="http://schemas.microsoft.com/office/powerpoint/2010/main" val="905626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儷中黑" panose="020B0509000000000000" pitchFamily="49" charset="-120"/>
              </a:rPr>
              <a:t>耶穌給他一個當頭捧喝</a:t>
            </a:r>
            <a:r>
              <a:rPr lang="en-US" altLang="zh-TW" sz="4800" dirty="0">
                <a:ea typeface="華康儷中黑" panose="020B0509000000000000" pitchFamily="49" charset="-120"/>
              </a:rPr>
              <a:t>:</a:t>
            </a:r>
            <a:br>
              <a:rPr lang="en-US" altLang="zh-TW" sz="4800" dirty="0">
                <a:ea typeface="華康儷中黑" panose="020B0509000000000000" pitchFamily="49" charset="-120"/>
              </a:rPr>
            </a:br>
            <a:r>
              <a:rPr lang="zh-TW" altLang="en-US" sz="4800" dirty="0">
                <a:ea typeface="華康儷中黑" panose="020B0509000000000000" pitchFamily="49" charset="-120"/>
              </a:rPr>
              <a:t>「糊塗人哪</a:t>
            </a:r>
            <a:r>
              <a:rPr lang="en-US" altLang="zh-TW" sz="4800" dirty="0">
                <a:ea typeface="華康儷中黑" panose="020B0509000000000000" pitchFamily="49" charset="-120"/>
              </a:rPr>
              <a:t>!</a:t>
            </a: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今夜就要收回你的</a:t>
            </a:r>
            <a:br>
              <a:rPr lang="en-US" altLang="zh-TW" sz="48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800" dirty="0">
                <a:solidFill>
                  <a:srgbClr val="FF0000"/>
                </a:solidFill>
                <a:ea typeface="華康儷中黑" panose="020B0509000000000000" pitchFamily="49" charset="-120"/>
              </a:rPr>
              <a:t>靈魂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ea typeface="華康儷中黑" panose="020B0509000000000000" pitchFamily="49" charset="-120"/>
              </a:rPr>
              <a:t>你所儲備的</a:t>
            </a:r>
            <a:r>
              <a:rPr lang="en-US" altLang="zh-TW" sz="4800" dirty="0">
                <a:ea typeface="華康儷中黑" panose="020B0509000000000000" pitchFamily="49" charset="-120"/>
              </a:rPr>
              <a:t>,</a:t>
            </a:r>
            <a:r>
              <a:rPr lang="zh-TW" altLang="en-US" sz="4800" dirty="0">
                <a:ea typeface="華康儷中黑" panose="020B0509000000000000" pitchFamily="49" charset="-120"/>
              </a:rPr>
              <a:t>將歸誰呢</a:t>
            </a:r>
            <a:r>
              <a:rPr lang="en-US" altLang="zh-TW" sz="4800" dirty="0">
                <a:ea typeface="華康儷中黑" panose="020B0509000000000000" pitchFamily="49" charset="-120"/>
              </a:rPr>
              <a:t>?</a:t>
            </a:r>
            <a:r>
              <a:rPr lang="zh-TW" altLang="en-US" sz="4800" dirty="0">
                <a:ea typeface="華康儷中黑" panose="020B0509000000000000" pitchFamily="49" charset="-120"/>
              </a:rPr>
              <a:t>」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But Jesus rebuked him: </a:t>
            </a:r>
            <a:r>
              <a:rPr lang="en-US" altLang="zh-TW" sz="4800" i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Fool! This very night your life is demanded of you. And the things you have prepared—</a:t>
            </a:r>
            <a:r>
              <a:rPr lang="en-US" altLang="zh-TW" sz="4800" b="1" i="1" dirty="0">
                <a:solidFill>
                  <a:srgbClr val="9900CC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whose will they be?</a:t>
            </a:r>
            <a:endParaRPr lang="zh-TW" altLang="zh-TW" sz="4800" b="1" dirty="0">
              <a:solidFill>
                <a:srgbClr val="9900CC"/>
              </a:solidFill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2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8202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2413D4F-7B4B-4C7F-995B-62CC4DB0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" panose="020B0509000000000000" pitchFamily="49" charset="-120"/>
              </a:rPr>
              <a:t>很喜歡李白的</a:t>
            </a:r>
            <a:r>
              <a:rPr lang="en-US" altLang="zh-TW" sz="3600" dirty="0">
                <a:ea typeface="華康儷中黑" panose="020B0509000000000000" pitchFamily="49" charset="-120"/>
              </a:rPr>
              <a:t>《</a:t>
            </a:r>
            <a:r>
              <a:rPr lang="zh-TW" altLang="en-US" sz="3600" dirty="0">
                <a:ea typeface="華康儷中黑" panose="020B0509000000000000" pitchFamily="49" charset="-120"/>
              </a:rPr>
              <a:t>短歌行</a:t>
            </a:r>
            <a:r>
              <a:rPr lang="en-US" altLang="zh-TW" sz="3600" dirty="0">
                <a:ea typeface="華康儷中黑" panose="020B0509000000000000" pitchFamily="49" charset="-120"/>
              </a:rPr>
              <a:t>》: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白日何短短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百年苦易滿</a:t>
            </a:r>
            <a:r>
              <a:rPr lang="en-US" altLang="zh-TW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蒼穹浩茫茫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萬劫太極長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9900CC"/>
                </a:solidFill>
                <a:ea typeface="華康儷中黑" panose="020B0509000000000000" pitchFamily="49" charset="-120"/>
              </a:rPr>
              <a:t>富貴非所願</a:t>
            </a:r>
            <a:r>
              <a:rPr lang="en-US" altLang="zh-TW" sz="3600" dirty="0">
                <a:solidFill>
                  <a:srgbClr val="9900CC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9900CC"/>
                </a:solidFill>
                <a:ea typeface="華康儷中黑" panose="020B0509000000000000" pitchFamily="49" charset="-120"/>
              </a:rPr>
              <a:t>與人駐顏光</a:t>
            </a:r>
            <a:r>
              <a:rPr lang="en-US" altLang="zh-TW" sz="3600" dirty="0">
                <a:ea typeface="華康儷中黑" panose="020B0509000000000000" pitchFamily="49" charset="-120"/>
              </a:rPr>
              <a:t>.</a:t>
            </a:r>
            <a:br>
              <a:rPr lang="en-US" altLang="zh-TW" sz="3600" dirty="0">
                <a:ea typeface="華康儷中黑" panose="020B0509000000000000" pitchFamily="49" charset="-120"/>
              </a:rPr>
            </a:br>
            <a:r>
              <a:rPr lang="en-US" altLang="zh-TW" sz="3600" dirty="0">
                <a:ea typeface="華康儷中黑" panose="020B0509000000000000" pitchFamily="49" charset="-120"/>
              </a:rPr>
              <a:t>( </a:t>
            </a:r>
            <a:r>
              <a:rPr lang="zh-TW" altLang="en-US" sz="3600" dirty="0">
                <a:ea typeface="華康儷中黑" panose="020B0509000000000000" pitchFamily="49" charset="-120"/>
              </a:rPr>
              <a:t>只願為人們留住光陰</a:t>
            </a:r>
            <a:r>
              <a:rPr lang="en-US" altLang="zh-TW" sz="3600" dirty="0">
                <a:ea typeface="華康儷中黑" panose="020B0509000000000000" pitchFamily="49" charset="-120"/>
              </a:rPr>
              <a:t>,</a:t>
            </a:r>
            <a:r>
              <a:rPr lang="zh-TW" altLang="en-US" sz="3600" dirty="0">
                <a:ea typeface="華康儷中黑" panose="020B0509000000000000" pitchFamily="49" charset="-120"/>
              </a:rPr>
              <a:t>永駐青春</a:t>
            </a:r>
            <a:r>
              <a:rPr lang="en-US" altLang="zh-TW" sz="3600" dirty="0">
                <a:ea typeface="華康儷中黑" panose="020B0509000000000000" pitchFamily="49" charset="-120"/>
              </a:rPr>
              <a:t>;</a:t>
            </a:r>
            <a:r>
              <a:rPr lang="zh-TW" altLang="en-US" sz="3600" dirty="0">
                <a:highlight>
                  <a:srgbClr val="FFFF00"/>
                </a:highlight>
                <a:ea typeface="華康儷中黑" panose="020B0509000000000000" pitchFamily="49" charset="-120"/>
              </a:rPr>
              <a:t>治未病</a:t>
            </a:r>
            <a:r>
              <a:rPr lang="en-US" altLang="zh-TW" sz="3600" dirty="0">
                <a:ea typeface="華康儷中黑" panose="020B0509000000000000" pitchFamily="49" charset="-120"/>
              </a:rPr>
              <a:t>).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400" kern="0" spc="-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 love Li Bai’s poem “The Short Song of Life”:</a:t>
            </a:r>
            <a:endParaRPr lang="zh-TW" altLang="zh-TW" sz="3400" kern="100" spc="-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How </a:t>
            </a:r>
            <a:r>
              <a:rPr lang="en-US" altLang="zh-TW" sz="3400" kern="0" spc="-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fleetingly</a:t>
            </a: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the bright day passes!</a:t>
            </a:r>
            <a:b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hundred years of sorrow, </a:t>
            </a:r>
            <a:r>
              <a:rPr lang="en-US" altLang="zh-TW" sz="3400" kern="0" spc="-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swiftly</a:t>
            </a: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filled.</a:t>
            </a:r>
            <a:b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The heavens vast, immense and boundless,</a:t>
            </a:r>
            <a:b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Time's endless cycles, measureless and stilled.</a:t>
            </a:r>
            <a:b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Wealth and high station hold no appeal for me –</a:t>
            </a:r>
            <a:b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My wish? </a:t>
            </a:r>
            <a:r>
              <a:rPr lang="en-US" altLang="zh-TW" sz="3400" kern="0" spc="-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To preserve youth's </a:t>
            </a:r>
            <a:r>
              <a:rPr lang="en-US" altLang="zh-TW" sz="3400" b="1" kern="0" spc="-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glow</a:t>
            </a:r>
            <a:r>
              <a:rPr lang="en-US" altLang="zh-TW" sz="3400" kern="0" spc="-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for humanity,</a:t>
            </a:r>
            <a:b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3400" kern="0" spc="-100" dirty="0"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(=To heal before illness strikes, eternally).</a:t>
            </a:r>
            <a:endParaRPr lang="zh-TW" altLang="zh-TW" sz="3400" kern="100" spc="-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910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幫助你戰勝困難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0871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恭讀聖保祿宗徒致哥羅森人書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3:1-5,9-11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既然與基督一同復活了，就該追求天上的事，在那裡，有基督坐在天主的右邊。你們該思念天上的事，不該思念地上的事，因為你們已經死了，你們的生命，已與基督一同藏在天主內；當基督，我們的生命，顯現時，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740352" y="632528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1/3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53975" y="215638"/>
            <a:ext cx="9144000" cy="651118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那時，你們也要與他一同出現在光榮之中。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為此，你們要致死屬於地上的肢體，</a:t>
            </a: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致死淫亂、不潔、邪情、私慾，及無異於偶像崇拜的貪婪。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不要彼此說謊。你們原來已經脫去舊人，及舊的行為，且穿上了新人；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這新人是按照他創造者的肖像而更新的，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以獲得真知灼見。</a:t>
            </a: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812360" y="6242252"/>
            <a:ext cx="755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873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5198"/>
            <a:ext cx="9144000" cy="640610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在這事上，已沒有希臘人或猶太人、受割損的或未受割損的、野蠻人、叔提雅人、奴隸，或自由人的分別，而只有基督：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他就是一切，並在一切之內。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1BDD15B-87BF-48E8-BCA1-898029BF5414}"/>
              </a:ext>
            </a:extLst>
          </p:cNvPr>
          <p:cNvSpPr txBox="1"/>
          <p:nvPr/>
        </p:nvSpPr>
        <p:spPr>
          <a:xfrm>
            <a:off x="7580957" y="6264308"/>
            <a:ext cx="755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2000" b="1" dirty="0">
                <a:solidFill>
                  <a:srgbClr val="FFFFFF"/>
                </a:solidFill>
                <a:latin typeface="Arial"/>
              </a:rPr>
              <a:t>3</a:t>
            </a: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/3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66FE70E-C039-4A0F-A3AF-DB0DF8888DE2}"/>
              </a:ext>
            </a:extLst>
          </p:cNvPr>
          <p:cNvSpPr txBox="1"/>
          <p:nvPr/>
        </p:nvSpPr>
        <p:spPr>
          <a:xfrm>
            <a:off x="2627784" y="5301208"/>
            <a:ext cx="3456384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靜默片刻 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40023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1400"/>
            <a:ext cx="9144000" cy="6321946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12:13-21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那時候，人群中有一個人，向耶穌說：「師父，請吩咐我的兄弟，與我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分家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吧！」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耶穌對他說：「人哪，誰派我做你們的判官，為你們分家呢？」</a:t>
            </a:r>
          </a:p>
          <a:p>
            <a:pPr marL="0" indent="0" algn="just" eaLnBrk="1"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於是，耶穌對群眾說：「你們要謹慎，躲避一切貪婪，因為一個人縱然富裕，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他的生命並不在於他的資產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7828" y="6093296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25896"/>
            <a:ext cx="9144000" cy="6206208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群眾講了一個比喻，說：「有一個富翁，他的田地出產豐富。他心裡想：我可怎麼辦呢？因為我已沒有地方，收藏我的物產。於是，他說：我要這樣做：我要拆毀我的倉庫，另建更大的，這樣就能夠收藏我的一切穀物和財產了。然後，我要對我的靈魂說：靈魂哪！你存有大量財物，足夠多年之用，你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休息吧！吃喝宴樂吧！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04" y="619125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291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天主卻對他說：糊塗人哪！今夜就要收回你的靈魂，你所儲備的，將歸誰呢？</a:t>
            </a:r>
          </a:p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「那些只為自己累積財產，而不在天主前致富的人，也是如此。」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8837" y="6191250"/>
            <a:ext cx="75565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3/3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F2BBF5A-BC04-4AE5-9AE9-D9CCA601F5D6}"/>
              </a:ext>
            </a:extLst>
          </p:cNvPr>
          <p:cNvSpPr txBox="1"/>
          <p:nvPr/>
        </p:nvSpPr>
        <p:spPr>
          <a:xfrm>
            <a:off x="1475259" y="5013176"/>
            <a:ext cx="5977061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靜默片刻 默想</a:t>
            </a:r>
            <a:r>
              <a:rPr lang="zh-TW" altLang="en-US" sz="2800">
                <a:solidFill>
                  <a:schemeClr val="bg1"/>
                </a:solidFill>
                <a:latin typeface="華康儷粗宋" panose="02020709000000000000" pitchFamily="49" charset="-120"/>
                <a:ea typeface="華康儷粗宋" panose="02020709000000000000" pitchFamily="49" charset="-120"/>
              </a:rPr>
              <a:t>上主今天向我說的話</a:t>
            </a:r>
            <a:endParaRPr lang="zh-TW" altLang="en-US" sz="2800" dirty="0">
              <a:solidFill>
                <a:schemeClr val="bg1"/>
              </a:solidFill>
              <a:latin typeface="華康儷粗宋" panose="02020709000000000000" pitchFamily="49" charset="-120"/>
              <a:ea typeface="華康儷粗宋" panose="0202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常年期第十八主日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3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你所儲備的</a:t>
            </a:r>
            <a:r>
              <a:rPr lang="en-US" altLang="zh-TW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7200" dirty="0">
                <a:solidFill>
                  <a:srgbClr val="FFFF00"/>
                </a:solidFill>
                <a:ea typeface="華康儷中黑" panose="020B0509000000000000" pitchFamily="49" charset="-120"/>
              </a:rPr>
              <a:t>將歸誰</a:t>
            </a:r>
            <a:r>
              <a:rPr lang="en-US" altLang="zh-TW" sz="6600" dirty="0">
                <a:solidFill>
                  <a:srgbClr val="FFFF00"/>
                </a:solidFill>
                <a:ea typeface="華康儷中黑" panose="020B0509000000000000" pitchFamily="49" charset="-120"/>
              </a:rPr>
              <a:t>?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  <a:r>
              <a:rPr lang="zh-TW" altLang="en-US" sz="6600" dirty="0">
                <a:solidFill>
                  <a:schemeClr val="bg1"/>
                </a:solidFill>
                <a:ea typeface="華康儷中黑" panose="020B0509000000000000" pitchFamily="49" charset="-120"/>
              </a:rPr>
              <a:t>不忘初心</a:t>
            </a:r>
            <a:r>
              <a:rPr lang="en-US" altLang="zh-TW" sz="4800" dirty="0">
                <a:solidFill>
                  <a:schemeClr val="bg1"/>
                </a:solidFill>
                <a:ea typeface="華康儷中黑" panose="020B05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33378390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16321</TotalTime>
  <Words>1929</Words>
  <Application>Microsoft Office PowerPoint</Application>
  <PresentationFormat>如螢幕大小 (4:3)</PresentationFormat>
  <Paragraphs>131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25</vt:i4>
      </vt:variant>
    </vt:vector>
  </HeadingPairs>
  <TitlesOfParts>
    <vt:vector size="40" baseType="lpstr">
      <vt:lpstr>華康中黑體</vt:lpstr>
      <vt:lpstr>華康中黑體(P)</vt:lpstr>
      <vt:lpstr>華康正顏楷體W7</vt:lpstr>
      <vt:lpstr>華康正顏楷體W9(P)</vt:lpstr>
      <vt:lpstr>華康魏碑體</vt:lpstr>
      <vt:lpstr>華康儷中黑</vt:lpstr>
      <vt:lpstr>華康儷粗宋</vt:lpstr>
      <vt:lpstr>新細明體</vt:lpstr>
      <vt:lpstr>Arial</vt:lpstr>
      <vt:lpstr>Calibri</vt:lpstr>
      <vt:lpstr>Times New Roman</vt:lpstr>
      <vt:lpstr>預設簡報設計</vt:lpstr>
      <vt:lpstr>3_預設簡報設計</vt:lpstr>
      <vt:lpstr>15_預設簡報設計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966</cp:revision>
  <dcterms:created xsi:type="dcterms:W3CDTF">2006-09-26T01:05:23Z</dcterms:created>
  <dcterms:modified xsi:type="dcterms:W3CDTF">2025-07-03T10:14:07Z</dcterms:modified>
</cp:coreProperties>
</file>